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08" r:id="rId2"/>
    <p:sldId id="409" r:id="rId3"/>
    <p:sldId id="410" r:id="rId4"/>
    <p:sldId id="412" r:id="rId5"/>
    <p:sldId id="375" r:id="rId6"/>
    <p:sldId id="364" r:id="rId7"/>
    <p:sldId id="365" r:id="rId8"/>
    <p:sldId id="369" r:id="rId9"/>
    <p:sldId id="298" r:id="rId10"/>
    <p:sldId id="347" r:id="rId11"/>
    <p:sldId id="376" r:id="rId12"/>
    <p:sldId id="379" r:id="rId13"/>
    <p:sldId id="380" r:id="rId14"/>
    <p:sldId id="306" r:id="rId15"/>
    <p:sldId id="413" r:id="rId16"/>
    <p:sldId id="391" r:id="rId17"/>
    <p:sldId id="392" r:id="rId18"/>
    <p:sldId id="414" r:id="rId19"/>
    <p:sldId id="402" r:id="rId20"/>
    <p:sldId id="403" r:id="rId21"/>
    <p:sldId id="388" r:id="rId22"/>
    <p:sldId id="389" r:id="rId23"/>
    <p:sldId id="395" r:id="rId24"/>
    <p:sldId id="404" r:id="rId25"/>
    <p:sldId id="405" r:id="rId26"/>
    <p:sldId id="378" r:id="rId27"/>
    <p:sldId id="390" r:id="rId28"/>
    <p:sldId id="393" r:id="rId29"/>
    <p:sldId id="407" r:id="rId30"/>
    <p:sldId id="411"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QQ" initials="QQ" lastIdx="2" clrIdx="0">
    <p:extLst>
      <p:ext uri="{19B8F6BF-5375-455C-9EA6-DF929625EA0E}">
        <p15:presenceInfo xmlns:p15="http://schemas.microsoft.com/office/powerpoint/2012/main" userId="63b28e66a1f048e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FF"/>
    <a:srgbClr val="FF6699"/>
    <a:srgbClr val="800080"/>
    <a:srgbClr val="4D85B3"/>
    <a:srgbClr val="4B8FB5"/>
    <a:srgbClr val="A50021"/>
    <a:srgbClr val="0033CC"/>
    <a:srgbClr val="0066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61" autoAdjust="0"/>
    <p:restoredTop sz="94660"/>
  </p:normalViewPr>
  <p:slideViewPr>
    <p:cSldViewPr snapToGrid="0">
      <p:cViewPr varScale="1">
        <p:scale>
          <a:sx n="86" d="100"/>
          <a:sy n="86" d="100"/>
        </p:scale>
        <p:origin x="187"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FCC9CE91-7445-4595-BAD2-A33D87A38EF8}" type="datetimeFigureOut">
              <a:rPr lang="de-DE" smtClean="0"/>
              <a:t>29.06.2026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3808441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FCC9CE91-7445-4595-BAD2-A33D87A38EF8}" type="datetimeFigureOut">
              <a:rPr lang="de-DE" smtClean="0"/>
              <a:t>29.06.2026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1761557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FCC9CE91-7445-4595-BAD2-A33D87A38EF8}" type="datetimeFigureOut">
              <a:rPr lang="de-DE" smtClean="0"/>
              <a:t>29.06.2026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2233515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74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FCC9CE91-7445-4595-BAD2-A33D87A38EF8}" type="datetimeFigureOut">
              <a:rPr lang="de-DE" smtClean="0"/>
              <a:t>29.06.2026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10403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D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C9CE91-7445-4595-BAD2-A33D87A38EF8}" type="datetimeFigureOut">
              <a:rPr lang="de-DE" smtClean="0"/>
              <a:t>29.06.2026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4054355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FCC9CE91-7445-4595-BAD2-A33D87A38EF8}" type="datetimeFigureOut">
              <a:rPr lang="de-DE" smtClean="0"/>
              <a:t>29.06.2026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2389771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de-D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FCC9CE91-7445-4595-BAD2-A33D87A38EF8}" type="datetimeFigureOut">
              <a:rPr lang="de-DE" smtClean="0"/>
              <a:t>29.06.2026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2543126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FCC9CE91-7445-4595-BAD2-A33D87A38EF8}" type="datetimeFigureOut">
              <a:rPr lang="de-DE" smtClean="0"/>
              <a:t>29.06.2026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2220092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C9CE91-7445-4595-BAD2-A33D87A38EF8}" type="datetimeFigureOut">
              <a:rPr lang="de-DE" smtClean="0"/>
              <a:t>29.06.2026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382235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C9CE91-7445-4595-BAD2-A33D87A38EF8}" type="datetimeFigureOut">
              <a:rPr lang="de-DE" smtClean="0"/>
              <a:t>29.06.2026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2757198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C9CE91-7445-4595-BAD2-A33D87A38EF8}" type="datetimeFigureOut">
              <a:rPr lang="de-DE" smtClean="0"/>
              <a:t>29.06.2026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1611714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9CE91-7445-4595-BAD2-A33D87A38EF8}" type="datetimeFigureOut">
              <a:rPr lang="de-DE" smtClean="0"/>
              <a:t>29.06.2026</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213EA-9E7B-4E0A-919E-4E84730CADBA}" type="slidenum">
              <a:rPr lang="de-DE" smtClean="0"/>
              <a:t>‹#›</a:t>
            </a:fld>
            <a:endParaRPr lang="de-DE"/>
          </a:p>
        </p:txBody>
      </p:sp>
    </p:spTree>
    <p:extLst>
      <p:ext uri="{BB962C8B-B14F-4D97-AF65-F5344CB8AC3E}">
        <p14:creationId xmlns:p14="http://schemas.microsoft.com/office/powerpoint/2010/main" val="404355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oleObject" Target="file:///C:\G&#246;ttingen\W.Link\Daten%20(D)\pdf-Dateien\F&#252;r%20Lehre\ab%20Februar%202022\PopGen%20Teile%20erstmal%20fertig\wegen%20Half-Sib%20im%20Vergleich%20zu%202N=8_1.docx" TargetMode="Externa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3" Type="http://schemas.openxmlformats.org/officeDocument/2006/relationships/oleObject" Target="file:///C:\G&#246;ttingen\W.Link\Daten%20(D)\pdf-Dateien\F&#252;r%20Lehre\ab%20Februar%202022\PopGen%20Teile%20erstmal%20fertig\wegen%20Half-Sib%20im%20Vergleich%20zu%202N=8_2.docx" TargetMode="Externa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8.png"/><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file:///C:\G&#246;ttingen\W.Link\Daten%20(D)\pdf-Dateien\F&#252;r%20Lehre\ab%20Februar%202022\Wegen%20Heterozygotie%20und%20Allelverlust%20durch%20Drift.docx" TargetMode="Externa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8.emf"/></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file:///C:\G&#246;ttingen\W.Link\Daten%20(D)\pdf-Dateien\F&#252;r%20Lehre\ab%20Februar%202022\Tabelle%20&#252;ber%20U-f&#246;rmige%20Verteilung%20wegen%20Drift%20quer.docx"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01" y="96000"/>
            <a:ext cx="12035972" cy="22055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5839967" y="171398"/>
            <a:ext cx="6247213" cy="461665"/>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sz="2400" dirty="0"/>
              <a:t>https://www.uni-goettingen.de/en/48115.html</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99" y="2404867"/>
            <a:ext cx="12000000" cy="104403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a:t>
            </a:fld>
            <a:endParaRPr lang="en-US" sz="2400" dirty="0">
              <a:latin typeface="Arial" panose="020B0604020202020204" pitchFamily="34" charset="0"/>
              <a:cs typeface="Arial" panose="020B0604020202020204" pitchFamily="34" charset="0"/>
            </a:endParaRPr>
          </a:p>
        </p:txBody>
      </p:sp>
      <p:sp>
        <p:nvSpPr>
          <p:cNvPr id="3" name="Textfeld 2"/>
          <p:cNvSpPr txBox="1"/>
          <p:nvPr/>
        </p:nvSpPr>
        <p:spPr>
          <a:xfrm>
            <a:off x="77302" y="5914757"/>
            <a:ext cx="8929538"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PopGen_Ch-5</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Population Genetics; Drift II </a:t>
            </a:r>
          </a:p>
        </p:txBody>
      </p:sp>
      <p:sp>
        <p:nvSpPr>
          <p:cNvPr id="7" name="TextBox 6">
            <a:extLst>
              <a:ext uri="{FF2B5EF4-FFF2-40B4-BE49-F238E27FC236}">
                <a16:creationId xmlns:a16="http://schemas.microsoft.com/office/drawing/2014/main" id="{05C5BF7B-8EA8-4941-BBB8-3949654FD7FE}"/>
              </a:ext>
            </a:extLst>
          </p:cNvPr>
          <p:cNvSpPr txBox="1"/>
          <p:nvPr/>
        </p:nvSpPr>
        <p:spPr>
          <a:xfrm>
            <a:off x="86149" y="3524237"/>
            <a:ext cx="12019702" cy="181588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rgbClr val="3366CC"/>
                </a:solidFill>
                <a:latin typeface="Arial" panose="020B0604020202020204" pitchFamily="34" charset="0"/>
                <a:cs typeface="Arial" panose="020B0604020202020204" pitchFamily="34" charset="0"/>
              </a:rPr>
              <a:t>Unless I explicitly state otherwise, images and cartoons are created using </a:t>
            </a:r>
            <a:r>
              <a:rPr lang="en-GB" sz="1600" dirty="0" err="1">
                <a:solidFill>
                  <a:srgbClr val="3366CC"/>
                </a:solidFill>
                <a:latin typeface="Arial" panose="020B0604020202020204" pitchFamily="34" charset="0"/>
                <a:cs typeface="Arial" panose="020B0604020202020204" pitchFamily="34" charset="0"/>
              </a:rPr>
              <a:t>ChatGPT</a:t>
            </a:r>
            <a:r>
              <a:rPr lang="en-GB" sz="1600" dirty="0">
                <a:solidFill>
                  <a:srgbClr val="3366CC"/>
                </a:solidFill>
                <a:latin typeface="Arial" panose="020B0604020202020204" pitchFamily="34" charset="0"/>
                <a:cs typeface="Arial" panose="020B0604020202020204" pitchFamily="34" charset="0"/>
              </a:rPr>
              <a:t>. </a:t>
            </a:r>
          </a:p>
          <a:p>
            <a:r>
              <a:rPr lang="en-GB" sz="1600" dirty="0">
                <a:latin typeface="Arial" panose="020B0604020202020204" pitchFamily="34" charset="0"/>
                <a:cs typeface="Arial" panose="020B0604020202020204" pitchFamily="34" charset="0"/>
              </a:rPr>
              <a:t>You may use this material free of charge under the terms of the CC BY license. This requires that you provide appropriate attribution to the author: </a:t>
            </a:r>
            <a:r>
              <a:rPr lang="en-GB" sz="1600" b="1" dirty="0">
                <a:latin typeface="Arial" panose="020B0604020202020204" pitchFamily="34" charset="0"/>
                <a:cs typeface="Arial" panose="020B0604020202020204" pitchFamily="34" charset="0"/>
              </a:rPr>
              <a:t>W. Link, University of </a:t>
            </a:r>
            <a:r>
              <a:rPr lang="en-GB" sz="1600" b="1" dirty="0" err="1">
                <a:latin typeface="Arial" panose="020B0604020202020204" pitchFamily="34" charset="0"/>
                <a:cs typeface="Arial" panose="020B0604020202020204" pitchFamily="34" charset="0"/>
              </a:rPr>
              <a:t>Goettingen</a:t>
            </a:r>
            <a:r>
              <a:rPr lang="en-GB" sz="1600" b="1" dirty="0">
                <a:latin typeface="Arial" panose="020B0604020202020204" pitchFamily="34" charset="0"/>
                <a:cs typeface="Arial" panose="020B0604020202020204" pitchFamily="34" charset="0"/>
              </a:rPr>
              <a:t>, Germany</a:t>
            </a:r>
            <a:r>
              <a:rPr lang="en-GB" sz="1600" dirty="0">
                <a:latin typeface="Arial" panose="020B0604020202020204" pitchFamily="34" charset="0"/>
                <a:cs typeface="Arial" panose="020B0604020202020204" pitchFamily="34" charset="0"/>
              </a:rPr>
              <a:t>.</a:t>
            </a:r>
          </a:p>
          <a:p>
            <a:r>
              <a:rPr lang="en-GB" sz="1600" dirty="0">
                <a:latin typeface="Arial" panose="020B0604020202020204" pitchFamily="34" charset="0"/>
                <a:cs typeface="Arial" panose="020B0604020202020204" pitchFamily="34" charset="0"/>
              </a:rPr>
              <a:t>In a few cases, individual images, photographs, or similar material may be subject to a more restrictive Creative Commons license. Where this applies, it is explicitly indicated, and you must comply with the stated license terms for those items.</a:t>
            </a:r>
          </a:p>
          <a:p>
            <a:r>
              <a:rPr lang="en-GB" sz="1600" dirty="0">
                <a:latin typeface="Arial" panose="020B0604020202020204" pitchFamily="34" charset="0"/>
                <a:cs typeface="Arial" panose="020B0604020202020204" pitchFamily="34" charset="0"/>
              </a:rPr>
              <a:t>Please check the license information carefully before reuse. Responsibility for complying with the applicable license terms rests entirely with you.</a:t>
            </a:r>
            <a:endParaRPr lang="en-GB" dirty="0">
              <a:solidFill>
                <a:srgbClr val="3366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826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6"/>
          <p:cNvSpPr txBox="1">
            <a:spLocks noChangeArrowheads="1"/>
          </p:cNvSpPr>
          <p:nvPr/>
        </p:nvSpPr>
        <p:spPr bwMode="auto">
          <a:xfrm>
            <a:off x="6249020" y="480187"/>
            <a:ext cx="5838205" cy="6186309"/>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de-DE" dirty="0"/>
              <a:t>The longer (the more generations) the small </a:t>
            </a:r>
            <a:r>
              <a:rPr lang="en-GB" altLang="de-DE" dirty="0" err="1"/>
              <a:t>popu-lations</a:t>
            </a:r>
            <a:r>
              <a:rPr lang="en-GB" altLang="de-DE" dirty="0"/>
              <a:t> follow their Drift-influenced ‘fate’, the more of them become homozygous for the one or the other allele (p=1 or p=0). </a:t>
            </a:r>
            <a:br>
              <a:rPr lang="en-GB" altLang="de-DE" dirty="0"/>
            </a:br>
            <a:r>
              <a:rPr lang="en-GB" altLang="de-DE" dirty="0">
                <a:solidFill>
                  <a:srgbClr val="0000FF"/>
                </a:solidFill>
                <a:latin typeface="Arial" panose="020B0604020202020204" pitchFamily="34" charset="0"/>
                <a:cs typeface="Arial" panose="020B0604020202020204" pitchFamily="34" charset="0"/>
              </a:rPr>
              <a:t>► Homozygosity increases; Inbreeding increases</a:t>
            </a:r>
            <a:endParaRPr lang="en-GB" altLang="de-DE" dirty="0">
              <a:solidFill>
                <a:srgbClr val="0000FF"/>
              </a:solidFill>
            </a:endParaRPr>
          </a:p>
          <a:p>
            <a:pPr eaLnBrk="1" hangingPunct="1">
              <a:spcBef>
                <a:spcPct val="50000"/>
              </a:spcBef>
            </a:pPr>
            <a:r>
              <a:rPr lang="en-GB" altLang="de-DE" dirty="0"/>
              <a:t>And: The more they differ from each other! The </a:t>
            </a:r>
            <a:r>
              <a:rPr lang="en-GB" altLang="de-DE" dirty="0" err="1"/>
              <a:t>vari-ance</a:t>
            </a:r>
            <a:r>
              <a:rPr lang="en-GB" altLang="de-DE" dirty="0"/>
              <a:t> between them for their frequency of allele bw</a:t>
            </a:r>
            <a:r>
              <a:rPr lang="en-GB" altLang="de-DE" baseline="30000" dirty="0"/>
              <a:t>75</a:t>
            </a:r>
            <a:r>
              <a:rPr lang="en-GB" altLang="de-DE" dirty="0"/>
              <a:t> increases. After one generation</a:t>
            </a:r>
            <a:r>
              <a:rPr lang="de-DE" altLang="de-DE" dirty="0"/>
              <a:t>, </a:t>
            </a:r>
            <a:r>
              <a:rPr lang="el-GR" altLang="de-DE" dirty="0">
                <a:latin typeface="Arial" panose="020B0604020202020204" pitchFamily="34" charset="0"/>
                <a:cs typeface="Arial" panose="020B0604020202020204" pitchFamily="34" charset="0"/>
              </a:rPr>
              <a:t>σ</a:t>
            </a:r>
            <a:r>
              <a:rPr lang="de-DE" altLang="de-DE" dirty="0">
                <a:latin typeface="Arial" panose="020B0604020202020204" pitchFamily="34" charset="0"/>
                <a:cs typeface="Arial" panose="020B0604020202020204" pitchFamily="34" charset="0"/>
              </a:rPr>
              <a:t>² = pq/(</a:t>
            </a:r>
            <a:r>
              <a:rPr lang="de-DE" altLang="de-DE" dirty="0">
                <a:solidFill>
                  <a:srgbClr val="0000FF"/>
                </a:solidFill>
                <a:latin typeface="Arial" panose="020B0604020202020204" pitchFamily="34" charset="0"/>
                <a:cs typeface="Arial" panose="020B0604020202020204" pitchFamily="34" charset="0"/>
              </a:rPr>
              <a:t>2N</a:t>
            </a:r>
            <a:r>
              <a:rPr lang="de-DE" altLang="de-DE" dirty="0">
                <a:latin typeface="Arial" panose="020B0604020202020204" pitchFamily="34" charset="0"/>
                <a:cs typeface="Arial" panose="020B0604020202020204" pitchFamily="34" charset="0"/>
              </a:rPr>
              <a:t>). </a:t>
            </a:r>
          </a:p>
          <a:p>
            <a:pPr eaLnBrk="1" hangingPunct="1">
              <a:spcBef>
                <a:spcPct val="50000"/>
              </a:spcBef>
            </a:pPr>
            <a:endParaRPr lang="de-DE" altLang="de-DE" dirty="0">
              <a:latin typeface="Arial" panose="020B0604020202020204" pitchFamily="34" charset="0"/>
              <a:cs typeface="Arial" panose="020B0604020202020204" pitchFamily="34" charset="0"/>
            </a:endParaRPr>
          </a:p>
          <a:p>
            <a:pPr eaLnBrk="1" hangingPunct="1">
              <a:spcBef>
                <a:spcPct val="50000"/>
              </a:spcBef>
            </a:pPr>
            <a:r>
              <a:rPr lang="de-DE" altLang="de-DE" dirty="0">
                <a:latin typeface="Arial" panose="020B0604020202020204" pitchFamily="34" charset="0"/>
                <a:cs typeface="Arial" panose="020B0604020202020204" pitchFamily="34" charset="0"/>
              </a:rPr>
              <a:t>In the end, </a:t>
            </a:r>
            <a:br>
              <a:rPr lang="de-DE" altLang="de-DE" dirty="0">
                <a:latin typeface="Arial" panose="020B0604020202020204" pitchFamily="34" charset="0"/>
                <a:cs typeface="Arial" panose="020B0604020202020204" pitchFamily="34" charset="0"/>
              </a:rPr>
            </a:br>
            <a:r>
              <a:rPr lang="el-GR" altLang="de-DE" dirty="0">
                <a:latin typeface="Arial" panose="020B0604020202020204" pitchFamily="34" charset="0"/>
                <a:cs typeface="Arial" panose="020B0604020202020204" pitchFamily="34" charset="0"/>
              </a:rPr>
              <a:t>σ</a:t>
            </a:r>
            <a:r>
              <a:rPr lang="de-DE" altLang="de-DE" dirty="0">
                <a:latin typeface="Arial" panose="020B0604020202020204" pitchFamily="34" charset="0"/>
                <a:cs typeface="Arial" panose="020B0604020202020204" pitchFamily="34" charset="0"/>
              </a:rPr>
              <a:t>²=pq (as half of them p=1 and half with p=0).</a:t>
            </a:r>
            <a:br>
              <a:rPr lang="de-DE" altLang="de-DE" dirty="0">
                <a:solidFill>
                  <a:schemeClr val="tx1">
                    <a:lumMod val="50000"/>
                    <a:lumOff val="50000"/>
                  </a:schemeClr>
                </a:solidFill>
                <a:latin typeface="Arial" panose="020B0604020202020204" pitchFamily="34" charset="0"/>
                <a:cs typeface="Arial" panose="020B0604020202020204" pitchFamily="34" charset="0"/>
              </a:rPr>
            </a:br>
            <a:r>
              <a:rPr lang="en-GB" altLang="de-DE" dirty="0">
                <a:solidFill>
                  <a:srgbClr val="0000FF"/>
                </a:solidFill>
                <a:latin typeface="Arial" panose="020B0604020202020204" pitchFamily="34" charset="0"/>
                <a:cs typeface="Arial" panose="020B0604020202020204" pitchFamily="34" charset="0"/>
              </a:rPr>
              <a:t>► Variance between replicated, small populations  increases</a:t>
            </a:r>
            <a:endParaRPr lang="en-GB" altLang="de-DE" dirty="0">
              <a:solidFill>
                <a:srgbClr val="0000FF"/>
              </a:solidFill>
            </a:endParaRPr>
          </a:p>
          <a:p>
            <a:pPr eaLnBrk="1" hangingPunct="1">
              <a:spcBef>
                <a:spcPct val="50000"/>
              </a:spcBef>
            </a:pPr>
            <a:r>
              <a:rPr lang="en-GB" altLang="de-DE" dirty="0"/>
              <a:t>What we see here for one locus happens for all (unlinked) loci. Several small population may be fixed for allele A1 at </a:t>
            </a:r>
            <a:r>
              <a:rPr lang="en-GB" altLang="de-DE" u="sng" dirty="0"/>
              <a:t>this</a:t>
            </a:r>
            <a:r>
              <a:rPr lang="en-GB" altLang="de-DE" dirty="0"/>
              <a:t> locus. But: each of them is independent for becoming ultimately fixed for “B1 or B2”, for “C1 or C2”, and so on. By and by, replicated small populations become more and more different from each other.</a:t>
            </a:r>
          </a:p>
        </p:txBody>
      </p:sp>
      <p:sp>
        <p:nvSpPr>
          <p:cNvPr id="26" name="Textfeld 4"/>
          <p:cNvSpPr txBox="1">
            <a:spLocks noChangeArrowheads="1"/>
          </p:cNvSpPr>
          <p:nvPr/>
        </p:nvSpPr>
        <p:spPr bwMode="auto">
          <a:xfrm>
            <a:off x="72000" y="39600"/>
            <a:ext cx="12087224" cy="461665"/>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2400" dirty="0">
                <a:latin typeface="Arial" panose="020B0604020202020204" pitchFamily="34" charset="0"/>
                <a:cs typeface="Arial" panose="020B0604020202020204" pitchFamily="34" charset="0"/>
              </a:rPr>
              <a:t>Drift can be seen from the inbreeding-side and from the variance-side.</a:t>
            </a:r>
            <a:endParaRPr lang="de-DE" altLang="de-DE" sz="2600" dirty="0"/>
          </a:p>
        </p:txBody>
      </p:sp>
      <p:sp>
        <p:nvSpPr>
          <p:cNvPr id="39" name="Right Triangle 38"/>
          <p:cNvSpPr/>
          <p:nvPr/>
        </p:nvSpPr>
        <p:spPr>
          <a:xfrm>
            <a:off x="2405" y="6637867"/>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4A22A730-9BEF-4B8E-A6AD-B343BCA2EC92}"/>
              </a:ext>
            </a:extLst>
          </p:cNvPr>
          <p:cNvGrpSpPr/>
          <p:nvPr/>
        </p:nvGrpSpPr>
        <p:grpSpPr>
          <a:xfrm>
            <a:off x="172599" y="1196922"/>
            <a:ext cx="6276213" cy="5569984"/>
            <a:chOff x="172599" y="826222"/>
            <a:chExt cx="6276213" cy="5569984"/>
          </a:xfrm>
        </p:grpSpPr>
        <p:grpSp>
          <p:nvGrpSpPr>
            <p:cNvPr id="35" name="Gruppieren 34"/>
            <p:cNvGrpSpPr/>
            <p:nvPr/>
          </p:nvGrpSpPr>
          <p:grpSpPr>
            <a:xfrm>
              <a:off x="172599" y="887581"/>
              <a:ext cx="5949950" cy="5508625"/>
              <a:chOff x="172599" y="664979"/>
              <a:chExt cx="5949950" cy="5508625"/>
            </a:xfrm>
            <a:effectLst>
              <a:outerShdw blurRad="50800" dist="38100" dir="2700000" algn="tl" rotWithShape="0">
                <a:prstClr val="black">
                  <a:alpha val="40000"/>
                </a:prstClr>
              </a:outerShdw>
            </a:effectLst>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599" y="664979"/>
                <a:ext cx="594995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uppieren 26"/>
              <p:cNvGrpSpPr/>
              <p:nvPr/>
            </p:nvGrpSpPr>
            <p:grpSpPr>
              <a:xfrm>
                <a:off x="1986392" y="1732644"/>
                <a:ext cx="2320832" cy="2551990"/>
                <a:chOff x="1958256" y="1212128"/>
                <a:chExt cx="2320832" cy="2551990"/>
              </a:xfrm>
            </p:grpSpPr>
            <p:sp>
              <p:nvSpPr>
                <p:cNvPr id="5" name="Parallelogramm 4"/>
                <p:cNvSpPr/>
                <p:nvPr/>
              </p:nvSpPr>
              <p:spPr>
                <a:xfrm rot="1562328">
                  <a:off x="1958256" y="1212128"/>
                  <a:ext cx="101582" cy="45719"/>
                </a:xfrm>
                <a:prstGeom prst="parallelogram">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uppieren 6"/>
                <p:cNvGrpSpPr/>
                <p:nvPr/>
              </p:nvGrpSpPr>
              <p:grpSpPr>
                <a:xfrm>
                  <a:off x="2701239" y="1720784"/>
                  <a:ext cx="1577849" cy="2043334"/>
                  <a:chOff x="2701239" y="1720784"/>
                  <a:chExt cx="1577849" cy="2043334"/>
                </a:xfrm>
              </p:grpSpPr>
              <p:sp>
                <p:nvSpPr>
                  <p:cNvPr id="13" name="Parallelogramm 12"/>
                  <p:cNvSpPr/>
                  <p:nvPr/>
                </p:nvSpPr>
                <p:spPr>
                  <a:xfrm rot="1562328">
                    <a:off x="2701239" y="3718399"/>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m 13"/>
                  <p:cNvSpPr/>
                  <p:nvPr/>
                </p:nvSpPr>
                <p:spPr>
                  <a:xfrm rot="1562328">
                    <a:off x="2865142" y="3339795"/>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m 14"/>
                  <p:cNvSpPr/>
                  <p:nvPr/>
                </p:nvSpPr>
                <p:spPr>
                  <a:xfrm rot="1562328">
                    <a:off x="3021376" y="3275577"/>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m 15"/>
                  <p:cNvSpPr/>
                  <p:nvPr/>
                </p:nvSpPr>
                <p:spPr>
                  <a:xfrm rot="1562328">
                    <a:off x="3168024" y="3307206"/>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m 16"/>
                  <p:cNvSpPr/>
                  <p:nvPr/>
                </p:nvSpPr>
                <p:spPr>
                  <a:xfrm rot="1562328">
                    <a:off x="3353013" y="3012950"/>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m 17"/>
                  <p:cNvSpPr/>
                  <p:nvPr/>
                </p:nvSpPr>
                <p:spPr>
                  <a:xfrm rot="1562328">
                    <a:off x="3513082" y="2722526"/>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m 18"/>
                  <p:cNvSpPr/>
                  <p:nvPr/>
                </p:nvSpPr>
                <p:spPr>
                  <a:xfrm rot="1562328">
                    <a:off x="3669316" y="2179062"/>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m 19"/>
                  <p:cNvSpPr/>
                  <p:nvPr/>
                </p:nvSpPr>
                <p:spPr>
                  <a:xfrm rot="1562328">
                    <a:off x="3835135" y="1880970"/>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m 21"/>
                  <p:cNvSpPr/>
                  <p:nvPr/>
                </p:nvSpPr>
                <p:spPr>
                  <a:xfrm rot="1562328">
                    <a:off x="3987535" y="1792792"/>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m 22"/>
                  <p:cNvSpPr/>
                  <p:nvPr/>
                </p:nvSpPr>
                <p:spPr>
                  <a:xfrm rot="1562328">
                    <a:off x="4177506" y="1720784"/>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9" name="Textfeld 28"/>
            <p:cNvSpPr txBox="1"/>
            <p:nvPr/>
          </p:nvSpPr>
          <p:spPr>
            <a:xfrm>
              <a:off x="4178363" y="826222"/>
              <a:ext cx="1331050"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de-DE" dirty="0">
                  <a:latin typeface="Arial" panose="020B0604020202020204" pitchFamily="34" charset="0"/>
                  <a:cs typeface="Arial" panose="020B0604020202020204" pitchFamily="34" charset="0"/>
                </a:rPr>
                <a:t>Allele </a:t>
              </a:r>
              <a:r>
                <a:rPr lang="de-DE" dirty="0" err="1">
                  <a:latin typeface="Arial" panose="020B0604020202020204" pitchFamily="34" charset="0"/>
                  <a:cs typeface="Arial" panose="020B0604020202020204" pitchFamily="34" charset="0"/>
                </a:rPr>
                <a:t>fixed</a:t>
              </a:r>
              <a:r>
                <a:rPr lang="de-DE" dirty="0">
                  <a:latin typeface="Arial" panose="020B0604020202020204" pitchFamily="34" charset="0"/>
                  <a:cs typeface="Arial" panose="020B0604020202020204" pitchFamily="34" charset="0"/>
                </a:rPr>
                <a:t> (p=1)</a:t>
              </a:r>
            </a:p>
          </p:txBody>
        </p:sp>
        <p:sp>
          <p:nvSpPr>
            <p:cNvPr id="30" name="Textfeld 29"/>
            <p:cNvSpPr txBox="1"/>
            <p:nvPr/>
          </p:nvSpPr>
          <p:spPr>
            <a:xfrm>
              <a:off x="2981054" y="1635074"/>
              <a:ext cx="1331050" cy="646331"/>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square" rtlCol="0">
              <a:spAutoFit/>
            </a:bodyPr>
            <a:lstStyle/>
            <a:p>
              <a:pPr algn="ctr"/>
              <a:r>
                <a:rPr lang="de-DE" dirty="0">
                  <a:latin typeface="Arial" panose="020B0604020202020204" pitchFamily="34" charset="0"/>
                  <a:cs typeface="Arial" panose="020B0604020202020204" pitchFamily="34" charset="0"/>
                </a:rPr>
                <a:t>Allele lost (p=0)</a:t>
              </a:r>
            </a:p>
          </p:txBody>
        </p:sp>
        <p:sp>
          <p:nvSpPr>
            <p:cNvPr id="31" name="Textfeld 30"/>
            <p:cNvSpPr txBox="1"/>
            <p:nvPr/>
          </p:nvSpPr>
          <p:spPr>
            <a:xfrm rot="1080000">
              <a:off x="1689090" y="5266162"/>
              <a:ext cx="1331050" cy="369332"/>
            </a:xfrm>
            <a:prstGeom prst="rect">
              <a:avLst/>
            </a:prstGeom>
            <a:solidFill>
              <a:schemeClr val="bg1"/>
            </a:solidFill>
            <a:ln>
              <a:noFill/>
            </a:ln>
            <a:effectLst/>
          </p:spPr>
          <p:txBody>
            <a:bodyPr wrap="square" rtlCol="0">
              <a:spAutoFit/>
            </a:bodyPr>
            <a:lstStyle/>
            <a:p>
              <a:pPr algn="ctr"/>
              <a:r>
                <a:rPr lang="de-DE" dirty="0">
                  <a:latin typeface="Arial" panose="020B0604020202020204" pitchFamily="34" charset="0"/>
                  <a:cs typeface="Arial" panose="020B0604020202020204" pitchFamily="34" charset="0"/>
                </a:rPr>
                <a:t>Generation</a:t>
              </a:r>
            </a:p>
          </p:txBody>
        </p:sp>
        <p:sp>
          <p:nvSpPr>
            <p:cNvPr id="34" name="Textfeld 33"/>
            <p:cNvSpPr txBox="1"/>
            <p:nvPr/>
          </p:nvSpPr>
          <p:spPr>
            <a:xfrm rot="16200000">
              <a:off x="-1282705" y="3046847"/>
              <a:ext cx="4188824" cy="369332"/>
            </a:xfrm>
            <a:prstGeom prst="rect">
              <a:avLst/>
            </a:prstGeom>
            <a:solidFill>
              <a:schemeClr val="bg1"/>
            </a:solidFill>
            <a:ln>
              <a:noFill/>
            </a:ln>
            <a:effectLst/>
          </p:spPr>
          <p:txBody>
            <a:bodyPr wrap="square" rtlCol="0">
              <a:spAutoFit/>
            </a:bodyPr>
            <a:lstStyle/>
            <a:p>
              <a:pPr algn="ctr"/>
              <a:r>
                <a:rPr lang="de-DE" dirty="0" err="1">
                  <a:latin typeface="Arial" panose="020B0604020202020204" pitchFamily="34" charset="0"/>
                  <a:cs typeface="Arial" panose="020B0604020202020204" pitchFamily="34" charset="0"/>
                </a:rPr>
                <a:t>Nulmber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populations</a:t>
              </a:r>
              <a:r>
                <a:rPr lang="de-DE" dirty="0">
                  <a:latin typeface="Arial" panose="020B0604020202020204" pitchFamily="34" charset="0"/>
                  <a:cs typeface="Arial" panose="020B0604020202020204" pitchFamily="34" charset="0"/>
                </a:rPr>
                <a:t> (out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N=107)</a:t>
              </a:r>
            </a:p>
          </p:txBody>
        </p:sp>
        <p:sp>
          <p:nvSpPr>
            <p:cNvPr id="28" name="Parallelogramm 12"/>
            <p:cNvSpPr/>
            <p:nvPr/>
          </p:nvSpPr>
          <p:spPr>
            <a:xfrm rot="1562328">
              <a:off x="2547341" y="4613923"/>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m 12"/>
            <p:cNvSpPr/>
            <p:nvPr/>
          </p:nvSpPr>
          <p:spPr>
            <a:xfrm rot="1562328">
              <a:off x="2407640" y="4580053"/>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m 12"/>
            <p:cNvSpPr/>
            <p:nvPr/>
          </p:nvSpPr>
          <p:spPr>
            <a:xfrm rot="1562328">
              <a:off x="2234075" y="4749389"/>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m 12"/>
            <p:cNvSpPr/>
            <p:nvPr/>
          </p:nvSpPr>
          <p:spPr>
            <a:xfrm rot="1562328">
              <a:off x="2068973" y="4914487"/>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rot="19182226">
              <a:off x="4238623" y="5271516"/>
              <a:ext cx="2071327" cy="220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feld 31"/>
            <p:cNvSpPr txBox="1"/>
            <p:nvPr/>
          </p:nvSpPr>
          <p:spPr>
            <a:xfrm rot="19080000">
              <a:off x="4392572" y="5126633"/>
              <a:ext cx="2056240" cy="646331"/>
            </a:xfrm>
            <a:prstGeom prst="rect">
              <a:avLst/>
            </a:prstGeom>
            <a:noFill/>
            <a:ln>
              <a:noFill/>
            </a:ln>
            <a:effectLst/>
          </p:spPr>
          <p:txBody>
            <a:bodyPr wrap="square" rtlCol="0">
              <a:spAutoFit/>
            </a:bodyPr>
            <a:lstStyle/>
            <a:p>
              <a:pPr algn="ctr"/>
              <a:r>
                <a:rPr lang="de-DE" dirty="0" err="1">
                  <a:latin typeface="Arial" panose="020B0604020202020204" pitchFamily="34" charset="0"/>
                  <a:cs typeface="Arial" panose="020B0604020202020204" pitchFamily="34" charset="0"/>
                </a:rPr>
                <a:t>Number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bw</a:t>
              </a:r>
              <a:r>
                <a:rPr lang="de-DE" baseline="30000" dirty="0">
                  <a:latin typeface="Arial" panose="020B0604020202020204" pitchFamily="34" charset="0"/>
                  <a:cs typeface="Arial" panose="020B0604020202020204" pitchFamily="34" charset="0"/>
                </a:rPr>
                <a:t>75</a:t>
              </a:r>
              <a:br>
                <a:rPr lang="de-DE" baseline="30000"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alleles</a:t>
              </a:r>
            </a:p>
          </p:txBody>
        </p:sp>
      </p:grpSp>
      <p:sp>
        <p:nvSpPr>
          <p:cNvPr id="40" name="Textfeld 5">
            <a:extLst>
              <a:ext uri="{FF2B5EF4-FFF2-40B4-BE49-F238E27FC236}">
                <a16:creationId xmlns:a16="http://schemas.microsoft.com/office/drawing/2014/main" id="{97DA1F0E-EC6A-49D5-A61F-517D45CB896C}"/>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10</a:t>
            </a:fld>
            <a:endParaRPr lang="en-US"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59ADECF-CE19-4765-8BD7-F6F62E1377ED}"/>
              </a:ext>
            </a:extLst>
          </p:cNvPr>
          <p:cNvSpPr txBox="1"/>
          <p:nvPr/>
        </p:nvSpPr>
        <p:spPr>
          <a:xfrm>
            <a:off x="67823" y="550649"/>
            <a:ext cx="6067554"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l-GR" altLang="de-DE" dirty="0">
                <a:solidFill>
                  <a:schemeClr val="tx1">
                    <a:lumMod val="50000"/>
                    <a:lumOff val="50000"/>
                  </a:schemeClr>
                </a:solidFill>
                <a:latin typeface="Arial" panose="020B0604020202020204" pitchFamily="34" charset="0"/>
                <a:cs typeface="Arial" panose="020B0604020202020204" pitchFamily="34" charset="0"/>
              </a:rPr>
              <a:t>σ</a:t>
            </a:r>
            <a:r>
              <a:rPr lang="de-DE" altLang="de-DE" dirty="0">
                <a:solidFill>
                  <a:schemeClr val="tx1">
                    <a:lumMod val="50000"/>
                    <a:lumOff val="50000"/>
                  </a:schemeClr>
                </a:solidFill>
                <a:latin typeface="Arial" panose="020B0604020202020204" pitchFamily="34" charset="0"/>
                <a:cs typeface="Arial" panose="020B0604020202020204" pitchFamily="34" charset="0"/>
              </a:rPr>
              <a:t>²=</a:t>
            </a:r>
            <a:r>
              <a:rPr lang="de-DE" altLang="de-DE" dirty="0" err="1">
                <a:solidFill>
                  <a:schemeClr val="tx1">
                    <a:lumMod val="50000"/>
                    <a:lumOff val="50000"/>
                  </a:schemeClr>
                </a:solidFill>
                <a:latin typeface="Arial" panose="020B0604020202020204" pitchFamily="34" charset="0"/>
                <a:cs typeface="Arial" panose="020B0604020202020204" pitchFamily="34" charset="0"/>
              </a:rPr>
              <a:t>pq</a:t>
            </a:r>
            <a:r>
              <a:rPr lang="de-DE" altLang="de-DE" dirty="0">
                <a:solidFill>
                  <a:schemeClr val="tx1">
                    <a:lumMod val="50000"/>
                    <a:lumOff val="50000"/>
                  </a:schemeClr>
                </a:solidFill>
                <a:latin typeface="Arial" panose="020B0604020202020204" pitchFamily="34" charset="0"/>
                <a:cs typeface="Arial" panose="020B0604020202020204" pitchFamily="34" charset="0"/>
              </a:rPr>
              <a:t>/(</a:t>
            </a:r>
            <a:r>
              <a:rPr lang="de-DE" altLang="de-DE" dirty="0">
                <a:solidFill>
                  <a:srgbClr val="0000FF"/>
                </a:solidFill>
                <a:latin typeface="Arial" panose="020B0604020202020204" pitchFamily="34" charset="0"/>
                <a:cs typeface="Arial" panose="020B0604020202020204" pitchFamily="34" charset="0"/>
              </a:rPr>
              <a:t>2N</a:t>
            </a:r>
            <a:r>
              <a:rPr lang="de-DE" altLang="de-DE" dirty="0">
                <a:solidFill>
                  <a:schemeClr val="tx1">
                    <a:lumMod val="50000"/>
                    <a:lumOff val="50000"/>
                  </a:schemeClr>
                </a:solidFill>
                <a:latin typeface="Arial" panose="020B0604020202020204" pitchFamily="34" charset="0"/>
                <a:cs typeface="Arial" panose="020B0604020202020204" pitchFamily="34" charset="0"/>
              </a:rPr>
              <a:t>) </a:t>
            </a:r>
            <a:r>
              <a:rPr lang="de-DE" altLang="de-DE" dirty="0" err="1">
                <a:solidFill>
                  <a:schemeClr val="tx1">
                    <a:lumMod val="50000"/>
                    <a:lumOff val="50000"/>
                  </a:schemeClr>
                </a:solidFill>
                <a:latin typeface="Arial" panose="020B0604020202020204" pitchFamily="34" charset="0"/>
                <a:cs typeface="Arial" panose="020B0604020202020204" pitchFamily="34" charset="0"/>
              </a:rPr>
              <a:t>which</a:t>
            </a:r>
            <a:r>
              <a:rPr lang="de-DE" altLang="de-DE" dirty="0">
                <a:solidFill>
                  <a:schemeClr val="tx1">
                    <a:lumMod val="50000"/>
                    <a:lumOff val="50000"/>
                  </a:schemeClr>
                </a:solidFill>
                <a:latin typeface="Arial" panose="020B0604020202020204" pitchFamily="34" charset="0"/>
                <a:cs typeface="Arial" panose="020B0604020202020204" pitchFamily="34" charset="0"/>
              </a:rPr>
              <a:t> </a:t>
            </a:r>
            <a:r>
              <a:rPr lang="de-DE" altLang="de-DE" dirty="0" err="1">
                <a:solidFill>
                  <a:schemeClr val="tx1">
                    <a:lumMod val="50000"/>
                    <a:lumOff val="50000"/>
                  </a:schemeClr>
                </a:solidFill>
                <a:latin typeface="Arial" panose="020B0604020202020204" pitchFamily="34" charset="0"/>
                <a:cs typeface="Arial" panose="020B0604020202020204" pitchFamily="34" charset="0"/>
              </a:rPr>
              <a:t>is</a:t>
            </a:r>
            <a:r>
              <a:rPr lang="el-GR" altLang="de-DE" dirty="0">
                <a:solidFill>
                  <a:schemeClr val="tx1">
                    <a:lumMod val="50000"/>
                    <a:lumOff val="50000"/>
                  </a:schemeClr>
                </a:solidFill>
                <a:latin typeface="Arial" panose="020B0604020202020204" pitchFamily="34" charset="0"/>
                <a:cs typeface="Arial" panose="020B0604020202020204" pitchFamily="34" charset="0"/>
              </a:rPr>
              <a:t> σ</a:t>
            </a:r>
            <a:r>
              <a:rPr lang="de-DE" altLang="de-DE" dirty="0">
                <a:solidFill>
                  <a:schemeClr val="tx1">
                    <a:lumMod val="50000"/>
                    <a:lumOff val="50000"/>
                  </a:schemeClr>
                </a:solidFill>
                <a:latin typeface="Arial" panose="020B0604020202020204" pitchFamily="34" charset="0"/>
                <a:cs typeface="Arial" panose="020B0604020202020204" pitchFamily="34" charset="0"/>
              </a:rPr>
              <a:t>²=</a:t>
            </a:r>
            <a:r>
              <a:rPr lang="de-DE" altLang="de-DE" dirty="0" err="1">
                <a:solidFill>
                  <a:schemeClr val="tx1">
                    <a:lumMod val="50000"/>
                    <a:lumOff val="50000"/>
                  </a:schemeClr>
                </a:solidFill>
                <a:latin typeface="Arial" panose="020B0604020202020204" pitchFamily="34" charset="0"/>
                <a:cs typeface="Arial" panose="020B0604020202020204" pitchFamily="34" charset="0"/>
              </a:rPr>
              <a:t>pq</a:t>
            </a:r>
            <a:r>
              <a:rPr lang="de-DE" altLang="de-DE" dirty="0">
                <a:solidFill>
                  <a:schemeClr val="tx1">
                    <a:lumMod val="50000"/>
                    <a:lumOff val="50000"/>
                  </a:schemeClr>
                </a:solidFill>
                <a:latin typeface="Arial" panose="020B0604020202020204" pitchFamily="34" charset="0"/>
                <a:cs typeface="Arial" panose="020B0604020202020204" pitchFamily="34" charset="0"/>
              </a:rPr>
              <a:t>/</a:t>
            </a:r>
            <a:r>
              <a:rPr lang="de-DE" altLang="de-DE" dirty="0">
                <a:solidFill>
                  <a:srgbClr val="0000FF"/>
                </a:solidFill>
                <a:latin typeface="Arial" panose="020B0604020202020204" pitchFamily="34" charset="0"/>
                <a:cs typeface="Arial" panose="020B0604020202020204" pitchFamily="34" charset="0"/>
              </a:rPr>
              <a:t>n</a:t>
            </a:r>
            <a:r>
              <a:rPr lang="de-DE" altLang="de-DE" dirty="0">
                <a:solidFill>
                  <a:schemeClr val="tx1">
                    <a:lumMod val="50000"/>
                    <a:lumOff val="50000"/>
                  </a:schemeClr>
                </a:solidFill>
                <a:latin typeface="Arial" panose="020B0604020202020204" pitchFamily="34" charset="0"/>
                <a:cs typeface="Arial" panose="020B0604020202020204" pitchFamily="34" charset="0"/>
              </a:rPr>
              <a:t> (‚Bernoulli‘). </a:t>
            </a:r>
            <a:r>
              <a:rPr lang="de-DE" altLang="de-DE" dirty="0" err="1">
                <a:solidFill>
                  <a:schemeClr val="tx1">
                    <a:lumMod val="50000"/>
                    <a:lumOff val="50000"/>
                  </a:schemeClr>
                </a:solidFill>
                <a:latin typeface="Arial" panose="020B0604020202020204" pitchFamily="34" charset="0"/>
                <a:cs typeface="Arial" panose="020B0604020202020204" pitchFamily="34" charset="0"/>
              </a:rPr>
              <a:t>It</a:t>
            </a:r>
            <a:r>
              <a:rPr lang="de-DE" altLang="de-DE" dirty="0">
                <a:solidFill>
                  <a:schemeClr val="tx1">
                    <a:lumMod val="50000"/>
                    <a:lumOff val="50000"/>
                  </a:schemeClr>
                </a:solidFill>
                <a:latin typeface="Arial" panose="020B0604020202020204" pitchFamily="34" charset="0"/>
                <a:cs typeface="Arial" panose="020B0604020202020204" pitchFamily="34" charset="0"/>
              </a:rPr>
              <a:t> </a:t>
            </a:r>
            <a:r>
              <a:rPr lang="de-DE" altLang="de-DE" dirty="0" err="1">
                <a:solidFill>
                  <a:schemeClr val="tx1">
                    <a:lumMod val="50000"/>
                    <a:lumOff val="50000"/>
                  </a:schemeClr>
                </a:solidFill>
                <a:latin typeface="Arial" panose="020B0604020202020204" pitchFamily="34" charset="0"/>
                <a:cs typeface="Arial" panose="020B0604020202020204" pitchFamily="34" charset="0"/>
              </a:rPr>
              <a:t>takes</a:t>
            </a:r>
            <a:r>
              <a:rPr lang="de-DE" altLang="de-DE" dirty="0">
                <a:solidFill>
                  <a:schemeClr val="tx1">
                    <a:lumMod val="50000"/>
                    <a:lumOff val="50000"/>
                  </a:schemeClr>
                </a:solidFill>
                <a:latin typeface="Arial" panose="020B0604020202020204" pitchFamily="34" charset="0"/>
                <a:cs typeface="Arial" panose="020B0604020202020204" pitchFamily="34" charset="0"/>
              </a:rPr>
              <a:t> </a:t>
            </a:r>
            <a:r>
              <a:rPr lang="de-DE" altLang="de-DE" dirty="0">
                <a:solidFill>
                  <a:srgbClr val="0000FF"/>
                </a:solidFill>
                <a:latin typeface="Arial" panose="020B0604020202020204" pitchFamily="34" charset="0"/>
                <a:cs typeface="Arial" panose="020B0604020202020204" pitchFamily="34" charset="0"/>
              </a:rPr>
              <a:t>2</a:t>
            </a:r>
            <a:r>
              <a:rPr lang="de-DE" altLang="de-DE" dirty="0">
                <a:solidFill>
                  <a:schemeClr val="tx1">
                    <a:lumMod val="50000"/>
                    <a:lumOff val="50000"/>
                  </a:schemeClr>
                </a:solidFill>
                <a:latin typeface="Arial" panose="020B0604020202020204" pitchFamily="34" charset="0"/>
                <a:cs typeface="Arial" panose="020B0604020202020204" pitchFamily="34" charset="0"/>
              </a:rPr>
              <a:t> </a:t>
            </a:r>
            <a:r>
              <a:rPr lang="de-DE" altLang="de-DE" dirty="0" err="1">
                <a:solidFill>
                  <a:schemeClr val="tx1">
                    <a:lumMod val="50000"/>
                    <a:lumOff val="50000"/>
                  </a:schemeClr>
                </a:solidFill>
                <a:latin typeface="Arial" panose="020B0604020202020204" pitchFamily="34" charset="0"/>
                <a:cs typeface="Arial" panose="020B0604020202020204" pitchFamily="34" charset="0"/>
              </a:rPr>
              <a:t>gametes</a:t>
            </a:r>
            <a:r>
              <a:rPr lang="de-DE" altLang="de-DE" dirty="0">
                <a:solidFill>
                  <a:schemeClr val="tx1">
                    <a:lumMod val="50000"/>
                    <a:lumOff val="50000"/>
                  </a:schemeClr>
                </a:solidFill>
                <a:latin typeface="Arial" panose="020B0604020202020204" pitchFamily="34" charset="0"/>
                <a:cs typeface="Arial" panose="020B0604020202020204" pitchFamily="34" charset="0"/>
              </a:rPr>
              <a:t> </a:t>
            </a:r>
            <a:r>
              <a:rPr lang="de-DE" altLang="de-DE" dirty="0" err="1">
                <a:solidFill>
                  <a:schemeClr val="tx1">
                    <a:lumMod val="50000"/>
                    <a:lumOff val="50000"/>
                  </a:schemeClr>
                </a:solidFill>
                <a:latin typeface="Arial" panose="020B0604020202020204" pitchFamily="34" charset="0"/>
                <a:cs typeface="Arial" panose="020B0604020202020204" pitchFamily="34" charset="0"/>
              </a:rPr>
              <a:t>to</a:t>
            </a:r>
            <a:r>
              <a:rPr lang="de-DE" altLang="de-DE" dirty="0">
                <a:solidFill>
                  <a:schemeClr val="tx1">
                    <a:lumMod val="50000"/>
                    <a:lumOff val="50000"/>
                  </a:schemeClr>
                </a:solidFill>
                <a:latin typeface="Arial" panose="020B0604020202020204" pitchFamily="34" charset="0"/>
                <a:cs typeface="Arial" panose="020B0604020202020204" pitchFamily="34" charset="0"/>
              </a:rPr>
              <a:t> </a:t>
            </a:r>
            <a:r>
              <a:rPr lang="de-DE" altLang="de-DE" dirty="0" err="1">
                <a:solidFill>
                  <a:schemeClr val="tx1">
                    <a:lumMod val="50000"/>
                    <a:lumOff val="50000"/>
                  </a:schemeClr>
                </a:solidFill>
                <a:latin typeface="Arial" panose="020B0604020202020204" pitchFamily="34" charset="0"/>
                <a:cs typeface="Arial" panose="020B0604020202020204" pitchFamily="34" charset="0"/>
              </a:rPr>
              <a:t>make</a:t>
            </a:r>
            <a:r>
              <a:rPr lang="de-DE" altLang="de-DE" dirty="0">
                <a:solidFill>
                  <a:schemeClr val="tx1">
                    <a:lumMod val="50000"/>
                    <a:lumOff val="50000"/>
                  </a:schemeClr>
                </a:solidFill>
                <a:latin typeface="Arial" panose="020B0604020202020204" pitchFamily="34" charset="0"/>
                <a:cs typeface="Arial" panose="020B0604020202020204" pitchFamily="34" charset="0"/>
              </a:rPr>
              <a:t> 1 </a:t>
            </a:r>
            <a:r>
              <a:rPr lang="de-DE" altLang="de-DE" dirty="0" err="1">
                <a:solidFill>
                  <a:schemeClr val="tx1">
                    <a:lumMod val="50000"/>
                    <a:lumOff val="50000"/>
                  </a:schemeClr>
                </a:solidFill>
                <a:latin typeface="Arial" panose="020B0604020202020204" pitchFamily="34" charset="0"/>
                <a:cs typeface="Arial" panose="020B0604020202020204" pitchFamily="34" charset="0"/>
              </a:rPr>
              <a:t>offspring</a:t>
            </a:r>
            <a:r>
              <a:rPr lang="de-DE" altLang="de-DE" dirty="0">
                <a:solidFill>
                  <a:schemeClr val="tx1">
                    <a:lumMod val="50000"/>
                    <a:lumOff val="50000"/>
                  </a:schemeClr>
                </a:solidFill>
                <a:latin typeface="Arial" panose="020B0604020202020204" pitchFamily="34" charset="0"/>
                <a:cs typeface="Arial" panose="020B0604020202020204" pitchFamily="34" charset="0"/>
              </a:rPr>
              <a:t>. Here, p=p</a:t>
            </a:r>
            <a:r>
              <a:rPr lang="de-DE" altLang="de-DE" baseline="-25000" dirty="0">
                <a:solidFill>
                  <a:schemeClr val="tx1">
                    <a:lumMod val="50000"/>
                    <a:lumOff val="50000"/>
                  </a:schemeClr>
                </a:solidFill>
                <a:latin typeface="Arial" panose="020B0604020202020204" pitchFamily="34" charset="0"/>
                <a:cs typeface="Arial" panose="020B0604020202020204" pitchFamily="34" charset="0"/>
              </a:rPr>
              <a:t>0</a:t>
            </a:r>
            <a:r>
              <a:rPr lang="de-DE" altLang="de-DE" dirty="0">
                <a:solidFill>
                  <a:schemeClr val="tx1">
                    <a:lumMod val="50000"/>
                    <a:lumOff val="50000"/>
                  </a:schemeClr>
                </a:solidFill>
                <a:latin typeface="Arial" panose="020B0604020202020204" pitchFamily="34" charset="0"/>
                <a:cs typeface="Arial" panose="020B0604020202020204" pitchFamily="34" charset="0"/>
              </a:rPr>
              <a:t>=</a:t>
            </a:r>
            <a:r>
              <a:rPr lang="de-DE" altLang="de-DE" dirty="0" err="1">
                <a:solidFill>
                  <a:schemeClr val="tx1">
                    <a:lumMod val="50000"/>
                    <a:lumOff val="50000"/>
                  </a:schemeClr>
                </a:solidFill>
                <a:latin typeface="Arial" panose="020B0604020202020204" pitchFamily="34" charset="0"/>
                <a:cs typeface="Arial" panose="020B0604020202020204" pitchFamily="34" charset="0"/>
              </a:rPr>
              <a:t>p</a:t>
            </a:r>
            <a:r>
              <a:rPr lang="de-DE" altLang="de-DE" baseline="-25000" dirty="0" err="1">
                <a:solidFill>
                  <a:schemeClr val="tx1">
                    <a:lumMod val="50000"/>
                    <a:lumOff val="50000"/>
                  </a:schemeClr>
                </a:solidFill>
                <a:latin typeface="Arial" panose="020B0604020202020204" pitchFamily="34" charset="0"/>
                <a:cs typeface="Arial" panose="020B0604020202020204" pitchFamily="34" charset="0"/>
              </a:rPr>
              <a:t>initial</a:t>
            </a:r>
            <a:r>
              <a:rPr lang="de-DE" altLang="de-DE" dirty="0">
                <a:solidFill>
                  <a:schemeClr val="tx1">
                    <a:lumMod val="50000"/>
                    <a:lumOff val="50000"/>
                  </a:schemeClr>
                </a:solidFill>
                <a:latin typeface="Arial" panose="020B0604020202020204" pitchFamily="34" charset="0"/>
                <a:cs typeface="Arial" panose="020B0604020202020204" pitchFamily="34" charset="0"/>
              </a:rPr>
              <a:t>= 0.5.</a:t>
            </a:r>
            <a:endParaRPr lang="en-GB" dirty="0"/>
          </a:p>
        </p:txBody>
      </p:sp>
    </p:spTree>
    <p:extLst>
      <p:ext uri="{BB962C8B-B14F-4D97-AF65-F5344CB8AC3E}">
        <p14:creationId xmlns:p14="http://schemas.microsoft.com/office/powerpoint/2010/main" val="1783378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pieren 34"/>
          <p:cNvGrpSpPr/>
          <p:nvPr/>
        </p:nvGrpSpPr>
        <p:grpSpPr>
          <a:xfrm>
            <a:off x="172599" y="887581"/>
            <a:ext cx="5949950" cy="5508625"/>
            <a:chOff x="172599" y="664979"/>
            <a:chExt cx="5949950" cy="5508625"/>
          </a:xfrm>
          <a:effectLst>
            <a:outerShdw blurRad="50800" dist="38100" dir="2700000" algn="tl" rotWithShape="0">
              <a:prstClr val="black">
                <a:alpha val="40000"/>
              </a:prstClr>
            </a:outerShdw>
          </a:effectLst>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599" y="664979"/>
              <a:ext cx="594995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uppieren 26"/>
            <p:cNvGrpSpPr/>
            <p:nvPr/>
          </p:nvGrpSpPr>
          <p:grpSpPr>
            <a:xfrm>
              <a:off x="1986392" y="1732644"/>
              <a:ext cx="2320832" cy="2551990"/>
              <a:chOff x="1958256" y="1212128"/>
              <a:chExt cx="2320832" cy="2551990"/>
            </a:xfrm>
          </p:grpSpPr>
          <p:sp>
            <p:nvSpPr>
              <p:cNvPr id="5" name="Parallelogramm 4"/>
              <p:cNvSpPr/>
              <p:nvPr/>
            </p:nvSpPr>
            <p:spPr>
              <a:xfrm rot="1562328">
                <a:off x="1958256" y="1212128"/>
                <a:ext cx="101582" cy="45719"/>
              </a:xfrm>
              <a:prstGeom prst="parallelogram">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uppieren 6"/>
              <p:cNvGrpSpPr/>
              <p:nvPr/>
            </p:nvGrpSpPr>
            <p:grpSpPr>
              <a:xfrm>
                <a:off x="2701239" y="1720784"/>
                <a:ext cx="1577849" cy="2043334"/>
                <a:chOff x="2701239" y="1720784"/>
                <a:chExt cx="1577849" cy="2043334"/>
              </a:xfrm>
            </p:grpSpPr>
            <p:sp>
              <p:nvSpPr>
                <p:cNvPr id="13" name="Parallelogramm 12"/>
                <p:cNvSpPr/>
                <p:nvPr/>
              </p:nvSpPr>
              <p:spPr>
                <a:xfrm rot="1562328">
                  <a:off x="2701239" y="3718399"/>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m 13"/>
                <p:cNvSpPr/>
                <p:nvPr/>
              </p:nvSpPr>
              <p:spPr>
                <a:xfrm rot="1562328">
                  <a:off x="2865142" y="3339795"/>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m 14"/>
                <p:cNvSpPr/>
                <p:nvPr/>
              </p:nvSpPr>
              <p:spPr>
                <a:xfrm rot="1562328">
                  <a:off x="3021376" y="3275577"/>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m 15"/>
                <p:cNvSpPr/>
                <p:nvPr/>
              </p:nvSpPr>
              <p:spPr>
                <a:xfrm rot="1562328">
                  <a:off x="3168024" y="3307206"/>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m 16"/>
                <p:cNvSpPr/>
                <p:nvPr/>
              </p:nvSpPr>
              <p:spPr>
                <a:xfrm rot="1562328">
                  <a:off x="3353013" y="3012950"/>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m 17"/>
                <p:cNvSpPr/>
                <p:nvPr/>
              </p:nvSpPr>
              <p:spPr>
                <a:xfrm rot="1562328">
                  <a:off x="3513082" y="2722526"/>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m 18"/>
                <p:cNvSpPr/>
                <p:nvPr/>
              </p:nvSpPr>
              <p:spPr>
                <a:xfrm rot="1562328">
                  <a:off x="3669316" y="2179062"/>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m 19"/>
                <p:cNvSpPr/>
                <p:nvPr/>
              </p:nvSpPr>
              <p:spPr>
                <a:xfrm rot="1562328">
                  <a:off x="3835135" y="1880970"/>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m 21"/>
                <p:cNvSpPr/>
                <p:nvPr/>
              </p:nvSpPr>
              <p:spPr>
                <a:xfrm rot="1562328">
                  <a:off x="3987535" y="1792792"/>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m 22"/>
                <p:cNvSpPr/>
                <p:nvPr/>
              </p:nvSpPr>
              <p:spPr>
                <a:xfrm rot="1562328">
                  <a:off x="4177506" y="1720784"/>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6" name="Textfeld 4"/>
          <p:cNvSpPr txBox="1">
            <a:spLocks noChangeArrowheads="1"/>
          </p:cNvSpPr>
          <p:nvPr/>
        </p:nvSpPr>
        <p:spPr bwMode="auto">
          <a:xfrm>
            <a:off x="1" y="18522"/>
            <a:ext cx="12087224" cy="461665"/>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2400" dirty="0">
                <a:latin typeface="Arial" panose="020B0604020202020204" pitchFamily="34" charset="0"/>
                <a:cs typeface="Arial" panose="020B0604020202020204" pitchFamily="34" charset="0"/>
              </a:rPr>
              <a:t>Drift can be seen from the inbreeding-side and from the variance-side.</a:t>
            </a:r>
            <a:endParaRPr lang="de-DE" altLang="de-DE" sz="2600" dirty="0"/>
          </a:p>
        </p:txBody>
      </p:sp>
      <p:sp>
        <p:nvSpPr>
          <p:cNvPr id="29" name="Textfeld 28"/>
          <p:cNvSpPr txBox="1"/>
          <p:nvPr/>
        </p:nvSpPr>
        <p:spPr>
          <a:xfrm>
            <a:off x="4200762" y="787218"/>
            <a:ext cx="1331050"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de-DE" dirty="0">
                <a:latin typeface="Arial" panose="020B0604020202020204" pitchFamily="34" charset="0"/>
                <a:cs typeface="Arial" panose="020B0604020202020204" pitchFamily="34" charset="0"/>
              </a:rPr>
              <a:t>Allele </a:t>
            </a:r>
            <a:r>
              <a:rPr lang="de-DE" dirty="0" err="1">
                <a:latin typeface="Arial" panose="020B0604020202020204" pitchFamily="34" charset="0"/>
                <a:cs typeface="Arial" panose="020B0604020202020204" pitchFamily="34" charset="0"/>
              </a:rPr>
              <a:t>fixed</a:t>
            </a:r>
            <a:r>
              <a:rPr lang="de-DE" dirty="0">
                <a:latin typeface="Arial" panose="020B0604020202020204" pitchFamily="34" charset="0"/>
                <a:cs typeface="Arial" panose="020B0604020202020204" pitchFamily="34" charset="0"/>
              </a:rPr>
              <a:t> (p=1)</a:t>
            </a:r>
          </a:p>
        </p:txBody>
      </p:sp>
      <p:sp>
        <p:nvSpPr>
          <p:cNvPr id="30" name="Textfeld 29"/>
          <p:cNvSpPr txBox="1"/>
          <p:nvPr/>
        </p:nvSpPr>
        <p:spPr>
          <a:xfrm>
            <a:off x="2970798" y="1628185"/>
            <a:ext cx="1331050" cy="646331"/>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square" rtlCol="0">
            <a:spAutoFit/>
          </a:bodyPr>
          <a:lstStyle/>
          <a:p>
            <a:pPr algn="ctr"/>
            <a:r>
              <a:rPr lang="de-DE" dirty="0">
                <a:latin typeface="Arial" panose="020B0604020202020204" pitchFamily="34" charset="0"/>
                <a:cs typeface="Arial" panose="020B0604020202020204" pitchFamily="34" charset="0"/>
              </a:rPr>
              <a:t>Allele lost (p=0)</a:t>
            </a:r>
          </a:p>
        </p:txBody>
      </p:sp>
      <p:sp>
        <p:nvSpPr>
          <p:cNvPr id="31" name="Textfeld 30"/>
          <p:cNvSpPr txBox="1"/>
          <p:nvPr/>
        </p:nvSpPr>
        <p:spPr>
          <a:xfrm rot="1080000">
            <a:off x="1689090" y="5266162"/>
            <a:ext cx="1331050" cy="369332"/>
          </a:xfrm>
          <a:prstGeom prst="rect">
            <a:avLst/>
          </a:prstGeom>
          <a:solidFill>
            <a:schemeClr val="bg1"/>
          </a:solidFill>
          <a:ln>
            <a:noFill/>
          </a:ln>
          <a:effectLst/>
        </p:spPr>
        <p:txBody>
          <a:bodyPr wrap="square" rtlCol="0">
            <a:spAutoFit/>
          </a:bodyPr>
          <a:lstStyle/>
          <a:p>
            <a:pPr algn="ctr"/>
            <a:r>
              <a:rPr lang="de-DE" dirty="0">
                <a:latin typeface="Arial" panose="020B0604020202020204" pitchFamily="34" charset="0"/>
                <a:cs typeface="Arial" panose="020B0604020202020204" pitchFamily="34" charset="0"/>
              </a:rPr>
              <a:t>Generation</a:t>
            </a:r>
          </a:p>
        </p:txBody>
      </p:sp>
      <p:sp>
        <p:nvSpPr>
          <p:cNvPr id="32" name="Textfeld 31"/>
          <p:cNvSpPr txBox="1"/>
          <p:nvPr/>
        </p:nvSpPr>
        <p:spPr>
          <a:xfrm rot="-2520000">
            <a:off x="4393179" y="5031524"/>
            <a:ext cx="2056240" cy="646331"/>
          </a:xfrm>
          <a:prstGeom prst="rect">
            <a:avLst/>
          </a:prstGeom>
          <a:solidFill>
            <a:schemeClr val="bg1"/>
          </a:solidFill>
          <a:ln>
            <a:noFill/>
          </a:ln>
          <a:effectLst/>
        </p:spPr>
        <p:txBody>
          <a:bodyPr wrap="square" rtlCol="0">
            <a:spAutoFit/>
          </a:bodyPr>
          <a:lstStyle/>
          <a:p>
            <a:pPr algn="ctr"/>
            <a:r>
              <a:rPr lang="de-DE" dirty="0" err="1">
                <a:latin typeface="Arial" panose="020B0604020202020204" pitchFamily="34" charset="0"/>
                <a:cs typeface="Arial" panose="020B0604020202020204" pitchFamily="34" charset="0"/>
              </a:rPr>
              <a:t>Number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bw</a:t>
            </a:r>
            <a:r>
              <a:rPr lang="de-DE" baseline="30000" dirty="0">
                <a:latin typeface="Arial" panose="020B0604020202020204" pitchFamily="34" charset="0"/>
                <a:cs typeface="Arial" panose="020B0604020202020204" pitchFamily="34" charset="0"/>
              </a:rPr>
              <a:t>75</a:t>
            </a:r>
            <a:br>
              <a:rPr lang="de-DE" baseline="30000"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alleles</a:t>
            </a:r>
          </a:p>
        </p:txBody>
      </p:sp>
      <p:sp>
        <p:nvSpPr>
          <p:cNvPr id="33" name="Textfeld 32"/>
          <p:cNvSpPr txBox="1"/>
          <p:nvPr/>
        </p:nvSpPr>
        <p:spPr>
          <a:xfrm>
            <a:off x="172599" y="5950306"/>
            <a:ext cx="3519973"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de-DE" dirty="0">
                <a:latin typeface="Arial" panose="020B0604020202020204" pitchFamily="34" charset="0"/>
                <a:cs typeface="Arial" panose="020B0604020202020204" pitchFamily="34" charset="0"/>
              </a:rPr>
              <a:t>EVOLUTION 3e, </a:t>
            </a:r>
            <a:r>
              <a:rPr lang="de-DE" dirty="0" err="1">
                <a:latin typeface="Arial" panose="020B0604020202020204" pitchFamily="34" charset="0"/>
                <a:cs typeface="Arial" panose="020B0604020202020204" pitchFamily="34" charset="0"/>
              </a:rPr>
              <a:t>Figure</a:t>
            </a:r>
            <a:r>
              <a:rPr lang="de-DE" dirty="0">
                <a:latin typeface="Arial" panose="020B0604020202020204" pitchFamily="34" charset="0"/>
                <a:cs typeface="Arial" panose="020B0604020202020204" pitchFamily="34" charset="0"/>
              </a:rPr>
              <a:t> 10.7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1013 </a:t>
            </a:r>
            <a:r>
              <a:rPr lang="de-DE" dirty="0" err="1">
                <a:latin typeface="Arial" panose="020B0604020202020204" pitchFamily="34" charset="0"/>
                <a:cs typeface="Arial" panose="020B0604020202020204" pitchFamily="34" charset="0"/>
              </a:rPr>
              <a:t>Sinauer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Association</a:t>
            </a:r>
            <a:r>
              <a:rPr lang="de-DE" dirty="0">
                <a:latin typeface="Arial" panose="020B0604020202020204" pitchFamily="34" charset="0"/>
                <a:cs typeface="Arial" panose="020B0604020202020204" pitchFamily="34" charset="0"/>
              </a:rPr>
              <a:t>, Inc. </a:t>
            </a:r>
          </a:p>
        </p:txBody>
      </p:sp>
      <p:sp>
        <p:nvSpPr>
          <p:cNvPr id="34" name="Textfeld 33"/>
          <p:cNvSpPr txBox="1"/>
          <p:nvPr/>
        </p:nvSpPr>
        <p:spPr>
          <a:xfrm rot="16200000">
            <a:off x="-1282705" y="3046847"/>
            <a:ext cx="4188824" cy="369332"/>
          </a:xfrm>
          <a:prstGeom prst="rect">
            <a:avLst/>
          </a:prstGeom>
          <a:solidFill>
            <a:schemeClr val="bg1"/>
          </a:solidFill>
          <a:ln>
            <a:noFill/>
          </a:ln>
          <a:effectLst/>
        </p:spPr>
        <p:txBody>
          <a:bodyPr wrap="square" rtlCol="0">
            <a:spAutoFit/>
          </a:bodyPr>
          <a:lstStyle/>
          <a:p>
            <a:pPr algn="ctr"/>
            <a:r>
              <a:rPr lang="de-DE" dirty="0" err="1">
                <a:latin typeface="Arial" panose="020B0604020202020204" pitchFamily="34" charset="0"/>
                <a:cs typeface="Arial" panose="020B0604020202020204" pitchFamily="34" charset="0"/>
              </a:rPr>
              <a:t>Nulmber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populations</a:t>
            </a:r>
            <a:r>
              <a:rPr lang="de-DE" dirty="0">
                <a:latin typeface="Arial" panose="020B0604020202020204" pitchFamily="34" charset="0"/>
                <a:cs typeface="Arial" panose="020B0604020202020204" pitchFamily="34" charset="0"/>
              </a:rPr>
              <a:t> (out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N=107)</a:t>
            </a:r>
          </a:p>
        </p:txBody>
      </p:sp>
      <p:sp>
        <p:nvSpPr>
          <p:cNvPr id="6" name="Left Bracket 5"/>
          <p:cNvSpPr/>
          <p:nvPr/>
        </p:nvSpPr>
        <p:spPr>
          <a:xfrm rot="16200000">
            <a:off x="6539337" y="2409990"/>
            <a:ext cx="2722033" cy="1570566"/>
          </a:xfrm>
          <a:prstGeom prst="leftBracket">
            <a:avLst>
              <a:gd name="adj" fmla="val 21206"/>
            </a:avLst>
          </a:prstGeom>
          <a:solidFill>
            <a:schemeClr val="tx1">
              <a:lumMod val="50000"/>
              <a:lumOff val="50000"/>
            </a:schemeClr>
          </a:solidFill>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Freeform 8"/>
          <p:cNvSpPr/>
          <p:nvPr/>
        </p:nvSpPr>
        <p:spPr>
          <a:xfrm>
            <a:off x="4357087" y="1464734"/>
            <a:ext cx="1236133" cy="3674533"/>
          </a:xfrm>
          <a:custGeom>
            <a:avLst/>
            <a:gdLst>
              <a:gd name="connsiteX0" fmla="*/ 1214966 w 1236133"/>
              <a:gd name="connsiteY0" fmla="*/ 0 h 3674533"/>
              <a:gd name="connsiteX1" fmla="*/ 1227666 w 1236133"/>
              <a:gd name="connsiteY1" fmla="*/ 1519767 h 3674533"/>
              <a:gd name="connsiteX2" fmla="*/ 1236133 w 1236133"/>
              <a:gd name="connsiteY2" fmla="*/ 2366433 h 3674533"/>
              <a:gd name="connsiteX3" fmla="*/ 1189566 w 1236133"/>
              <a:gd name="connsiteY3" fmla="*/ 2747433 h 3674533"/>
              <a:gd name="connsiteX4" fmla="*/ 1075266 w 1236133"/>
              <a:gd name="connsiteY4" fmla="*/ 3009900 h 3674533"/>
              <a:gd name="connsiteX5" fmla="*/ 829733 w 1236133"/>
              <a:gd name="connsiteY5" fmla="*/ 3263900 h 3674533"/>
              <a:gd name="connsiteX6" fmla="*/ 478366 w 1236133"/>
              <a:gd name="connsiteY6" fmla="*/ 3517900 h 3674533"/>
              <a:gd name="connsiteX7" fmla="*/ 258233 w 1236133"/>
              <a:gd name="connsiteY7" fmla="*/ 3674533 h 3674533"/>
              <a:gd name="connsiteX8" fmla="*/ 71966 w 1236133"/>
              <a:gd name="connsiteY8" fmla="*/ 3661833 h 3674533"/>
              <a:gd name="connsiteX9" fmla="*/ 0 w 1236133"/>
              <a:gd name="connsiteY9" fmla="*/ 3280833 h 3674533"/>
              <a:gd name="connsiteX10" fmla="*/ 25400 w 1236133"/>
              <a:gd name="connsiteY10" fmla="*/ 973667 h 36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6133" h="3674533">
                <a:moveTo>
                  <a:pt x="1214966" y="0"/>
                </a:moveTo>
                <a:lnTo>
                  <a:pt x="1227666" y="1519767"/>
                </a:lnTo>
                <a:cubicBezTo>
                  <a:pt x="1230488" y="1801989"/>
                  <a:pt x="1233311" y="2084211"/>
                  <a:pt x="1236133" y="2366433"/>
                </a:cubicBezTo>
                <a:lnTo>
                  <a:pt x="1189566" y="2747433"/>
                </a:lnTo>
                <a:lnTo>
                  <a:pt x="1075266" y="3009900"/>
                </a:lnTo>
                <a:lnTo>
                  <a:pt x="829733" y="3263900"/>
                </a:lnTo>
                <a:lnTo>
                  <a:pt x="478366" y="3517900"/>
                </a:lnTo>
                <a:lnTo>
                  <a:pt x="258233" y="3674533"/>
                </a:lnTo>
                <a:lnTo>
                  <a:pt x="71966" y="3661833"/>
                </a:lnTo>
                <a:lnTo>
                  <a:pt x="0" y="3280833"/>
                </a:lnTo>
                <a:lnTo>
                  <a:pt x="25400" y="973667"/>
                </a:lnTo>
              </a:path>
            </a:pathLst>
          </a:cu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a:off x="5593221" y="2565400"/>
            <a:ext cx="1521250" cy="165100"/>
          </a:xfrm>
          <a:prstGeom prst="rightArrow">
            <a:avLst/>
          </a:prstGeom>
          <a:solidFill>
            <a:schemeClr val="tx1">
              <a:lumMod val="50000"/>
              <a:lumOff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8902702" y="1786461"/>
            <a:ext cx="2531533" cy="286232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Take note that here, from the experimental data, you can see the U-shaped distribution of allele frequencies of replicated small populations, already after few such as 15-19 generations of Random Drift.</a:t>
            </a:r>
          </a:p>
        </p:txBody>
      </p:sp>
      <p:sp>
        <p:nvSpPr>
          <p:cNvPr id="37" name="Parallelogramm 12"/>
          <p:cNvSpPr/>
          <p:nvPr/>
        </p:nvSpPr>
        <p:spPr>
          <a:xfrm rot="1562328">
            <a:off x="2573443" y="4637454"/>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m 12"/>
          <p:cNvSpPr/>
          <p:nvPr/>
        </p:nvSpPr>
        <p:spPr>
          <a:xfrm rot="1562328">
            <a:off x="2405744" y="4595676"/>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arallelogramm 12"/>
          <p:cNvSpPr/>
          <p:nvPr/>
        </p:nvSpPr>
        <p:spPr>
          <a:xfrm rot="1562328">
            <a:off x="2228042" y="4765140"/>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arallelogramm 12"/>
          <p:cNvSpPr/>
          <p:nvPr/>
        </p:nvSpPr>
        <p:spPr>
          <a:xfrm rot="1562328">
            <a:off x="2080939" y="4934605"/>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feld 5">
            <a:extLst>
              <a:ext uri="{FF2B5EF4-FFF2-40B4-BE49-F238E27FC236}">
                <a16:creationId xmlns:a16="http://schemas.microsoft.com/office/drawing/2014/main" id="{DD80BF71-F24A-4AF3-91DA-DF71BB1D078D}"/>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11</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500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 rechteckige Legende 4"/>
          <p:cNvSpPr/>
          <p:nvPr/>
        </p:nvSpPr>
        <p:spPr>
          <a:xfrm>
            <a:off x="96000" y="452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feld 5"/>
          <p:cNvSpPr txBox="1"/>
          <p:nvPr/>
        </p:nvSpPr>
        <p:spPr>
          <a:xfrm>
            <a:off x="397933" y="633083"/>
            <a:ext cx="11411591" cy="489364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A populations that suffers for several generations from exactly the same „Drift“ ...  a bit </a:t>
            </a:r>
            <a:r>
              <a:rPr lang="en-GB" sz="2400" dirty="0">
                <a:solidFill>
                  <a:srgbClr val="0000FF"/>
                </a:solidFill>
                <a:latin typeface="Arial" panose="020B0604020202020204" pitchFamily="34" charset="0"/>
                <a:cs typeface="Arial" panose="020B0604020202020204" pitchFamily="34" charset="0"/>
              </a:rPr>
              <a:t>unrealistic</a:t>
            </a:r>
            <a:r>
              <a:rPr lang="en-GB" sz="2400" dirty="0">
                <a:latin typeface="Arial" panose="020B0604020202020204" pitchFamily="34" charset="0"/>
                <a:cs typeface="Arial" panose="020B0604020202020204" pitchFamily="34" charset="0"/>
              </a:rPr>
              <a:t>.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„How many of the currently living individuals will be parents for the next generation?“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It is unrealistic to assume that – in a real case - we see exactly the same fixed number N in each generation.</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There is more that may not be ‘ideal and simple’. Maybe plants are not herm-</a:t>
            </a:r>
            <a:r>
              <a:rPr lang="en-GB" sz="2400" dirty="0" err="1">
                <a:latin typeface="Arial" panose="020B0604020202020204" pitchFamily="34" charset="0"/>
                <a:cs typeface="Arial" panose="020B0604020202020204" pitchFamily="34" charset="0"/>
              </a:rPr>
              <a:t>aphrodite</a:t>
            </a:r>
            <a:r>
              <a:rPr lang="en-GB" sz="2400" dirty="0">
                <a:latin typeface="Arial" panose="020B0604020202020204" pitchFamily="34" charset="0"/>
                <a:cs typeface="Arial" panose="020B0604020202020204" pitchFamily="34" charset="0"/>
              </a:rPr>
              <a:t>, but male and female are separated (dioecious, such as in hemp, </a:t>
            </a:r>
            <a:r>
              <a:rPr lang="en-GB" sz="2400" i="1" dirty="0">
                <a:latin typeface="Arial" panose="020B0604020202020204" pitchFamily="34" charset="0"/>
                <a:cs typeface="Arial" panose="020B0604020202020204" pitchFamily="34" charset="0"/>
              </a:rPr>
              <a:t>Cannabis </a:t>
            </a:r>
            <a:r>
              <a:rPr lang="en-GB" sz="2400" i="1" dirty="0" err="1">
                <a:latin typeface="Arial" panose="020B0604020202020204" pitchFamily="34" charset="0"/>
                <a:cs typeface="Arial" panose="020B0604020202020204" pitchFamily="34" charset="0"/>
              </a:rPr>
              <a:t>sativa</a:t>
            </a:r>
            <a:r>
              <a:rPr lang="en-GB" sz="2400" dirty="0">
                <a:latin typeface="Arial" panose="020B0604020202020204" pitchFamily="34" charset="0"/>
                <a:cs typeface="Arial" panose="020B0604020202020204" pitchFamily="34" charset="0"/>
              </a:rPr>
              <a:t>); maybe number of males and of females which mate are different.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To tackle with such hazards and to still be able to use our simple algebra, we define </a:t>
            </a:r>
            <a:r>
              <a:rPr lang="en-GB" sz="2400" dirty="0">
                <a:solidFill>
                  <a:srgbClr val="0000FF"/>
                </a:solidFill>
                <a:latin typeface="Arial" panose="020B0604020202020204" pitchFamily="34" charset="0"/>
                <a:cs typeface="Arial" panose="020B0604020202020204" pitchFamily="34" charset="0"/>
              </a:rPr>
              <a:t>N</a:t>
            </a:r>
            <a:r>
              <a:rPr lang="en-GB" sz="2400" baseline="-25000" dirty="0">
                <a:solidFill>
                  <a:srgbClr val="0000FF"/>
                </a:solidFill>
                <a:latin typeface="Arial" panose="020B0604020202020204" pitchFamily="34" charset="0"/>
                <a:cs typeface="Arial" panose="020B0604020202020204" pitchFamily="34" charset="0"/>
              </a:rPr>
              <a:t>e</a:t>
            </a:r>
            <a:r>
              <a:rPr lang="en-GB" sz="2400" dirty="0">
                <a:solidFill>
                  <a:srgbClr val="0000FF"/>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which is the </a:t>
            </a:r>
            <a:r>
              <a:rPr lang="en-GB" sz="2400" dirty="0">
                <a:solidFill>
                  <a:srgbClr val="0000FF"/>
                </a:solidFill>
                <a:latin typeface="Arial" panose="020B0604020202020204" pitchFamily="34" charset="0"/>
                <a:cs typeface="Arial" panose="020B0604020202020204" pitchFamily="34" charset="0"/>
              </a:rPr>
              <a:t>“effective population size”.</a:t>
            </a:r>
            <a:r>
              <a:rPr lang="en-GB" sz="2400" dirty="0">
                <a:latin typeface="Arial" panose="020B0604020202020204" pitchFamily="34" charset="0"/>
                <a:cs typeface="Arial" panose="020B0604020202020204" pitchFamily="34" charset="0"/>
              </a:rPr>
              <a:t> </a:t>
            </a:r>
          </a:p>
        </p:txBody>
      </p:sp>
      <p:sp>
        <p:nvSpPr>
          <p:cNvPr id="8" name="Textfeld 5">
            <a:extLst>
              <a:ext uri="{FF2B5EF4-FFF2-40B4-BE49-F238E27FC236}">
                <a16:creationId xmlns:a16="http://schemas.microsoft.com/office/drawing/2014/main" id="{06196DE6-C912-4B6B-AAEF-BF3220F15B49}"/>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12</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7990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 rechteckige Legende 4"/>
          <p:cNvSpPr/>
          <p:nvPr/>
        </p:nvSpPr>
        <p:spPr>
          <a:xfrm>
            <a:off x="96000" y="452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feld 5"/>
          <p:cNvSpPr txBox="1"/>
          <p:nvPr/>
        </p:nvSpPr>
        <p:spPr>
          <a:xfrm>
            <a:off x="541868" y="239384"/>
            <a:ext cx="11267656" cy="526297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We define </a:t>
            </a:r>
            <a:r>
              <a:rPr lang="en-GB" sz="2400" dirty="0">
                <a:solidFill>
                  <a:srgbClr val="0000FF"/>
                </a:solidFill>
                <a:latin typeface="Arial" panose="020B0604020202020204" pitchFamily="34" charset="0"/>
                <a:cs typeface="Arial" panose="020B0604020202020204" pitchFamily="34" charset="0"/>
              </a:rPr>
              <a:t>N</a:t>
            </a:r>
            <a:r>
              <a:rPr lang="en-GB" sz="2400" baseline="-25000" dirty="0">
                <a:solidFill>
                  <a:srgbClr val="0000FF"/>
                </a:solidFill>
                <a:latin typeface="Arial" panose="020B0604020202020204" pitchFamily="34" charset="0"/>
                <a:cs typeface="Arial" panose="020B0604020202020204" pitchFamily="34" charset="0"/>
              </a:rPr>
              <a:t>e</a:t>
            </a:r>
            <a:r>
              <a:rPr lang="en-GB" sz="2400" dirty="0">
                <a:solidFill>
                  <a:srgbClr val="0000FF"/>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which is the </a:t>
            </a:r>
            <a:r>
              <a:rPr lang="en-GB" sz="2400" dirty="0">
                <a:solidFill>
                  <a:srgbClr val="0000FF"/>
                </a:solidFill>
                <a:latin typeface="Arial" panose="020B0604020202020204" pitchFamily="34" charset="0"/>
                <a:cs typeface="Arial" panose="020B0604020202020204" pitchFamily="34" charset="0"/>
              </a:rPr>
              <a:t>“effective population size”.</a:t>
            </a:r>
          </a:p>
          <a:p>
            <a:endParaRPr lang="en-GB" sz="2400" dirty="0">
              <a:latin typeface="Arial" panose="020B0604020202020204" pitchFamily="34" charset="0"/>
              <a:cs typeface="Arial" panose="020B0604020202020204" pitchFamily="34" charset="0"/>
            </a:endParaRPr>
          </a:p>
          <a:p>
            <a:r>
              <a:rPr lang="en-GB" altLang="de-DE" sz="2400" dirty="0">
                <a:latin typeface="Arial" panose="020B0604020202020204" pitchFamily="34" charset="0"/>
                <a:cs typeface="Arial" panose="020B0604020202020204" pitchFamily="34" charset="0"/>
              </a:rPr>
              <a:t>I tend to say: The “</a:t>
            </a:r>
            <a:r>
              <a:rPr lang="en-GB" altLang="de-DE" sz="2400" dirty="0">
                <a:solidFill>
                  <a:srgbClr val="0000FF"/>
                </a:solidFill>
                <a:latin typeface="Arial" panose="020B0604020202020204" pitchFamily="34" charset="0"/>
                <a:cs typeface="Arial" panose="020B0604020202020204" pitchFamily="34" charset="0"/>
              </a:rPr>
              <a:t>effective population size N</a:t>
            </a:r>
            <a:r>
              <a:rPr lang="en-GB" altLang="de-DE" sz="2400" baseline="-30000" dirty="0">
                <a:solidFill>
                  <a:srgbClr val="0000FF"/>
                </a:solidFill>
                <a:latin typeface="Arial" panose="020B0604020202020204" pitchFamily="34" charset="0"/>
                <a:cs typeface="Arial" panose="020B0604020202020204" pitchFamily="34" charset="0"/>
              </a:rPr>
              <a:t>e</a:t>
            </a:r>
            <a:r>
              <a:rPr lang="en-GB" altLang="de-DE" sz="2400" dirty="0">
                <a:latin typeface="Arial" panose="020B0604020202020204" pitchFamily="34" charset="0"/>
                <a:cs typeface="Arial" panose="020B0604020202020204" pitchFamily="34" charset="0"/>
              </a:rPr>
              <a:t>” of a real population equals the population size N of an ideal population that shows the same amount of Drift as occurring in the real population.</a:t>
            </a:r>
          </a:p>
          <a:p>
            <a:endParaRPr lang="en-GB" altLang="de-DE" sz="2400" dirty="0">
              <a:latin typeface="Arial" panose="020B0604020202020204" pitchFamily="34" charset="0"/>
              <a:cs typeface="Arial" panose="020B0604020202020204" pitchFamily="34" charset="0"/>
            </a:endParaRPr>
          </a:p>
          <a:p>
            <a:r>
              <a:rPr lang="en-GB" altLang="de-DE" sz="2400" dirty="0">
                <a:latin typeface="Arial" panose="020B0604020202020204" pitchFamily="34" charset="0"/>
                <a:cs typeface="Arial" panose="020B0604020202020204" pitchFamily="34" charset="0"/>
              </a:rPr>
              <a:t>Holsinger* says: „The “</a:t>
            </a:r>
            <a:r>
              <a:rPr lang="en-GB" altLang="de-DE" sz="2400" dirty="0">
                <a:solidFill>
                  <a:srgbClr val="0000FF"/>
                </a:solidFill>
                <a:latin typeface="Arial" panose="020B0604020202020204" pitchFamily="34" charset="0"/>
                <a:cs typeface="Arial" panose="020B0604020202020204" pitchFamily="34" charset="0"/>
              </a:rPr>
              <a:t>effective size of a population </a:t>
            </a:r>
            <a:r>
              <a:rPr lang="en-GB" sz="2400" dirty="0">
                <a:solidFill>
                  <a:srgbClr val="0000FF"/>
                </a:solidFill>
                <a:latin typeface="Arial" panose="020B0604020202020204" pitchFamily="34" charset="0"/>
                <a:cs typeface="Arial" panose="020B0604020202020204" pitchFamily="34" charset="0"/>
              </a:rPr>
              <a:t>N</a:t>
            </a:r>
            <a:r>
              <a:rPr lang="en-GB" sz="2400" baseline="-25000" dirty="0">
                <a:solidFill>
                  <a:srgbClr val="0000FF"/>
                </a:solidFill>
                <a:latin typeface="Arial" panose="020B0604020202020204" pitchFamily="34" charset="0"/>
                <a:cs typeface="Arial" panose="020B0604020202020204" pitchFamily="34" charset="0"/>
              </a:rPr>
              <a:t>e</a:t>
            </a:r>
            <a:r>
              <a:rPr lang="en-GB" sz="2400" dirty="0">
                <a:latin typeface="Arial" panose="020B0604020202020204" pitchFamily="34" charset="0"/>
                <a:cs typeface="Arial" panose="020B0604020202020204" pitchFamily="34" charset="0"/>
              </a:rPr>
              <a:t>”</a:t>
            </a:r>
            <a:r>
              <a:rPr lang="en-GB" sz="2400" dirty="0">
                <a:solidFill>
                  <a:srgbClr val="0000FF"/>
                </a:solidFill>
                <a:latin typeface="Arial" panose="020B0604020202020204" pitchFamily="34" charset="0"/>
                <a:cs typeface="Arial" panose="020B0604020202020204" pitchFamily="34" charset="0"/>
              </a:rPr>
              <a:t> </a:t>
            </a:r>
            <a:r>
              <a:rPr lang="en-GB" altLang="de-DE" sz="2400" dirty="0">
                <a:latin typeface="Arial" panose="020B0604020202020204" pitchFamily="34" charset="0"/>
                <a:cs typeface="Arial" panose="020B0604020202020204" pitchFamily="34" charset="0"/>
              </a:rPr>
              <a:t>is the size of an ideal population that has the same properties with respect to genetic drift as our actual population does.“</a:t>
            </a:r>
          </a:p>
          <a:p>
            <a:endParaRPr lang="en-GB" altLang="de-DE"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a:solidFill>
                  <a:schemeClr val="tx1">
                    <a:lumMod val="50000"/>
                    <a:lumOff val="50000"/>
                  </a:schemeClr>
                </a:solidFill>
                <a:latin typeface="Arial" panose="020B0604020202020204" pitchFamily="34" charset="0"/>
                <a:cs typeface="Arial" panose="020B0604020202020204" pitchFamily="34" charset="0"/>
              </a:rPr>
              <a:t>“</a:t>
            </a:r>
            <a:r>
              <a:rPr lang="en-GB" sz="2400" dirty="0">
                <a:solidFill>
                  <a:srgbClr val="0000FF"/>
                </a:solidFill>
                <a:latin typeface="Arial" panose="020B0604020202020204" pitchFamily="34" charset="0"/>
                <a:cs typeface="Arial" panose="020B0604020202020204" pitchFamily="34" charset="0"/>
              </a:rPr>
              <a:t>?</a:t>
            </a:r>
            <a:r>
              <a:rPr lang="en-GB" sz="2400" dirty="0">
                <a:solidFill>
                  <a:schemeClr val="tx1">
                    <a:lumMod val="50000"/>
                    <a:lumOff val="50000"/>
                  </a:schemeClr>
                </a:solidFill>
                <a:latin typeface="Arial" panose="020B0604020202020204" pitchFamily="34" charset="0"/>
                <a:cs typeface="Arial" panose="020B0604020202020204" pitchFamily="34" charset="0"/>
              </a:rPr>
              <a:t>”   Well...  If your </a:t>
            </a:r>
            <a:r>
              <a:rPr lang="en-GB" sz="2400" dirty="0">
                <a:latin typeface="Arial" panose="020B0604020202020204" pitchFamily="34" charset="0"/>
                <a:cs typeface="Arial" panose="020B0604020202020204" pitchFamily="34" charset="0"/>
              </a:rPr>
              <a:t>actual</a:t>
            </a:r>
            <a:r>
              <a:rPr lang="en-GB" sz="2400" dirty="0">
                <a:solidFill>
                  <a:schemeClr val="tx1">
                    <a:lumMod val="50000"/>
                    <a:lumOff val="50000"/>
                  </a:schemeClr>
                </a:solidFill>
                <a:latin typeface="Arial" panose="020B0604020202020204" pitchFamily="34" charset="0"/>
                <a:cs typeface="Arial" panose="020B0604020202020204" pitchFamily="34" charset="0"/>
              </a:rPr>
              <a:t> population is not N=∞, but the census number is N=500, yet the inbreeding due to Drift is more than expected; if actual Drift is hard </a:t>
            </a:r>
            <a:r>
              <a:rPr lang="en-GB" sz="2400" dirty="0">
                <a:latin typeface="Arial" panose="020B0604020202020204" pitchFamily="34" charset="0"/>
                <a:cs typeface="Arial" panose="020B0604020202020204" pitchFamily="34" charset="0"/>
              </a:rPr>
              <a:t>as if N=4</a:t>
            </a:r>
            <a:r>
              <a:rPr lang="en-GB" sz="2400" dirty="0">
                <a:solidFill>
                  <a:schemeClr val="tx1">
                    <a:lumMod val="50000"/>
                    <a:lumOff val="50000"/>
                  </a:schemeClr>
                </a:solidFill>
                <a:latin typeface="Arial" panose="020B0604020202020204" pitchFamily="34" charset="0"/>
                <a:cs typeface="Arial" panose="020B0604020202020204" pitchFamily="34" charset="0"/>
              </a:rPr>
              <a:t>, then the </a:t>
            </a:r>
            <a:r>
              <a:rPr lang="en-GB" sz="2400" dirty="0">
                <a:latin typeface="Arial" panose="020B0604020202020204" pitchFamily="34" charset="0"/>
                <a:cs typeface="Arial" panose="020B0604020202020204" pitchFamily="34" charset="0"/>
              </a:rPr>
              <a:t>effective size </a:t>
            </a:r>
            <a:r>
              <a:rPr lang="en-GB" sz="2400" dirty="0">
                <a:solidFill>
                  <a:schemeClr val="tx1">
                    <a:lumMod val="50000"/>
                    <a:lumOff val="50000"/>
                  </a:schemeClr>
                </a:solidFill>
                <a:latin typeface="Arial" panose="020B0604020202020204" pitchFamily="34" charset="0"/>
                <a:cs typeface="Arial" panose="020B0604020202020204" pitchFamily="34" charset="0"/>
              </a:rPr>
              <a:t>of your population with respect to Drift is </a:t>
            </a:r>
            <a:r>
              <a:rPr lang="en-GB" sz="2400" dirty="0">
                <a:solidFill>
                  <a:srgbClr val="0000FF"/>
                </a:solidFill>
                <a:latin typeface="Arial" panose="020B0604020202020204" pitchFamily="34" charset="0"/>
                <a:cs typeface="Arial" panose="020B0604020202020204" pitchFamily="34" charset="0"/>
              </a:rPr>
              <a:t>N</a:t>
            </a:r>
            <a:r>
              <a:rPr lang="en-GB" sz="2400" baseline="-25000" dirty="0">
                <a:solidFill>
                  <a:srgbClr val="0000FF"/>
                </a:solidFill>
                <a:latin typeface="Arial" panose="020B0604020202020204" pitchFamily="34" charset="0"/>
                <a:cs typeface="Arial" panose="020B0604020202020204" pitchFamily="34" charset="0"/>
              </a:rPr>
              <a:t>e</a:t>
            </a:r>
            <a:r>
              <a:rPr lang="en-GB" sz="2400" dirty="0">
                <a:solidFill>
                  <a:srgbClr val="0000FF"/>
                </a:solidFill>
                <a:latin typeface="Arial" panose="020B0604020202020204" pitchFamily="34" charset="0"/>
                <a:cs typeface="Arial" panose="020B0604020202020204" pitchFamily="34" charset="0"/>
              </a:rPr>
              <a:t> </a:t>
            </a:r>
            <a:r>
              <a:rPr lang="en-GB" altLang="de-DE" sz="2400" dirty="0">
                <a:latin typeface="Arial" panose="020B0604020202020204" pitchFamily="34" charset="0"/>
                <a:cs typeface="Arial" panose="020B0604020202020204" pitchFamily="34" charset="0"/>
              </a:rPr>
              <a:t>= 4</a:t>
            </a:r>
            <a:r>
              <a:rPr lang="en-GB" altLang="de-DE" sz="2400" dirty="0">
                <a:solidFill>
                  <a:schemeClr val="tx1">
                    <a:lumMod val="50000"/>
                    <a:lumOff val="50000"/>
                  </a:schemeClr>
                </a:solidFill>
                <a:latin typeface="Arial" panose="020B0604020202020204" pitchFamily="34" charset="0"/>
                <a:cs typeface="Arial" panose="020B0604020202020204" pitchFamily="34" charset="0"/>
              </a:rPr>
              <a:t>.</a:t>
            </a:r>
            <a:endParaRPr lang="en-GB" sz="24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Right Triangle 7">
            <a:extLst>
              <a:ext uri="{FF2B5EF4-FFF2-40B4-BE49-F238E27FC236}">
                <a16:creationId xmlns:a16="http://schemas.microsoft.com/office/drawing/2014/main" id="{E182FC8B-B4BA-4BC3-9CB5-D6C66C80D8FE}"/>
              </a:ext>
            </a:extLst>
          </p:cNvPr>
          <p:cNvSpPr/>
          <p:nvPr/>
        </p:nvSpPr>
        <p:spPr>
          <a:xfrm>
            <a:off x="2405" y="6637867"/>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feld 5">
            <a:extLst>
              <a:ext uri="{FF2B5EF4-FFF2-40B4-BE49-F238E27FC236}">
                <a16:creationId xmlns:a16="http://schemas.microsoft.com/office/drawing/2014/main" id="{1957763A-2509-4E68-9572-1AC5E392081A}"/>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13</a:t>
            </a:fld>
            <a:endParaRPr lang="en-US" sz="24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4D8AAF0-7266-417C-80A4-A2E2374FD3D4}"/>
              </a:ext>
            </a:extLst>
          </p:cNvPr>
          <p:cNvSpPr txBox="1"/>
          <p:nvPr/>
        </p:nvSpPr>
        <p:spPr>
          <a:xfrm>
            <a:off x="6190735" y="6376421"/>
            <a:ext cx="4948881"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dirty="0">
                <a:latin typeface="Arial" panose="020B0604020202020204" pitchFamily="34" charset="0"/>
                <a:cs typeface="Arial" panose="020B0604020202020204" pitchFamily="34" charset="0"/>
              </a:rPr>
              <a:t>*Kent Holsinger. https://darwin.eeb.uconn.edu</a:t>
            </a:r>
            <a:endParaRPr lang="en-GB" dirty="0"/>
          </a:p>
        </p:txBody>
      </p:sp>
    </p:spTree>
    <p:extLst>
      <p:ext uri="{BB962C8B-B14F-4D97-AF65-F5344CB8AC3E}">
        <p14:creationId xmlns:p14="http://schemas.microsoft.com/office/powerpoint/2010/main" val="4019201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28600" y="228600"/>
            <a:ext cx="59467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 name="Text Box 60"/>
          <p:cNvSpPr txBox="1">
            <a:spLocks noChangeArrowheads="1"/>
          </p:cNvSpPr>
          <p:nvPr/>
        </p:nvSpPr>
        <p:spPr bwMode="auto">
          <a:xfrm>
            <a:off x="611188" y="762000"/>
            <a:ext cx="510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sz="2400" dirty="0"/>
          </a:p>
        </p:txBody>
      </p:sp>
      <p:sp>
        <p:nvSpPr>
          <p:cNvPr id="62" name="Text Box 61"/>
          <p:cNvSpPr txBox="1">
            <a:spLocks noChangeArrowheads="1"/>
          </p:cNvSpPr>
          <p:nvPr/>
        </p:nvSpPr>
        <p:spPr bwMode="auto">
          <a:xfrm>
            <a:off x="6055644" y="546330"/>
            <a:ext cx="6007606" cy="6101670"/>
          </a:xfrm>
          <a:prstGeom prst="rect">
            <a:avLst/>
          </a:prstGeom>
          <a:solidFill>
            <a:schemeClr val="bg1"/>
          </a:solidFill>
          <a:ln>
            <a:noFill/>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300"/>
              </a:spcAft>
            </a:pPr>
            <a:r>
              <a:rPr lang="en-GB" altLang="de-DE" dirty="0"/>
              <a:t>The effective population size derives from the harmonic mean.</a:t>
            </a:r>
          </a:p>
          <a:p>
            <a:pPr eaLnBrk="1" hangingPunct="1">
              <a:spcAft>
                <a:spcPts val="300"/>
              </a:spcAft>
            </a:pPr>
            <a:r>
              <a:rPr lang="en-GB" altLang="de-DE" dirty="0"/>
              <a:t>1/N</a:t>
            </a:r>
            <a:r>
              <a:rPr lang="en-GB" altLang="de-DE" baseline="-25000" dirty="0"/>
              <a:t>e</a:t>
            </a:r>
            <a:r>
              <a:rPr lang="en-GB" altLang="de-DE" dirty="0"/>
              <a:t> = ½ [1/(2N</a:t>
            </a:r>
            <a:r>
              <a:rPr lang="en-GB" altLang="de-DE" baseline="-25000" dirty="0"/>
              <a:t>m</a:t>
            </a:r>
            <a:r>
              <a:rPr lang="en-GB" altLang="de-DE" dirty="0"/>
              <a:t>) + 1/(2N</a:t>
            </a:r>
            <a:r>
              <a:rPr lang="en-GB" altLang="de-DE" baseline="-25000" dirty="0"/>
              <a:t>f</a:t>
            </a:r>
            <a:r>
              <a:rPr lang="en-GB" altLang="de-DE" dirty="0"/>
              <a:t>)] =&gt; </a:t>
            </a:r>
            <a:r>
              <a:rPr lang="en-GB" altLang="de-DE" dirty="0">
                <a:solidFill>
                  <a:srgbClr val="0000FF"/>
                </a:solidFill>
              </a:rPr>
              <a:t>N</a:t>
            </a:r>
            <a:r>
              <a:rPr lang="en-GB" altLang="de-DE" baseline="-25000" dirty="0">
                <a:solidFill>
                  <a:srgbClr val="0000FF"/>
                </a:solidFill>
              </a:rPr>
              <a:t>e</a:t>
            </a:r>
            <a:r>
              <a:rPr lang="en-GB" altLang="de-DE" dirty="0">
                <a:solidFill>
                  <a:srgbClr val="0000FF"/>
                </a:solidFill>
              </a:rPr>
              <a:t> = (</a:t>
            </a:r>
            <a:r>
              <a:rPr lang="en-GB" altLang="de-DE" dirty="0">
                <a:solidFill>
                  <a:srgbClr val="FF0000"/>
                </a:solidFill>
              </a:rPr>
              <a:t>4</a:t>
            </a:r>
            <a:r>
              <a:rPr lang="en-GB" altLang="de-DE" dirty="0">
                <a:solidFill>
                  <a:srgbClr val="FF0000"/>
                </a:solidFill>
                <a:sym typeface="Wingdings" panose="05000000000000000000" pitchFamily="2" charset="2"/>
              </a:rPr>
              <a:t></a:t>
            </a:r>
            <a:r>
              <a:rPr lang="en-GB" altLang="de-DE" dirty="0">
                <a:solidFill>
                  <a:srgbClr val="FF0000"/>
                </a:solidFill>
              </a:rPr>
              <a:t>N</a:t>
            </a:r>
            <a:r>
              <a:rPr lang="en-GB" altLang="de-DE" baseline="-25000" dirty="0">
                <a:solidFill>
                  <a:srgbClr val="FF0000"/>
                </a:solidFill>
              </a:rPr>
              <a:t>m</a:t>
            </a:r>
            <a:r>
              <a:rPr lang="en-GB" altLang="de-DE" dirty="0">
                <a:solidFill>
                  <a:srgbClr val="FF0000"/>
                </a:solidFill>
              </a:rPr>
              <a:t>N</a:t>
            </a:r>
            <a:r>
              <a:rPr lang="en-GB" altLang="de-DE" baseline="-25000" dirty="0">
                <a:solidFill>
                  <a:srgbClr val="FF0000"/>
                </a:solidFill>
              </a:rPr>
              <a:t>f</a:t>
            </a:r>
            <a:r>
              <a:rPr lang="en-GB" altLang="de-DE" dirty="0">
                <a:solidFill>
                  <a:srgbClr val="0000FF"/>
                </a:solidFill>
              </a:rPr>
              <a:t>)/(N</a:t>
            </a:r>
            <a:r>
              <a:rPr lang="en-GB" altLang="de-DE" baseline="-25000" dirty="0">
                <a:solidFill>
                  <a:srgbClr val="0000FF"/>
                </a:solidFill>
              </a:rPr>
              <a:t>m</a:t>
            </a:r>
            <a:r>
              <a:rPr lang="en-GB" altLang="de-DE" dirty="0">
                <a:solidFill>
                  <a:srgbClr val="0000FF"/>
                </a:solidFill>
              </a:rPr>
              <a:t> + </a:t>
            </a:r>
            <a:r>
              <a:rPr lang="en-GB" altLang="de-DE" dirty="0" err="1">
                <a:solidFill>
                  <a:srgbClr val="0000FF"/>
                </a:solidFill>
              </a:rPr>
              <a:t>N</a:t>
            </a:r>
            <a:r>
              <a:rPr lang="en-GB" altLang="de-DE" baseline="-25000" dirty="0" err="1">
                <a:solidFill>
                  <a:srgbClr val="0000FF"/>
                </a:solidFill>
              </a:rPr>
              <a:t>f</a:t>
            </a:r>
            <a:r>
              <a:rPr lang="en-GB" altLang="de-DE" dirty="0">
                <a:solidFill>
                  <a:srgbClr val="0000FF"/>
                </a:solidFill>
              </a:rPr>
              <a:t>)</a:t>
            </a:r>
          </a:p>
          <a:p>
            <a:pPr eaLnBrk="1" hangingPunct="1">
              <a:spcBef>
                <a:spcPct val="50000"/>
              </a:spcBef>
              <a:spcAft>
                <a:spcPts val="300"/>
              </a:spcAft>
            </a:pPr>
            <a:r>
              <a:rPr lang="en-GB" altLang="de-DE" dirty="0"/>
              <a:t>With e.g. N</a:t>
            </a:r>
            <a:r>
              <a:rPr lang="en-GB" altLang="de-DE" baseline="-25000" dirty="0"/>
              <a:t>m</a:t>
            </a:r>
            <a:r>
              <a:rPr lang="en-GB" altLang="de-DE" dirty="0"/>
              <a:t>=2 for males and very many females, there is </a:t>
            </a:r>
            <a:r>
              <a:rPr lang="en-GB" altLang="de-DE" dirty="0">
                <a:solidFill>
                  <a:srgbClr val="0000FF"/>
                </a:solidFill>
              </a:rPr>
              <a:t>as much Drift </a:t>
            </a:r>
            <a:r>
              <a:rPr lang="en-GB" altLang="de-DE" dirty="0"/>
              <a:t>to be expected as in a population with N=8 and </a:t>
            </a:r>
            <a:r>
              <a:rPr lang="en-GB" dirty="0"/>
              <a:t>monoecious flowers (</a:t>
            </a:r>
            <a:r>
              <a:rPr lang="en-GB" altLang="de-DE" dirty="0"/>
              <a:t>or equal numbers males and females if species is dioecious). </a:t>
            </a:r>
          </a:p>
          <a:p>
            <a:pPr eaLnBrk="1" hangingPunct="1">
              <a:spcBef>
                <a:spcPct val="50000"/>
              </a:spcBef>
              <a:spcAft>
                <a:spcPts val="300"/>
              </a:spcAft>
            </a:pPr>
            <a:r>
              <a:rPr lang="en-GB" altLang="de-DE" dirty="0"/>
              <a:t>Thus, the effective population size is much restricted if the numbers are small in one sex. This applies to some extent to the cattle breeding situation. </a:t>
            </a:r>
          </a:p>
          <a:p>
            <a:pPr eaLnBrk="1" hangingPunct="1">
              <a:spcBef>
                <a:spcPct val="50000"/>
              </a:spcBef>
              <a:spcAft>
                <a:spcPts val="300"/>
              </a:spcAft>
            </a:pPr>
            <a:r>
              <a:rPr lang="en-GB" altLang="de-DE" dirty="0"/>
              <a:t>One (e.g. male) genotype (individual) mated to very many others results in one big half-sib family. A half-sib family is genetically as narrow as a population founded by N=4 unrelated (non-inbred) individuals. With 2 or 4 males and very many females, the offspring is as ‘wide’ as with 2 or 4 such half-sib families, hence as with 8 or 16 founders.</a:t>
            </a:r>
          </a:p>
          <a:p>
            <a:pPr eaLnBrk="1" hangingPunct="1">
              <a:spcBef>
                <a:spcPct val="50000"/>
              </a:spcBef>
              <a:spcAft>
                <a:spcPts val="300"/>
              </a:spcAft>
            </a:pPr>
            <a:r>
              <a:rPr lang="en-GB" altLang="de-DE" dirty="0"/>
              <a:t>If autosomal genetics is considered, it does not matter whether the bottleneck is via male or female side. </a:t>
            </a:r>
          </a:p>
        </p:txBody>
      </p:sp>
      <p:sp>
        <p:nvSpPr>
          <p:cNvPr id="63" name="TextBox 62"/>
          <p:cNvSpPr txBox="1"/>
          <p:nvPr/>
        </p:nvSpPr>
        <p:spPr>
          <a:xfrm>
            <a:off x="55033" y="0"/>
            <a:ext cx="1200821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sz="2400" dirty="0">
                <a:latin typeface="Arial" panose="020B0604020202020204" pitchFamily="34" charset="0"/>
                <a:cs typeface="Arial" panose="020B0604020202020204" pitchFamily="34" charset="0"/>
              </a:rPr>
              <a:t>Effective population size in cases with different numbers of male and female individuals</a:t>
            </a:r>
          </a:p>
        </p:txBody>
      </p:sp>
      <p:grpSp>
        <p:nvGrpSpPr>
          <p:cNvPr id="66" name="Group 65"/>
          <p:cNvGrpSpPr>
            <a:grpSpLocks noChangeAspect="1"/>
          </p:cNvGrpSpPr>
          <p:nvPr/>
        </p:nvGrpSpPr>
        <p:grpSpPr>
          <a:xfrm>
            <a:off x="72000" y="566466"/>
            <a:ext cx="5720964" cy="4320000"/>
            <a:chOff x="228600" y="1604433"/>
            <a:chExt cx="5583767" cy="4216400"/>
          </a:xfrm>
        </p:grpSpPr>
        <p:grpSp>
          <p:nvGrpSpPr>
            <p:cNvPr id="64" name="Group 63"/>
            <p:cNvGrpSpPr/>
            <p:nvPr/>
          </p:nvGrpSpPr>
          <p:grpSpPr>
            <a:xfrm>
              <a:off x="343841" y="1752602"/>
              <a:ext cx="5351511" cy="3945182"/>
              <a:chOff x="343841" y="1752602"/>
              <a:chExt cx="5351511" cy="3945182"/>
            </a:xfrm>
          </p:grpSpPr>
          <p:sp>
            <p:nvSpPr>
              <p:cNvPr id="5" name="Line 4"/>
              <p:cNvSpPr>
                <a:spLocks noChangeShapeType="1"/>
              </p:cNvSpPr>
              <p:nvPr/>
            </p:nvSpPr>
            <p:spPr bwMode="auto">
              <a:xfrm flipV="1">
                <a:off x="981077" y="1833565"/>
                <a:ext cx="1588" cy="327819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 name="Line 5"/>
              <p:cNvSpPr>
                <a:spLocks noChangeShapeType="1"/>
              </p:cNvSpPr>
              <p:nvPr/>
            </p:nvSpPr>
            <p:spPr bwMode="auto">
              <a:xfrm flipH="1">
                <a:off x="911227" y="5111756"/>
                <a:ext cx="69850"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 name="Rectangle 6"/>
              <p:cNvSpPr>
                <a:spLocks noChangeArrowheads="1"/>
              </p:cNvSpPr>
              <p:nvPr/>
            </p:nvSpPr>
            <p:spPr bwMode="auto">
              <a:xfrm>
                <a:off x="730252" y="5029206"/>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0</a:t>
                </a:r>
                <a:endParaRPr lang="de-DE" altLang="de-DE">
                  <a:latin typeface="Times New Roman" pitchFamily="18" charset="0"/>
                </a:endParaRPr>
              </a:p>
            </p:txBody>
          </p:sp>
          <p:sp>
            <p:nvSpPr>
              <p:cNvPr id="8" name="Line 7"/>
              <p:cNvSpPr>
                <a:spLocks noChangeShapeType="1"/>
              </p:cNvSpPr>
              <p:nvPr/>
            </p:nvSpPr>
            <p:spPr bwMode="auto">
              <a:xfrm flipH="1">
                <a:off x="911227" y="4702180"/>
                <a:ext cx="69850"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 name="Rectangle 8"/>
              <p:cNvSpPr>
                <a:spLocks noChangeArrowheads="1"/>
              </p:cNvSpPr>
              <p:nvPr/>
            </p:nvSpPr>
            <p:spPr bwMode="auto">
              <a:xfrm>
                <a:off x="730252" y="4619630"/>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2</a:t>
                </a:r>
                <a:endParaRPr lang="de-DE" altLang="de-DE">
                  <a:latin typeface="Times New Roman" pitchFamily="18" charset="0"/>
                </a:endParaRPr>
              </a:p>
            </p:txBody>
          </p:sp>
          <p:sp>
            <p:nvSpPr>
              <p:cNvPr id="10" name="Line 9"/>
              <p:cNvSpPr>
                <a:spLocks noChangeShapeType="1"/>
              </p:cNvSpPr>
              <p:nvPr/>
            </p:nvSpPr>
            <p:spPr bwMode="auto">
              <a:xfrm flipH="1">
                <a:off x="911227" y="4292605"/>
                <a:ext cx="69850"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 name="Rectangle 10"/>
              <p:cNvSpPr>
                <a:spLocks noChangeArrowheads="1"/>
              </p:cNvSpPr>
              <p:nvPr/>
            </p:nvSpPr>
            <p:spPr bwMode="auto">
              <a:xfrm>
                <a:off x="730252" y="4210055"/>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4</a:t>
                </a:r>
                <a:endParaRPr lang="de-DE" altLang="de-DE">
                  <a:latin typeface="Times New Roman" pitchFamily="18" charset="0"/>
                </a:endParaRPr>
              </a:p>
            </p:txBody>
          </p:sp>
          <p:sp>
            <p:nvSpPr>
              <p:cNvPr id="12" name="Line 11"/>
              <p:cNvSpPr>
                <a:spLocks noChangeShapeType="1"/>
              </p:cNvSpPr>
              <p:nvPr/>
            </p:nvSpPr>
            <p:spPr bwMode="auto">
              <a:xfrm flipH="1">
                <a:off x="911227" y="3881442"/>
                <a:ext cx="69850"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 name="Rectangle 12"/>
              <p:cNvSpPr>
                <a:spLocks noChangeArrowheads="1"/>
              </p:cNvSpPr>
              <p:nvPr/>
            </p:nvSpPr>
            <p:spPr bwMode="auto">
              <a:xfrm>
                <a:off x="730252" y="3800479"/>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6</a:t>
                </a:r>
                <a:endParaRPr lang="de-DE" altLang="de-DE">
                  <a:latin typeface="Times New Roman" pitchFamily="18" charset="0"/>
                </a:endParaRPr>
              </a:p>
            </p:txBody>
          </p:sp>
          <p:sp>
            <p:nvSpPr>
              <p:cNvPr id="14" name="Line 13"/>
              <p:cNvSpPr>
                <a:spLocks noChangeShapeType="1"/>
              </p:cNvSpPr>
              <p:nvPr/>
            </p:nvSpPr>
            <p:spPr bwMode="auto">
              <a:xfrm flipH="1">
                <a:off x="911227" y="3471866"/>
                <a:ext cx="69850"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 name="Rectangle 14"/>
              <p:cNvSpPr>
                <a:spLocks noChangeArrowheads="1"/>
              </p:cNvSpPr>
              <p:nvPr/>
            </p:nvSpPr>
            <p:spPr bwMode="auto">
              <a:xfrm>
                <a:off x="730252" y="3390904"/>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8</a:t>
                </a:r>
                <a:endParaRPr lang="de-DE" altLang="de-DE">
                  <a:latin typeface="Times New Roman" pitchFamily="18" charset="0"/>
                </a:endParaRPr>
              </a:p>
            </p:txBody>
          </p:sp>
          <p:sp>
            <p:nvSpPr>
              <p:cNvPr id="16" name="Line 15"/>
              <p:cNvSpPr>
                <a:spLocks noChangeShapeType="1"/>
              </p:cNvSpPr>
              <p:nvPr/>
            </p:nvSpPr>
            <p:spPr bwMode="auto">
              <a:xfrm flipH="1">
                <a:off x="911227" y="3062291"/>
                <a:ext cx="69850"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 name="Rectangle 16"/>
              <p:cNvSpPr>
                <a:spLocks noChangeArrowheads="1"/>
              </p:cNvSpPr>
              <p:nvPr/>
            </p:nvSpPr>
            <p:spPr bwMode="auto">
              <a:xfrm>
                <a:off x="638177" y="2981328"/>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10</a:t>
                </a:r>
                <a:endParaRPr lang="de-DE" altLang="de-DE">
                  <a:latin typeface="Times New Roman" pitchFamily="18" charset="0"/>
                </a:endParaRPr>
              </a:p>
            </p:txBody>
          </p:sp>
          <p:sp>
            <p:nvSpPr>
              <p:cNvPr id="18" name="Line 17"/>
              <p:cNvSpPr>
                <a:spLocks noChangeShapeType="1"/>
              </p:cNvSpPr>
              <p:nvPr/>
            </p:nvSpPr>
            <p:spPr bwMode="auto">
              <a:xfrm flipH="1">
                <a:off x="911227" y="2652716"/>
                <a:ext cx="69850"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Rectangle 18"/>
              <p:cNvSpPr>
                <a:spLocks noChangeArrowheads="1"/>
              </p:cNvSpPr>
              <p:nvPr/>
            </p:nvSpPr>
            <p:spPr bwMode="auto">
              <a:xfrm>
                <a:off x="638177" y="2571753"/>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12</a:t>
                </a:r>
                <a:endParaRPr lang="de-DE" altLang="de-DE">
                  <a:latin typeface="Times New Roman" pitchFamily="18" charset="0"/>
                </a:endParaRPr>
              </a:p>
            </p:txBody>
          </p:sp>
          <p:sp>
            <p:nvSpPr>
              <p:cNvPr id="20" name="Line 19"/>
              <p:cNvSpPr>
                <a:spLocks noChangeShapeType="1"/>
              </p:cNvSpPr>
              <p:nvPr/>
            </p:nvSpPr>
            <p:spPr bwMode="auto">
              <a:xfrm flipH="1">
                <a:off x="911227" y="2243140"/>
                <a:ext cx="69850"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 name="Rectangle 20"/>
              <p:cNvSpPr>
                <a:spLocks noChangeArrowheads="1"/>
              </p:cNvSpPr>
              <p:nvPr/>
            </p:nvSpPr>
            <p:spPr bwMode="auto">
              <a:xfrm>
                <a:off x="638177" y="2162177"/>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14</a:t>
                </a:r>
                <a:endParaRPr lang="de-DE" altLang="de-DE">
                  <a:latin typeface="Times New Roman" pitchFamily="18" charset="0"/>
                </a:endParaRPr>
              </a:p>
            </p:txBody>
          </p:sp>
          <p:sp>
            <p:nvSpPr>
              <p:cNvPr id="22" name="Line 21"/>
              <p:cNvSpPr>
                <a:spLocks noChangeShapeType="1"/>
              </p:cNvSpPr>
              <p:nvPr/>
            </p:nvSpPr>
            <p:spPr bwMode="auto">
              <a:xfrm flipH="1">
                <a:off x="911227" y="1833565"/>
                <a:ext cx="69850"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 name="Rectangle 22"/>
              <p:cNvSpPr>
                <a:spLocks noChangeArrowheads="1"/>
              </p:cNvSpPr>
              <p:nvPr/>
            </p:nvSpPr>
            <p:spPr bwMode="auto">
              <a:xfrm>
                <a:off x="638177" y="175260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16</a:t>
                </a:r>
                <a:endParaRPr lang="de-DE" altLang="de-DE">
                  <a:latin typeface="Times New Roman" pitchFamily="18" charset="0"/>
                </a:endParaRPr>
              </a:p>
            </p:txBody>
          </p:sp>
          <p:sp>
            <p:nvSpPr>
              <p:cNvPr id="24" name="Rectangle 23"/>
              <p:cNvSpPr>
                <a:spLocks noChangeArrowheads="1"/>
              </p:cNvSpPr>
              <p:nvPr/>
            </p:nvSpPr>
            <p:spPr bwMode="auto">
              <a:xfrm rot="16200000">
                <a:off x="399778" y="4550187"/>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solidFill>
                      <a:srgbClr val="000000"/>
                    </a:solidFill>
                  </a:rPr>
                  <a:t>N</a:t>
                </a:r>
                <a:endParaRPr lang="de-DE" altLang="de-DE" dirty="0">
                  <a:latin typeface="Times New Roman" pitchFamily="18" charset="0"/>
                </a:endParaRPr>
              </a:p>
            </p:txBody>
          </p:sp>
          <p:sp>
            <p:nvSpPr>
              <p:cNvPr id="25" name="Rectangle 24"/>
              <p:cNvSpPr>
                <a:spLocks noChangeArrowheads="1"/>
              </p:cNvSpPr>
              <p:nvPr/>
            </p:nvSpPr>
            <p:spPr bwMode="auto">
              <a:xfrm rot="16200000">
                <a:off x="531726" y="4421600"/>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e</a:t>
                </a:r>
                <a:endParaRPr lang="de-DE" altLang="de-DE">
                  <a:latin typeface="Times New Roman" pitchFamily="18" charset="0"/>
                </a:endParaRPr>
              </a:p>
            </p:txBody>
          </p:sp>
          <p:sp>
            <p:nvSpPr>
              <p:cNvPr id="26" name="Rectangle 25"/>
              <p:cNvSpPr>
                <a:spLocks noChangeArrowheads="1"/>
              </p:cNvSpPr>
              <p:nvPr/>
            </p:nvSpPr>
            <p:spPr bwMode="auto">
              <a:xfrm rot="16200000">
                <a:off x="-878128" y="3094448"/>
                <a:ext cx="27209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solidFill>
                      <a:srgbClr val="000000"/>
                    </a:solidFill>
                  </a:rPr>
                  <a:t> = effective population size</a:t>
                </a:r>
                <a:endParaRPr lang="de-DE" altLang="de-DE" dirty="0">
                  <a:latin typeface="Times New Roman" pitchFamily="18" charset="0"/>
                </a:endParaRPr>
              </a:p>
            </p:txBody>
          </p:sp>
          <p:sp>
            <p:nvSpPr>
              <p:cNvPr id="27" name="Line 26"/>
              <p:cNvSpPr>
                <a:spLocks noChangeShapeType="1"/>
              </p:cNvSpPr>
              <p:nvPr/>
            </p:nvSpPr>
            <p:spPr bwMode="auto">
              <a:xfrm>
                <a:off x="981077" y="5111756"/>
                <a:ext cx="4448175"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8" name="Line 27"/>
              <p:cNvSpPr>
                <a:spLocks noChangeShapeType="1"/>
              </p:cNvSpPr>
              <p:nvPr/>
            </p:nvSpPr>
            <p:spPr bwMode="auto">
              <a:xfrm>
                <a:off x="981077" y="5111756"/>
                <a:ext cx="1588" cy="698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9" name="Rectangle 28"/>
              <p:cNvSpPr>
                <a:spLocks noChangeArrowheads="1"/>
              </p:cNvSpPr>
              <p:nvPr/>
            </p:nvSpPr>
            <p:spPr bwMode="auto">
              <a:xfrm>
                <a:off x="898527" y="519748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0</a:t>
                </a:r>
                <a:endParaRPr lang="de-DE" altLang="de-DE">
                  <a:latin typeface="Times New Roman" pitchFamily="18" charset="0"/>
                </a:endParaRPr>
              </a:p>
            </p:txBody>
          </p:sp>
          <p:sp>
            <p:nvSpPr>
              <p:cNvPr id="30" name="Line 29"/>
              <p:cNvSpPr>
                <a:spLocks noChangeShapeType="1"/>
              </p:cNvSpPr>
              <p:nvPr/>
            </p:nvSpPr>
            <p:spPr bwMode="auto">
              <a:xfrm>
                <a:off x="1425577" y="5111756"/>
                <a:ext cx="1588" cy="698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1" name="Rectangle 30"/>
              <p:cNvSpPr>
                <a:spLocks noChangeArrowheads="1"/>
              </p:cNvSpPr>
              <p:nvPr/>
            </p:nvSpPr>
            <p:spPr bwMode="auto">
              <a:xfrm>
                <a:off x="1296989" y="519748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10</a:t>
                </a:r>
                <a:endParaRPr lang="de-DE" altLang="de-DE">
                  <a:latin typeface="Times New Roman" pitchFamily="18" charset="0"/>
                </a:endParaRPr>
              </a:p>
            </p:txBody>
          </p:sp>
          <p:sp>
            <p:nvSpPr>
              <p:cNvPr id="32" name="Line 31"/>
              <p:cNvSpPr>
                <a:spLocks noChangeShapeType="1"/>
              </p:cNvSpPr>
              <p:nvPr/>
            </p:nvSpPr>
            <p:spPr bwMode="auto">
              <a:xfrm>
                <a:off x="1870077" y="5111756"/>
                <a:ext cx="1588" cy="698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 name="Rectangle 32"/>
              <p:cNvSpPr>
                <a:spLocks noChangeArrowheads="1"/>
              </p:cNvSpPr>
              <p:nvPr/>
            </p:nvSpPr>
            <p:spPr bwMode="auto">
              <a:xfrm>
                <a:off x="1743077" y="519748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20</a:t>
                </a:r>
                <a:endParaRPr lang="de-DE" altLang="de-DE">
                  <a:latin typeface="Times New Roman" pitchFamily="18" charset="0"/>
                </a:endParaRPr>
              </a:p>
            </p:txBody>
          </p:sp>
          <p:sp>
            <p:nvSpPr>
              <p:cNvPr id="34" name="Line 33"/>
              <p:cNvSpPr>
                <a:spLocks noChangeShapeType="1"/>
              </p:cNvSpPr>
              <p:nvPr/>
            </p:nvSpPr>
            <p:spPr bwMode="auto">
              <a:xfrm>
                <a:off x="2316164" y="5111756"/>
                <a:ext cx="1588" cy="698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 name="Rectangle 34"/>
              <p:cNvSpPr>
                <a:spLocks noChangeArrowheads="1"/>
              </p:cNvSpPr>
              <p:nvPr/>
            </p:nvSpPr>
            <p:spPr bwMode="auto">
              <a:xfrm>
                <a:off x="2187577" y="519748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30</a:t>
                </a:r>
                <a:endParaRPr lang="de-DE" altLang="de-DE">
                  <a:latin typeface="Times New Roman" pitchFamily="18" charset="0"/>
                </a:endParaRPr>
              </a:p>
            </p:txBody>
          </p:sp>
          <p:sp>
            <p:nvSpPr>
              <p:cNvPr id="36" name="Line 35"/>
              <p:cNvSpPr>
                <a:spLocks noChangeShapeType="1"/>
              </p:cNvSpPr>
              <p:nvPr/>
            </p:nvSpPr>
            <p:spPr bwMode="auto">
              <a:xfrm>
                <a:off x="2760664" y="5111756"/>
                <a:ext cx="1588" cy="698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7" name="Rectangle 36"/>
              <p:cNvSpPr>
                <a:spLocks noChangeArrowheads="1"/>
              </p:cNvSpPr>
              <p:nvPr/>
            </p:nvSpPr>
            <p:spPr bwMode="auto">
              <a:xfrm>
                <a:off x="2632077" y="519748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40</a:t>
                </a:r>
                <a:endParaRPr lang="de-DE" altLang="de-DE">
                  <a:latin typeface="Times New Roman" pitchFamily="18" charset="0"/>
                </a:endParaRPr>
              </a:p>
            </p:txBody>
          </p:sp>
          <p:sp>
            <p:nvSpPr>
              <p:cNvPr id="38" name="Line 37"/>
              <p:cNvSpPr>
                <a:spLocks noChangeShapeType="1"/>
              </p:cNvSpPr>
              <p:nvPr/>
            </p:nvSpPr>
            <p:spPr bwMode="auto">
              <a:xfrm>
                <a:off x="3205164" y="5111756"/>
                <a:ext cx="1588" cy="698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9" name="Rectangle 38"/>
              <p:cNvSpPr>
                <a:spLocks noChangeArrowheads="1"/>
              </p:cNvSpPr>
              <p:nvPr/>
            </p:nvSpPr>
            <p:spPr bwMode="auto">
              <a:xfrm>
                <a:off x="3076577" y="519748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50</a:t>
                </a:r>
                <a:endParaRPr lang="de-DE" altLang="de-DE">
                  <a:latin typeface="Times New Roman" pitchFamily="18" charset="0"/>
                </a:endParaRPr>
              </a:p>
            </p:txBody>
          </p:sp>
          <p:sp>
            <p:nvSpPr>
              <p:cNvPr id="40" name="Line 39"/>
              <p:cNvSpPr>
                <a:spLocks noChangeShapeType="1"/>
              </p:cNvSpPr>
              <p:nvPr/>
            </p:nvSpPr>
            <p:spPr bwMode="auto">
              <a:xfrm>
                <a:off x="3649664" y="5111756"/>
                <a:ext cx="1588" cy="698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 name="Rectangle 40"/>
              <p:cNvSpPr>
                <a:spLocks noChangeArrowheads="1"/>
              </p:cNvSpPr>
              <p:nvPr/>
            </p:nvSpPr>
            <p:spPr bwMode="auto">
              <a:xfrm>
                <a:off x="3521077" y="519748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60</a:t>
                </a:r>
                <a:endParaRPr lang="de-DE" altLang="de-DE">
                  <a:latin typeface="Times New Roman" pitchFamily="18" charset="0"/>
                </a:endParaRPr>
              </a:p>
            </p:txBody>
          </p:sp>
          <p:sp>
            <p:nvSpPr>
              <p:cNvPr id="42" name="Line 41"/>
              <p:cNvSpPr>
                <a:spLocks noChangeShapeType="1"/>
              </p:cNvSpPr>
              <p:nvPr/>
            </p:nvSpPr>
            <p:spPr bwMode="auto">
              <a:xfrm>
                <a:off x="4094164" y="5111756"/>
                <a:ext cx="1588" cy="698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 name="Rectangle 42"/>
              <p:cNvSpPr>
                <a:spLocks noChangeArrowheads="1"/>
              </p:cNvSpPr>
              <p:nvPr/>
            </p:nvSpPr>
            <p:spPr bwMode="auto">
              <a:xfrm>
                <a:off x="3967164" y="519748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70</a:t>
                </a:r>
                <a:endParaRPr lang="de-DE" altLang="de-DE">
                  <a:latin typeface="Times New Roman" pitchFamily="18" charset="0"/>
                </a:endParaRPr>
              </a:p>
            </p:txBody>
          </p:sp>
          <p:sp>
            <p:nvSpPr>
              <p:cNvPr id="44" name="Line 43"/>
              <p:cNvSpPr>
                <a:spLocks noChangeShapeType="1"/>
              </p:cNvSpPr>
              <p:nvPr/>
            </p:nvSpPr>
            <p:spPr bwMode="auto">
              <a:xfrm>
                <a:off x="4538664" y="5111756"/>
                <a:ext cx="1588" cy="698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 name="Rectangle 44"/>
              <p:cNvSpPr>
                <a:spLocks noChangeArrowheads="1"/>
              </p:cNvSpPr>
              <p:nvPr/>
            </p:nvSpPr>
            <p:spPr bwMode="auto">
              <a:xfrm>
                <a:off x="4410077" y="519748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solidFill>
                      <a:srgbClr val="000000"/>
                    </a:solidFill>
                  </a:rPr>
                  <a:t>80</a:t>
                </a:r>
                <a:endParaRPr lang="de-DE" altLang="de-DE" dirty="0">
                  <a:latin typeface="Times New Roman" pitchFamily="18" charset="0"/>
                </a:endParaRPr>
              </a:p>
            </p:txBody>
          </p:sp>
          <p:sp>
            <p:nvSpPr>
              <p:cNvPr id="46" name="Line 45"/>
              <p:cNvSpPr>
                <a:spLocks noChangeShapeType="1"/>
              </p:cNvSpPr>
              <p:nvPr/>
            </p:nvSpPr>
            <p:spPr bwMode="auto">
              <a:xfrm>
                <a:off x="4983164" y="5111756"/>
                <a:ext cx="1588" cy="698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7" name="Rectangle 46"/>
              <p:cNvSpPr>
                <a:spLocks noChangeArrowheads="1"/>
              </p:cNvSpPr>
              <p:nvPr/>
            </p:nvSpPr>
            <p:spPr bwMode="auto">
              <a:xfrm>
                <a:off x="4856164" y="519748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90</a:t>
                </a:r>
                <a:endParaRPr lang="de-DE" altLang="de-DE">
                  <a:latin typeface="Times New Roman" pitchFamily="18" charset="0"/>
                </a:endParaRPr>
              </a:p>
            </p:txBody>
          </p:sp>
          <p:sp>
            <p:nvSpPr>
              <p:cNvPr id="48" name="Line 47"/>
              <p:cNvSpPr>
                <a:spLocks noChangeShapeType="1"/>
              </p:cNvSpPr>
              <p:nvPr/>
            </p:nvSpPr>
            <p:spPr bwMode="auto">
              <a:xfrm>
                <a:off x="5429252" y="5111756"/>
                <a:ext cx="1588" cy="698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 name="Rectangle 48"/>
              <p:cNvSpPr>
                <a:spLocks noChangeArrowheads="1"/>
              </p:cNvSpPr>
              <p:nvPr/>
            </p:nvSpPr>
            <p:spPr bwMode="auto">
              <a:xfrm>
                <a:off x="5254627" y="5197481"/>
                <a:ext cx="3847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solidFill>
                      <a:srgbClr val="000000"/>
                    </a:solidFill>
                  </a:rPr>
                  <a:t>100</a:t>
                </a:r>
                <a:endParaRPr lang="de-DE" altLang="de-DE">
                  <a:latin typeface="Times New Roman" pitchFamily="18" charset="0"/>
                </a:endParaRPr>
              </a:p>
            </p:txBody>
          </p:sp>
          <p:sp>
            <p:nvSpPr>
              <p:cNvPr id="50" name="Rectangle 49"/>
              <p:cNvSpPr>
                <a:spLocks noChangeArrowheads="1"/>
              </p:cNvSpPr>
              <p:nvPr/>
            </p:nvSpPr>
            <p:spPr bwMode="auto">
              <a:xfrm>
                <a:off x="1855789" y="5420785"/>
                <a:ext cx="27828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solidFill>
                      <a:srgbClr val="000000"/>
                    </a:solidFill>
                  </a:rPr>
                  <a:t>Number of females parents</a:t>
                </a:r>
                <a:endParaRPr lang="de-DE" altLang="de-DE" dirty="0">
                  <a:latin typeface="Times New Roman" pitchFamily="18" charset="0"/>
                </a:endParaRPr>
              </a:p>
            </p:txBody>
          </p:sp>
          <p:sp>
            <p:nvSpPr>
              <p:cNvPr id="51" name="Freeform 50"/>
              <p:cNvSpPr>
                <a:spLocks/>
              </p:cNvSpPr>
              <p:nvPr/>
            </p:nvSpPr>
            <p:spPr bwMode="auto">
              <a:xfrm>
                <a:off x="981077" y="3506792"/>
                <a:ext cx="4090988" cy="1604964"/>
              </a:xfrm>
              <a:custGeom>
                <a:avLst/>
                <a:gdLst>
                  <a:gd name="T0" fmla="*/ 0 w 5154"/>
                  <a:gd name="T1" fmla="*/ 1011 h 2020"/>
                  <a:gd name="T2" fmla="*/ 112 w 5154"/>
                  <a:gd name="T3" fmla="*/ 323 h 2020"/>
                  <a:gd name="T4" fmla="*/ 224 w 5154"/>
                  <a:gd name="T5" fmla="*/ 185 h 2020"/>
                  <a:gd name="T6" fmla="*/ 336 w 5154"/>
                  <a:gd name="T7" fmla="*/ 126 h 2020"/>
                  <a:gd name="T8" fmla="*/ 448 w 5154"/>
                  <a:gd name="T9" fmla="*/ 93 h 2020"/>
                  <a:gd name="T10" fmla="*/ 560 w 5154"/>
                  <a:gd name="T11" fmla="*/ 72 h 2020"/>
                  <a:gd name="T12" fmla="*/ 672 w 5154"/>
                  <a:gd name="T13" fmla="*/ 58 h 2020"/>
                  <a:gd name="T14" fmla="*/ 784 w 5154"/>
                  <a:gd name="T15" fmla="*/ 47 h 2020"/>
                  <a:gd name="T16" fmla="*/ 896 w 5154"/>
                  <a:gd name="T17" fmla="*/ 39 h 2020"/>
                  <a:gd name="T18" fmla="*/ 1009 w 5154"/>
                  <a:gd name="T19" fmla="*/ 33 h 2020"/>
                  <a:gd name="T20" fmla="*/ 1120 w 5154"/>
                  <a:gd name="T21" fmla="*/ 28 h 2020"/>
                  <a:gd name="T22" fmla="*/ 1233 w 5154"/>
                  <a:gd name="T23" fmla="*/ 23 h 2020"/>
                  <a:gd name="T24" fmla="*/ 1344 w 5154"/>
                  <a:gd name="T25" fmla="*/ 20 h 2020"/>
                  <a:gd name="T26" fmla="*/ 1457 w 5154"/>
                  <a:gd name="T27" fmla="*/ 17 h 2020"/>
                  <a:gd name="T28" fmla="*/ 1568 w 5154"/>
                  <a:gd name="T29" fmla="*/ 14 h 2020"/>
                  <a:gd name="T30" fmla="*/ 1681 w 5154"/>
                  <a:gd name="T31" fmla="*/ 12 h 2020"/>
                  <a:gd name="T32" fmla="*/ 1793 w 5154"/>
                  <a:gd name="T33" fmla="*/ 10 h 2020"/>
                  <a:gd name="T34" fmla="*/ 1905 w 5154"/>
                  <a:gd name="T35" fmla="*/ 8 h 2020"/>
                  <a:gd name="T36" fmla="*/ 2017 w 5154"/>
                  <a:gd name="T37" fmla="*/ 6 h 2020"/>
                  <a:gd name="T38" fmla="*/ 2129 w 5154"/>
                  <a:gd name="T39" fmla="*/ 5 h 2020"/>
                  <a:gd name="T40" fmla="*/ 2241 w 5154"/>
                  <a:gd name="T41" fmla="*/ 3 h 2020"/>
                  <a:gd name="T42" fmla="*/ 2353 w 5154"/>
                  <a:gd name="T43" fmla="*/ 2 h 2020"/>
                  <a:gd name="T44" fmla="*/ 2465 w 5154"/>
                  <a:gd name="T45" fmla="*/ 1 h 2020"/>
                  <a:gd name="T46" fmla="*/ 2577 w 5154"/>
                  <a:gd name="T47" fmla="*/ 0 h 20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54" h="2020">
                    <a:moveTo>
                      <a:pt x="0" y="2020"/>
                    </a:moveTo>
                    <a:lnTo>
                      <a:pt x="223" y="645"/>
                    </a:lnTo>
                    <a:lnTo>
                      <a:pt x="448" y="369"/>
                    </a:lnTo>
                    <a:lnTo>
                      <a:pt x="671" y="251"/>
                    </a:lnTo>
                    <a:lnTo>
                      <a:pt x="896" y="185"/>
                    </a:lnTo>
                    <a:lnTo>
                      <a:pt x="1119" y="144"/>
                    </a:lnTo>
                    <a:lnTo>
                      <a:pt x="1344" y="115"/>
                    </a:lnTo>
                    <a:lnTo>
                      <a:pt x="1568" y="94"/>
                    </a:lnTo>
                    <a:lnTo>
                      <a:pt x="1792" y="78"/>
                    </a:lnTo>
                    <a:lnTo>
                      <a:pt x="2017" y="65"/>
                    </a:lnTo>
                    <a:lnTo>
                      <a:pt x="2240" y="55"/>
                    </a:lnTo>
                    <a:lnTo>
                      <a:pt x="2465" y="46"/>
                    </a:lnTo>
                    <a:lnTo>
                      <a:pt x="2688" y="39"/>
                    </a:lnTo>
                    <a:lnTo>
                      <a:pt x="2913" y="33"/>
                    </a:lnTo>
                    <a:lnTo>
                      <a:pt x="3136" y="27"/>
                    </a:lnTo>
                    <a:lnTo>
                      <a:pt x="3361" y="23"/>
                    </a:lnTo>
                    <a:lnTo>
                      <a:pt x="3585" y="19"/>
                    </a:lnTo>
                    <a:lnTo>
                      <a:pt x="3809" y="16"/>
                    </a:lnTo>
                    <a:lnTo>
                      <a:pt x="4034" y="12"/>
                    </a:lnTo>
                    <a:lnTo>
                      <a:pt x="4257" y="9"/>
                    </a:lnTo>
                    <a:lnTo>
                      <a:pt x="4482" y="6"/>
                    </a:lnTo>
                    <a:lnTo>
                      <a:pt x="4705" y="4"/>
                    </a:lnTo>
                    <a:lnTo>
                      <a:pt x="4930" y="2"/>
                    </a:lnTo>
                    <a:lnTo>
                      <a:pt x="5154" y="0"/>
                    </a:lnTo>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 name="Freeform 51"/>
              <p:cNvSpPr>
                <a:spLocks/>
              </p:cNvSpPr>
              <p:nvPr/>
            </p:nvSpPr>
            <p:spPr bwMode="auto">
              <a:xfrm>
                <a:off x="5072064" y="3505204"/>
                <a:ext cx="357188" cy="1588"/>
              </a:xfrm>
              <a:custGeom>
                <a:avLst/>
                <a:gdLst>
                  <a:gd name="T0" fmla="*/ 0 w 449"/>
                  <a:gd name="T1" fmla="*/ 1 h 4"/>
                  <a:gd name="T2" fmla="*/ 112 w 449"/>
                  <a:gd name="T3" fmla="*/ 1 h 4"/>
                  <a:gd name="T4" fmla="*/ 225 w 449"/>
                  <a:gd name="T5" fmla="*/ 0 h 4"/>
                  <a:gd name="T6" fmla="*/ 0 60000 65536"/>
                  <a:gd name="T7" fmla="*/ 0 60000 65536"/>
                  <a:gd name="T8" fmla="*/ 0 60000 65536"/>
                </a:gdLst>
                <a:ahLst/>
                <a:cxnLst>
                  <a:cxn ang="T6">
                    <a:pos x="T0" y="T1"/>
                  </a:cxn>
                  <a:cxn ang="T7">
                    <a:pos x="T2" y="T3"/>
                  </a:cxn>
                  <a:cxn ang="T8">
                    <a:pos x="T4" y="T5"/>
                  </a:cxn>
                </a:cxnLst>
                <a:rect l="0" t="0" r="r" b="b"/>
                <a:pathLst>
                  <a:path w="449" h="4">
                    <a:moveTo>
                      <a:pt x="0" y="4"/>
                    </a:moveTo>
                    <a:lnTo>
                      <a:pt x="224" y="2"/>
                    </a:lnTo>
                    <a:lnTo>
                      <a:pt x="449" y="0"/>
                    </a:lnTo>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 name="Freeform 52"/>
              <p:cNvSpPr>
                <a:spLocks/>
              </p:cNvSpPr>
              <p:nvPr/>
            </p:nvSpPr>
            <p:spPr bwMode="auto">
              <a:xfrm>
                <a:off x="981077" y="1971677"/>
                <a:ext cx="4090988" cy="3140079"/>
              </a:xfrm>
              <a:custGeom>
                <a:avLst/>
                <a:gdLst>
                  <a:gd name="T0" fmla="*/ 0 w 5154"/>
                  <a:gd name="T1" fmla="*/ 1978 h 3956"/>
                  <a:gd name="T2" fmla="*/ 112 w 5154"/>
                  <a:gd name="T3" fmla="*/ 946 h 3956"/>
                  <a:gd name="T4" fmla="*/ 224 w 5154"/>
                  <a:gd name="T5" fmla="*/ 602 h 3956"/>
                  <a:gd name="T6" fmla="*/ 336 w 5154"/>
                  <a:gd name="T7" fmla="*/ 430 h 3956"/>
                  <a:gd name="T8" fmla="*/ 448 w 5154"/>
                  <a:gd name="T9" fmla="*/ 327 h 3956"/>
                  <a:gd name="T10" fmla="*/ 560 w 5154"/>
                  <a:gd name="T11" fmla="*/ 258 h 3956"/>
                  <a:gd name="T12" fmla="*/ 672 w 5154"/>
                  <a:gd name="T13" fmla="*/ 209 h 3956"/>
                  <a:gd name="T14" fmla="*/ 784 w 5154"/>
                  <a:gd name="T15" fmla="*/ 172 h 3956"/>
                  <a:gd name="T16" fmla="*/ 896 w 5154"/>
                  <a:gd name="T17" fmla="*/ 144 h 3956"/>
                  <a:gd name="T18" fmla="*/ 1009 w 5154"/>
                  <a:gd name="T19" fmla="*/ 121 h 3956"/>
                  <a:gd name="T20" fmla="*/ 1120 w 5154"/>
                  <a:gd name="T21" fmla="*/ 102 h 3956"/>
                  <a:gd name="T22" fmla="*/ 1233 w 5154"/>
                  <a:gd name="T23" fmla="*/ 86 h 3956"/>
                  <a:gd name="T24" fmla="*/ 1344 w 5154"/>
                  <a:gd name="T25" fmla="*/ 73 h 3956"/>
                  <a:gd name="T26" fmla="*/ 1457 w 5154"/>
                  <a:gd name="T27" fmla="*/ 61 h 3956"/>
                  <a:gd name="T28" fmla="*/ 1568 w 5154"/>
                  <a:gd name="T29" fmla="*/ 52 h 3956"/>
                  <a:gd name="T30" fmla="*/ 1681 w 5154"/>
                  <a:gd name="T31" fmla="*/ 43 h 3956"/>
                  <a:gd name="T32" fmla="*/ 1793 w 5154"/>
                  <a:gd name="T33" fmla="*/ 35 h 3956"/>
                  <a:gd name="T34" fmla="*/ 1905 w 5154"/>
                  <a:gd name="T35" fmla="*/ 29 h 3956"/>
                  <a:gd name="T36" fmla="*/ 2017 w 5154"/>
                  <a:gd name="T37" fmla="*/ 23 h 3956"/>
                  <a:gd name="T38" fmla="*/ 2129 w 5154"/>
                  <a:gd name="T39" fmla="*/ 18 h 3956"/>
                  <a:gd name="T40" fmla="*/ 2241 w 5154"/>
                  <a:gd name="T41" fmla="*/ 12 h 3956"/>
                  <a:gd name="T42" fmla="*/ 2353 w 5154"/>
                  <a:gd name="T43" fmla="*/ 8 h 3956"/>
                  <a:gd name="T44" fmla="*/ 2465 w 5154"/>
                  <a:gd name="T45" fmla="*/ 4 h 3956"/>
                  <a:gd name="T46" fmla="*/ 2577 w 5154"/>
                  <a:gd name="T47" fmla="*/ 0 h 395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54" h="3956">
                    <a:moveTo>
                      <a:pt x="0" y="3956"/>
                    </a:moveTo>
                    <a:lnTo>
                      <a:pt x="223" y="1892"/>
                    </a:lnTo>
                    <a:lnTo>
                      <a:pt x="448" y="1204"/>
                    </a:lnTo>
                    <a:lnTo>
                      <a:pt x="671" y="860"/>
                    </a:lnTo>
                    <a:lnTo>
                      <a:pt x="896" y="653"/>
                    </a:lnTo>
                    <a:lnTo>
                      <a:pt x="1119" y="516"/>
                    </a:lnTo>
                    <a:lnTo>
                      <a:pt x="1344" y="417"/>
                    </a:lnTo>
                    <a:lnTo>
                      <a:pt x="1568" y="343"/>
                    </a:lnTo>
                    <a:lnTo>
                      <a:pt x="1792" y="287"/>
                    </a:lnTo>
                    <a:lnTo>
                      <a:pt x="2017" y="241"/>
                    </a:lnTo>
                    <a:lnTo>
                      <a:pt x="2240" y="203"/>
                    </a:lnTo>
                    <a:lnTo>
                      <a:pt x="2465" y="172"/>
                    </a:lnTo>
                    <a:lnTo>
                      <a:pt x="2688" y="145"/>
                    </a:lnTo>
                    <a:lnTo>
                      <a:pt x="2913" y="122"/>
                    </a:lnTo>
                    <a:lnTo>
                      <a:pt x="3136" y="103"/>
                    </a:lnTo>
                    <a:lnTo>
                      <a:pt x="3361" y="85"/>
                    </a:lnTo>
                    <a:lnTo>
                      <a:pt x="3585" y="70"/>
                    </a:lnTo>
                    <a:lnTo>
                      <a:pt x="3809" y="57"/>
                    </a:lnTo>
                    <a:lnTo>
                      <a:pt x="4034" y="45"/>
                    </a:lnTo>
                    <a:lnTo>
                      <a:pt x="4257" y="35"/>
                    </a:lnTo>
                    <a:lnTo>
                      <a:pt x="4482" y="24"/>
                    </a:lnTo>
                    <a:lnTo>
                      <a:pt x="4705" y="15"/>
                    </a:lnTo>
                    <a:lnTo>
                      <a:pt x="4930" y="7"/>
                    </a:lnTo>
                    <a:lnTo>
                      <a:pt x="5154" y="0"/>
                    </a:lnTo>
                  </a:path>
                </a:pathLst>
              </a:custGeom>
              <a:noFill/>
              <a:ln w="2222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 name="Freeform 53"/>
              <p:cNvSpPr>
                <a:spLocks/>
              </p:cNvSpPr>
              <p:nvPr/>
            </p:nvSpPr>
            <p:spPr bwMode="auto">
              <a:xfrm>
                <a:off x="5072064" y="1960565"/>
                <a:ext cx="357188" cy="11113"/>
              </a:xfrm>
              <a:custGeom>
                <a:avLst/>
                <a:gdLst>
                  <a:gd name="T0" fmla="*/ 0 w 449"/>
                  <a:gd name="T1" fmla="*/ 7 h 14"/>
                  <a:gd name="T2" fmla="*/ 112 w 449"/>
                  <a:gd name="T3" fmla="*/ 4 h 14"/>
                  <a:gd name="T4" fmla="*/ 225 w 449"/>
                  <a:gd name="T5" fmla="*/ 0 h 14"/>
                  <a:gd name="T6" fmla="*/ 0 60000 65536"/>
                  <a:gd name="T7" fmla="*/ 0 60000 65536"/>
                  <a:gd name="T8" fmla="*/ 0 60000 65536"/>
                </a:gdLst>
                <a:ahLst/>
                <a:cxnLst>
                  <a:cxn ang="T6">
                    <a:pos x="T0" y="T1"/>
                  </a:cxn>
                  <a:cxn ang="T7">
                    <a:pos x="T2" y="T3"/>
                  </a:cxn>
                  <a:cxn ang="T8">
                    <a:pos x="T4" y="T5"/>
                  </a:cxn>
                </a:cxnLst>
                <a:rect l="0" t="0" r="r" b="b"/>
                <a:pathLst>
                  <a:path w="449" h="14">
                    <a:moveTo>
                      <a:pt x="0" y="14"/>
                    </a:moveTo>
                    <a:lnTo>
                      <a:pt x="224" y="7"/>
                    </a:lnTo>
                    <a:lnTo>
                      <a:pt x="449" y="0"/>
                    </a:lnTo>
                  </a:path>
                </a:pathLst>
              </a:custGeom>
              <a:noFill/>
              <a:ln w="2222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 name="Line 54"/>
              <p:cNvSpPr>
                <a:spLocks noChangeShapeType="1"/>
              </p:cNvSpPr>
              <p:nvPr/>
            </p:nvSpPr>
            <p:spPr bwMode="auto">
              <a:xfrm>
                <a:off x="981077" y="1833565"/>
                <a:ext cx="4448175" cy="1588"/>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 name="Line 55"/>
              <p:cNvSpPr>
                <a:spLocks noChangeShapeType="1"/>
              </p:cNvSpPr>
              <p:nvPr/>
            </p:nvSpPr>
            <p:spPr bwMode="auto">
              <a:xfrm>
                <a:off x="981077" y="3471866"/>
                <a:ext cx="4448175"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7" name="Rectangle 56"/>
              <p:cNvSpPr>
                <a:spLocks noChangeArrowheads="1"/>
              </p:cNvSpPr>
              <p:nvPr/>
            </p:nvSpPr>
            <p:spPr bwMode="auto">
              <a:xfrm>
                <a:off x="4032252" y="2062165"/>
                <a:ext cx="1504950" cy="295275"/>
              </a:xfrm>
              <a:prstGeom prst="rect">
                <a:avLst/>
              </a:prstGeom>
              <a:noFill/>
              <a:ln w="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8" name="Rectangle 57"/>
              <p:cNvSpPr>
                <a:spLocks noChangeArrowheads="1"/>
              </p:cNvSpPr>
              <p:nvPr/>
            </p:nvSpPr>
            <p:spPr bwMode="auto">
              <a:xfrm>
                <a:off x="4078289" y="2103440"/>
                <a:ext cx="1526059" cy="276999"/>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solidFill>
                      <a:srgbClr val="FF0000"/>
                    </a:solidFill>
                  </a:rPr>
                  <a:t>4 male parents</a:t>
                </a:r>
                <a:endParaRPr lang="de-DE" altLang="de-DE" dirty="0">
                  <a:latin typeface="Times New Roman" pitchFamily="18" charset="0"/>
                </a:endParaRPr>
              </a:p>
            </p:txBody>
          </p:sp>
          <p:sp>
            <p:nvSpPr>
              <p:cNvPr id="59" name="Rectangle 58"/>
              <p:cNvSpPr>
                <a:spLocks noChangeArrowheads="1"/>
              </p:cNvSpPr>
              <p:nvPr/>
            </p:nvSpPr>
            <p:spPr bwMode="auto">
              <a:xfrm>
                <a:off x="3995739" y="3573467"/>
                <a:ext cx="1617663" cy="307975"/>
              </a:xfrm>
              <a:prstGeom prst="rect">
                <a:avLst/>
              </a:prstGeom>
              <a:solidFill>
                <a:schemeClr val="bg1"/>
              </a:solidFill>
              <a:ln w="0">
                <a:noFill/>
                <a:miter lim="800000"/>
                <a:headEnd/>
                <a:tailEnd/>
              </a:ln>
              <a:effectLst>
                <a:outerShdw blurRad="50800" dist="38100" dir="2700000" algn="tl" rotWithShape="0">
                  <a:prstClr val="black">
                    <a:alpha val="40000"/>
                  </a:prstClr>
                </a:outerShdw>
              </a:effec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0" name="Rectangle 59"/>
              <p:cNvSpPr>
                <a:spLocks noChangeArrowheads="1"/>
              </p:cNvSpPr>
              <p:nvPr/>
            </p:nvSpPr>
            <p:spPr bwMode="auto">
              <a:xfrm>
                <a:off x="3984627" y="3548067"/>
                <a:ext cx="17107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2 male </a:t>
                </a:r>
                <a:r>
                  <a:rPr lang="de-DE" altLang="de-DE" dirty="0" err="1"/>
                  <a:t>parents</a:t>
                </a:r>
                <a:endParaRPr lang="de-DE" altLang="de-DE" dirty="0"/>
              </a:p>
            </p:txBody>
          </p:sp>
        </p:grpSp>
        <p:sp>
          <p:nvSpPr>
            <p:cNvPr id="65" name="Rectangle 64"/>
            <p:cNvSpPr/>
            <p:nvPr/>
          </p:nvSpPr>
          <p:spPr>
            <a:xfrm>
              <a:off x="228600" y="1604433"/>
              <a:ext cx="5583767" cy="4216400"/>
            </a:xfrm>
            <a:prstGeom prst="rect">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 name="TextBox 3"/>
          <p:cNvSpPr txBox="1"/>
          <p:nvPr/>
        </p:nvSpPr>
        <p:spPr>
          <a:xfrm>
            <a:off x="129472" y="5157015"/>
            <a:ext cx="5720964" cy="147732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 Inbreeding by half-sib mating results in F= 1/8. </a:t>
            </a:r>
          </a:p>
          <a:p>
            <a:r>
              <a:rPr lang="en-GB" dirty="0">
                <a:solidFill>
                  <a:schemeClr val="tx1">
                    <a:lumMod val="50000"/>
                    <a:lumOff val="50000"/>
                  </a:schemeClr>
                </a:solidFill>
                <a:latin typeface="Arial" panose="020B0604020202020204" pitchFamily="34" charset="0"/>
                <a:cs typeface="Arial" panose="020B0604020202020204" pitchFamily="34" charset="0"/>
              </a:rPr>
              <a:t>● A randomly mating population, initiated from 8 </a:t>
            </a:r>
            <a:r>
              <a:rPr lang="en-GB" dirty="0" err="1">
                <a:solidFill>
                  <a:schemeClr val="tx1">
                    <a:lumMod val="50000"/>
                    <a:lumOff val="50000"/>
                  </a:schemeClr>
                </a:solidFill>
                <a:latin typeface="Arial" panose="020B0604020202020204" pitchFamily="34" charset="0"/>
                <a:cs typeface="Arial" panose="020B0604020202020204" pitchFamily="34" charset="0"/>
              </a:rPr>
              <a:t>unre-lated</a:t>
            </a:r>
            <a:r>
              <a:rPr lang="en-GB" dirty="0">
                <a:solidFill>
                  <a:schemeClr val="tx1">
                    <a:lumMod val="50000"/>
                    <a:lumOff val="50000"/>
                  </a:schemeClr>
                </a:solidFill>
                <a:latin typeface="Arial" panose="020B0604020202020204" pitchFamily="34" charset="0"/>
                <a:cs typeface="Arial" panose="020B0604020202020204" pitchFamily="34" charset="0"/>
              </a:rPr>
              <a:t> homozygotes, realizes F=1/8. A group of 8 </a:t>
            </a:r>
            <a:r>
              <a:rPr lang="en-GB" dirty="0" err="1">
                <a:solidFill>
                  <a:schemeClr val="tx1">
                    <a:lumMod val="50000"/>
                    <a:lumOff val="50000"/>
                  </a:schemeClr>
                </a:solidFill>
                <a:latin typeface="Arial" panose="020B0604020202020204" pitchFamily="34" charset="0"/>
                <a:cs typeface="Arial" panose="020B0604020202020204" pitchFamily="34" charset="0"/>
              </a:rPr>
              <a:t>unrel-ated</a:t>
            </a:r>
            <a:r>
              <a:rPr lang="en-GB" dirty="0">
                <a:solidFill>
                  <a:schemeClr val="tx1">
                    <a:lumMod val="50000"/>
                    <a:lumOff val="50000"/>
                  </a:schemeClr>
                </a:solidFill>
                <a:latin typeface="Arial" panose="020B0604020202020204" pitchFamily="34" charset="0"/>
                <a:cs typeface="Arial" panose="020B0604020202020204" pitchFamily="34" charset="0"/>
              </a:rPr>
              <a:t> homozygotes is as ‘wide’ as a group of 4  unrelated (non-inbred) members from the HWE </a:t>
            </a:r>
            <a:r>
              <a:rPr lang="en-GB" dirty="0" err="1">
                <a:solidFill>
                  <a:schemeClr val="tx1">
                    <a:lumMod val="50000"/>
                    <a:lumOff val="50000"/>
                  </a:schemeClr>
                </a:solidFill>
                <a:latin typeface="Arial" panose="020B0604020202020204" pitchFamily="34" charset="0"/>
                <a:cs typeface="Arial" panose="020B0604020202020204" pitchFamily="34" charset="0"/>
              </a:rPr>
              <a:t>popul</a:t>
            </a:r>
            <a:r>
              <a:rPr lang="en-GB" dirty="0">
                <a:solidFill>
                  <a:schemeClr val="tx1">
                    <a:lumMod val="50000"/>
                    <a:lumOff val="50000"/>
                  </a:schemeClr>
                </a:solidFill>
                <a:latin typeface="Arial" panose="020B0604020202020204" pitchFamily="34" charset="0"/>
                <a:cs typeface="Arial" panose="020B0604020202020204" pitchFamily="34" charset="0"/>
              </a:rPr>
              <a:t>.</a:t>
            </a:r>
          </a:p>
        </p:txBody>
      </p:sp>
      <p:sp>
        <p:nvSpPr>
          <p:cNvPr id="67" name="Textfeld 5">
            <a:extLst>
              <a:ext uri="{FF2B5EF4-FFF2-40B4-BE49-F238E27FC236}">
                <a16:creationId xmlns:a16="http://schemas.microsoft.com/office/drawing/2014/main" id="{690D3980-725D-4B6F-83A1-E51F2D56172D}"/>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14</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2973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 rechteckige Legende 4"/>
          <p:cNvSpPr/>
          <p:nvPr/>
        </p:nvSpPr>
        <p:spPr>
          <a:xfrm>
            <a:off x="96000" y="452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feld 5"/>
          <p:cNvSpPr txBox="1"/>
          <p:nvPr/>
        </p:nvSpPr>
        <p:spPr>
          <a:xfrm>
            <a:off x="541868" y="239384"/>
            <a:ext cx="11267656" cy="1569660"/>
          </a:xfrm>
          <a:prstGeom prst="rect">
            <a:avLst/>
          </a:prstGeom>
          <a:noFill/>
        </p:spPr>
        <p:txBody>
          <a:bodyPr wrap="square" rtlCol="0">
            <a:spAutoFit/>
          </a:bodyPr>
          <a:lstStyle/>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You may just jump and omit the next two pages.</a:t>
            </a:r>
          </a:p>
          <a:p>
            <a:r>
              <a:rPr lang="de-DE" sz="2400" dirty="0" err="1">
                <a:solidFill>
                  <a:schemeClr val="tx1">
                    <a:lumMod val="50000"/>
                    <a:lumOff val="50000"/>
                  </a:schemeClr>
                </a:solidFill>
                <a:latin typeface="Arial" panose="020B0604020202020204" pitchFamily="34" charset="0"/>
                <a:cs typeface="Arial" panose="020B0604020202020204" pitchFamily="34" charset="0"/>
              </a:rPr>
              <a:t>You</a:t>
            </a:r>
            <a:r>
              <a:rPr lang="de-DE" sz="2400" dirty="0">
                <a:solidFill>
                  <a:schemeClr val="tx1">
                    <a:lumMod val="50000"/>
                    <a:lumOff val="50000"/>
                  </a:schemeClr>
                </a:solidFill>
                <a:latin typeface="Arial" panose="020B0604020202020204" pitchFamily="34" charset="0"/>
                <a:cs typeface="Arial" panose="020B0604020202020204" pitchFamily="34" charset="0"/>
              </a:rPr>
              <a:t> </a:t>
            </a:r>
            <a:r>
              <a:rPr lang="de-DE" sz="2400" dirty="0" err="1">
                <a:solidFill>
                  <a:schemeClr val="tx1">
                    <a:lumMod val="50000"/>
                    <a:lumOff val="50000"/>
                  </a:schemeClr>
                </a:solidFill>
                <a:latin typeface="Arial" panose="020B0604020202020204" pitchFamily="34" charset="0"/>
                <a:cs typeface="Arial" panose="020B0604020202020204" pitchFamily="34" charset="0"/>
              </a:rPr>
              <a:t>may</a:t>
            </a:r>
            <a:r>
              <a:rPr lang="de-DE" sz="2400" dirty="0">
                <a:solidFill>
                  <a:schemeClr val="tx1">
                    <a:lumMod val="50000"/>
                    <a:lumOff val="50000"/>
                  </a:schemeClr>
                </a:solidFill>
                <a:latin typeface="Arial" panose="020B0604020202020204" pitchFamily="34" charset="0"/>
                <a:cs typeface="Arial" panose="020B0604020202020204" pitchFamily="34" charset="0"/>
              </a:rPr>
              <a:t> </a:t>
            </a:r>
            <a:r>
              <a:rPr lang="de-DE" sz="2400" dirty="0" err="1">
                <a:solidFill>
                  <a:schemeClr val="tx1">
                    <a:lumMod val="50000"/>
                    <a:lumOff val="50000"/>
                  </a:schemeClr>
                </a:solidFill>
                <a:latin typeface="Arial" panose="020B0604020202020204" pitchFamily="34" charset="0"/>
                <a:cs typeface="Arial" panose="020B0604020202020204" pitchFamily="34" charset="0"/>
              </a:rPr>
              <a:t>study</a:t>
            </a:r>
            <a:r>
              <a:rPr lang="de-DE" sz="2400" dirty="0">
                <a:solidFill>
                  <a:schemeClr val="tx1">
                    <a:lumMod val="50000"/>
                    <a:lumOff val="50000"/>
                  </a:schemeClr>
                </a:solidFill>
                <a:latin typeface="Arial" panose="020B0604020202020204" pitchFamily="34" charset="0"/>
                <a:cs typeface="Arial" panose="020B0604020202020204" pitchFamily="34" charset="0"/>
              </a:rPr>
              <a:t> </a:t>
            </a:r>
            <a:r>
              <a:rPr lang="de-DE" sz="2400" dirty="0" err="1">
                <a:solidFill>
                  <a:schemeClr val="tx1">
                    <a:lumMod val="50000"/>
                    <a:lumOff val="50000"/>
                  </a:schemeClr>
                </a:solidFill>
                <a:latin typeface="Arial" panose="020B0604020202020204" pitchFamily="34" charset="0"/>
                <a:cs typeface="Arial" panose="020B0604020202020204" pitchFamily="34" charset="0"/>
              </a:rPr>
              <a:t>the</a:t>
            </a:r>
            <a:r>
              <a:rPr lang="de-DE" sz="2400" dirty="0">
                <a:solidFill>
                  <a:schemeClr val="tx1">
                    <a:lumMod val="50000"/>
                    <a:lumOff val="50000"/>
                  </a:schemeClr>
                </a:solidFill>
                <a:latin typeface="Arial" panose="020B0604020202020204" pitchFamily="34" charset="0"/>
                <a:cs typeface="Arial" panose="020B0604020202020204" pitchFamily="34" charset="0"/>
              </a:rPr>
              <a:t> </a:t>
            </a:r>
            <a:r>
              <a:rPr lang="de-DE" sz="2400" dirty="0" err="1">
                <a:solidFill>
                  <a:schemeClr val="tx1">
                    <a:lumMod val="50000"/>
                    <a:lumOff val="50000"/>
                  </a:schemeClr>
                </a:solidFill>
                <a:latin typeface="Arial" panose="020B0604020202020204" pitchFamily="34" charset="0"/>
                <a:cs typeface="Arial" panose="020B0604020202020204" pitchFamily="34" charset="0"/>
              </a:rPr>
              <a:t>next</a:t>
            </a:r>
            <a:r>
              <a:rPr lang="de-DE" sz="2400" dirty="0">
                <a:solidFill>
                  <a:schemeClr val="tx1">
                    <a:lumMod val="50000"/>
                    <a:lumOff val="50000"/>
                  </a:schemeClr>
                </a:solidFill>
                <a:latin typeface="Arial" panose="020B0604020202020204" pitchFamily="34" charset="0"/>
                <a:cs typeface="Arial" panose="020B0604020202020204" pitchFamily="34" charset="0"/>
              </a:rPr>
              <a:t> </a:t>
            </a:r>
            <a:r>
              <a:rPr lang="de-DE" sz="2400" dirty="0" err="1">
                <a:solidFill>
                  <a:schemeClr val="tx1">
                    <a:lumMod val="50000"/>
                    <a:lumOff val="50000"/>
                  </a:schemeClr>
                </a:solidFill>
                <a:latin typeface="Arial" panose="020B0604020202020204" pitchFamily="34" charset="0"/>
                <a:cs typeface="Arial" panose="020B0604020202020204" pitchFamily="34" charset="0"/>
              </a:rPr>
              <a:t>two</a:t>
            </a:r>
            <a:r>
              <a:rPr lang="de-DE" sz="2400" dirty="0">
                <a:solidFill>
                  <a:schemeClr val="tx1">
                    <a:lumMod val="50000"/>
                    <a:lumOff val="50000"/>
                  </a:schemeClr>
                </a:solidFill>
                <a:latin typeface="Arial" panose="020B0604020202020204" pitchFamily="34" charset="0"/>
                <a:cs typeface="Arial" panose="020B0604020202020204" pitchFamily="34" charset="0"/>
              </a:rPr>
              <a:t> </a:t>
            </a:r>
            <a:r>
              <a:rPr lang="de-DE" sz="2400" dirty="0" err="1">
                <a:solidFill>
                  <a:schemeClr val="tx1">
                    <a:lumMod val="50000"/>
                    <a:lumOff val="50000"/>
                  </a:schemeClr>
                </a:solidFill>
                <a:latin typeface="Arial" panose="020B0604020202020204" pitchFamily="34" charset="0"/>
                <a:cs typeface="Arial" panose="020B0604020202020204" pitchFamily="34" charset="0"/>
              </a:rPr>
              <a:t>pages</a:t>
            </a:r>
            <a:r>
              <a:rPr lang="de-DE" sz="2400" dirty="0">
                <a:solidFill>
                  <a:schemeClr val="tx1">
                    <a:lumMod val="50000"/>
                    <a:lumOff val="50000"/>
                  </a:schemeClr>
                </a:solidFill>
                <a:latin typeface="Arial" panose="020B0604020202020204" pitchFamily="34" charset="0"/>
                <a:cs typeface="Arial" panose="020B0604020202020204" pitchFamily="34" charset="0"/>
              </a:rPr>
              <a:t>;  </a:t>
            </a:r>
            <a:br>
              <a:rPr lang="de-DE" sz="2400" dirty="0">
                <a:solidFill>
                  <a:schemeClr val="tx1">
                    <a:lumMod val="50000"/>
                    <a:lumOff val="50000"/>
                  </a:schemeClr>
                </a:solidFill>
                <a:latin typeface="Arial" panose="020B0604020202020204" pitchFamily="34" charset="0"/>
                <a:cs typeface="Arial" panose="020B0604020202020204" pitchFamily="34" charset="0"/>
              </a:rPr>
            </a:br>
            <a:r>
              <a:rPr lang="de-DE" sz="2400" dirty="0" err="1">
                <a:solidFill>
                  <a:schemeClr val="tx1">
                    <a:lumMod val="50000"/>
                    <a:lumOff val="50000"/>
                  </a:schemeClr>
                </a:solidFill>
                <a:latin typeface="Arial" panose="020B0604020202020204" pitchFamily="34" charset="0"/>
                <a:cs typeface="Arial" panose="020B0604020202020204" pitchFamily="34" charset="0"/>
              </a:rPr>
              <a:t>if</a:t>
            </a:r>
            <a:r>
              <a:rPr lang="de-DE" sz="2400" dirty="0">
                <a:solidFill>
                  <a:schemeClr val="tx1">
                    <a:lumMod val="50000"/>
                    <a:lumOff val="50000"/>
                  </a:schemeClr>
                </a:solidFill>
                <a:latin typeface="Arial" panose="020B0604020202020204" pitchFamily="34" charset="0"/>
                <a:cs typeface="Arial" panose="020B0604020202020204" pitchFamily="34" charset="0"/>
              </a:rPr>
              <a:t> </a:t>
            </a:r>
            <a:r>
              <a:rPr lang="de-DE" sz="2400" dirty="0" err="1">
                <a:solidFill>
                  <a:schemeClr val="tx1">
                    <a:lumMod val="50000"/>
                    <a:lumOff val="50000"/>
                  </a:schemeClr>
                </a:solidFill>
                <a:latin typeface="Arial" panose="020B0604020202020204" pitchFamily="34" charset="0"/>
                <a:cs typeface="Arial" panose="020B0604020202020204" pitchFamily="34" charset="0"/>
              </a:rPr>
              <a:t>you</a:t>
            </a:r>
            <a:r>
              <a:rPr lang="de-DE" sz="2400" dirty="0">
                <a:solidFill>
                  <a:schemeClr val="tx1">
                    <a:lumMod val="50000"/>
                    <a:lumOff val="50000"/>
                  </a:schemeClr>
                </a:solidFill>
                <a:latin typeface="Arial" panose="020B0604020202020204" pitchFamily="34" charset="0"/>
                <a:cs typeface="Arial" panose="020B0604020202020204" pitchFamily="34" charset="0"/>
              </a:rPr>
              <a:t> </a:t>
            </a:r>
            <a:r>
              <a:rPr lang="de-DE" sz="2400" dirty="0" err="1">
                <a:solidFill>
                  <a:schemeClr val="tx1">
                    <a:lumMod val="50000"/>
                    <a:lumOff val="50000"/>
                  </a:schemeClr>
                </a:solidFill>
                <a:latin typeface="Arial" panose="020B0604020202020204" pitchFamily="34" charset="0"/>
                <a:cs typeface="Arial" panose="020B0604020202020204" pitchFamily="34" charset="0"/>
              </a:rPr>
              <a:t>are</a:t>
            </a:r>
            <a:r>
              <a:rPr lang="de-DE" sz="2400" dirty="0">
                <a:solidFill>
                  <a:schemeClr val="tx1">
                    <a:lumMod val="50000"/>
                    <a:lumOff val="50000"/>
                  </a:schemeClr>
                </a:solidFill>
                <a:latin typeface="Arial" panose="020B0604020202020204" pitchFamily="34" charset="0"/>
                <a:cs typeface="Arial" panose="020B0604020202020204" pitchFamily="34" charset="0"/>
              </a:rPr>
              <a:t> </a:t>
            </a:r>
            <a:r>
              <a:rPr lang="de-DE" sz="2400" dirty="0" err="1">
                <a:solidFill>
                  <a:schemeClr val="tx1">
                    <a:lumMod val="50000"/>
                    <a:lumOff val="50000"/>
                  </a:schemeClr>
                </a:solidFill>
                <a:latin typeface="Arial" panose="020B0604020202020204" pitchFamily="34" charset="0"/>
                <a:cs typeface="Arial" panose="020B0604020202020204" pitchFamily="34" charset="0"/>
              </a:rPr>
              <a:t>really</a:t>
            </a:r>
            <a:r>
              <a:rPr lang="de-DE" sz="2400" dirty="0">
                <a:solidFill>
                  <a:schemeClr val="tx1">
                    <a:lumMod val="50000"/>
                    <a:lumOff val="50000"/>
                  </a:schemeClr>
                </a:solidFill>
                <a:latin typeface="Arial" panose="020B0604020202020204" pitchFamily="34" charset="0"/>
                <a:cs typeface="Arial" panose="020B0604020202020204" pitchFamily="34" charset="0"/>
              </a:rPr>
              <a:t> </a:t>
            </a:r>
            <a:r>
              <a:rPr lang="de-DE" sz="2400" dirty="0" err="1">
                <a:solidFill>
                  <a:schemeClr val="tx1">
                    <a:lumMod val="50000"/>
                    <a:lumOff val="50000"/>
                  </a:schemeClr>
                </a:solidFill>
                <a:latin typeface="Arial" panose="020B0604020202020204" pitchFamily="34" charset="0"/>
                <a:cs typeface="Arial" panose="020B0604020202020204" pitchFamily="34" charset="0"/>
              </a:rPr>
              <a:t>interested</a:t>
            </a:r>
            <a:r>
              <a:rPr lang="de-DE" sz="2400" dirty="0">
                <a:solidFill>
                  <a:schemeClr val="tx1">
                    <a:lumMod val="50000"/>
                    <a:lumOff val="50000"/>
                  </a:schemeClr>
                </a:solidFill>
                <a:latin typeface="Arial" panose="020B0604020202020204" pitchFamily="34" charset="0"/>
                <a:cs typeface="Arial" panose="020B0604020202020204" pitchFamily="34" charset="0"/>
              </a:rPr>
              <a:t> </a:t>
            </a:r>
            <a:r>
              <a:rPr lang="de-DE" sz="2400" dirty="0" err="1">
                <a:solidFill>
                  <a:schemeClr val="tx1">
                    <a:lumMod val="50000"/>
                    <a:lumOff val="50000"/>
                  </a:schemeClr>
                </a:solidFill>
                <a:latin typeface="Arial" panose="020B0604020202020204" pitchFamily="34" charset="0"/>
                <a:cs typeface="Arial" panose="020B0604020202020204" pitchFamily="34" charset="0"/>
              </a:rPr>
              <a:t>and</a:t>
            </a:r>
            <a:r>
              <a:rPr lang="de-DE" sz="2400" dirty="0">
                <a:solidFill>
                  <a:schemeClr val="tx1">
                    <a:lumMod val="50000"/>
                    <a:lumOff val="50000"/>
                  </a:schemeClr>
                </a:solidFill>
                <a:latin typeface="Arial" panose="020B0604020202020204" pitchFamily="34" charset="0"/>
                <a:cs typeface="Arial" panose="020B0604020202020204" pitchFamily="34" charset="0"/>
              </a:rPr>
              <a:t> </a:t>
            </a:r>
            <a:r>
              <a:rPr lang="de-DE" sz="2400" dirty="0" err="1">
                <a:solidFill>
                  <a:schemeClr val="tx1">
                    <a:lumMod val="50000"/>
                    <a:lumOff val="50000"/>
                  </a:schemeClr>
                </a:solidFill>
                <a:latin typeface="Arial" panose="020B0604020202020204" pitchFamily="34" charset="0"/>
                <a:cs typeface="Arial" panose="020B0604020202020204" pitchFamily="34" charset="0"/>
              </a:rPr>
              <a:t>keen</a:t>
            </a:r>
            <a:r>
              <a:rPr lang="de-DE" sz="2400" dirty="0">
                <a:solidFill>
                  <a:schemeClr val="tx1">
                    <a:lumMod val="50000"/>
                    <a:lumOff val="50000"/>
                  </a:schemeClr>
                </a:solidFill>
                <a:latin typeface="Arial" panose="020B0604020202020204" pitchFamily="34" charset="0"/>
                <a:cs typeface="Arial" panose="020B0604020202020204" pitchFamily="34" charset="0"/>
              </a:rPr>
              <a:t> </a:t>
            </a:r>
            <a:r>
              <a:rPr lang="de-DE" sz="2400" dirty="0" err="1">
                <a:solidFill>
                  <a:schemeClr val="tx1">
                    <a:lumMod val="50000"/>
                    <a:lumOff val="50000"/>
                  </a:schemeClr>
                </a:solidFill>
                <a:latin typeface="Arial" panose="020B0604020202020204" pitchFamily="34" charset="0"/>
                <a:cs typeface="Arial" panose="020B0604020202020204" pitchFamily="34" charset="0"/>
              </a:rPr>
              <a:t>to</a:t>
            </a:r>
            <a:r>
              <a:rPr lang="de-DE" sz="2400" dirty="0">
                <a:solidFill>
                  <a:schemeClr val="tx1">
                    <a:lumMod val="50000"/>
                    <a:lumOff val="50000"/>
                  </a:schemeClr>
                </a:solidFill>
                <a:latin typeface="Arial" panose="020B0604020202020204" pitchFamily="34" charset="0"/>
                <a:cs typeface="Arial" panose="020B0604020202020204" pitchFamily="34" charset="0"/>
              </a:rPr>
              <a:t> </a:t>
            </a:r>
            <a:r>
              <a:rPr lang="de-DE" sz="2400" dirty="0" err="1">
                <a:solidFill>
                  <a:schemeClr val="tx1">
                    <a:lumMod val="50000"/>
                    <a:lumOff val="50000"/>
                  </a:schemeClr>
                </a:solidFill>
                <a:latin typeface="Arial" panose="020B0604020202020204" pitchFamily="34" charset="0"/>
                <a:cs typeface="Arial" panose="020B0604020202020204" pitchFamily="34" charset="0"/>
              </a:rPr>
              <a:t>get</a:t>
            </a:r>
            <a:r>
              <a:rPr lang="de-DE" sz="2400" dirty="0">
                <a:solidFill>
                  <a:schemeClr val="tx1">
                    <a:lumMod val="50000"/>
                    <a:lumOff val="50000"/>
                  </a:schemeClr>
                </a:solidFill>
                <a:latin typeface="Arial" panose="020B0604020202020204" pitchFamily="34" charset="0"/>
                <a:cs typeface="Arial" panose="020B0604020202020204" pitchFamily="34" charset="0"/>
              </a:rPr>
              <a:t> </a:t>
            </a:r>
            <a:r>
              <a:rPr lang="de-DE" sz="2400" dirty="0" err="1">
                <a:solidFill>
                  <a:schemeClr val="tx1">
                    <a:lumMod val="50000"/>
                    <a:lumOff val="50000"/>
                  </a:schemeClr>
                </a:solidFill>
                <a:latin typeface="Arial" panose="020B0604020202020204" pitchFamily="34" charset="0"/>
                <a:cs typeface="Arial" panose="020B0604020202020204" pitchFamily="34" charset="0"/>
              </a:rPr>
              <a:t>things</a:t>
            </a:r>
            <a:r>
              <a:rPr lang="de-DE" sz="2400" dirty="0">
                <a:solidFill>
                  <a:schemeClr val="tx1">
                    <a:lumMod val="50000"/>
                    <a:lumOff val="50000"/>
                  </a:schemeClr>
                </a:solidFill>
                <a:latin typeface="Arial" panose="020B0604020202020204" pitchFamily="34" charset="0"/>
                <a:cs typeface="Arial" panose="020B0604020202020204" pitchFamily="34" charset="0"/>
              </a:rPr>
              <a:t> … </a:t>
            </a:r>
            <a:r>
              <a:rPr lang="de-DE" sz="2400" dirty="0" err="1">
                <a:solidFill>
                  <a:schemeClr val="tx1">
                    <a:lumMod val="50000"/>
                    <a:lumOff val="50000"/>
                  </a:schemeClr>
                </a:solidFill>
                <a:latin typeface="Arial" panose="020B0604020202020204" pitchFamily="34" charset="0"/>
                <a:cs typeface="Arial" panose="020B0604020202020204" pitchFamily="34" charset="0"/>
              </a:rPr>
              <a:t>really</a:t>
            </a:r>
            <a:r>
              <a:rPr lang="de-DE" sz="2400" dirty="0">
                <a:solidFill>
                  <a:schemeClr val="tx1">
                    <a:lumMod val="50000"/>
                    <a:lumOff val="50000"/>
                  </a:schemeClr>
                </a:solidFill>
                <a:latin typeface="Arial" panose="020B0604020202020204" pitchFamily="34" charset="0"/>
                <a:cs typeface="Arial" panose="020B0604020202020204" pitchFamily="34" charset="0"/>
              </a:rPr>
              <a:t> :-)</a:t>
            </a:r>
            <a:endParaRPr lang="en-GB" sz="24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3409" y="182537"/>
            <a:ext cx="271463" cy="271463"/>
          </a:xfrm>
          <a:prstGeom prst="rect">
            <a:avLst/>
          </a:prstGeom>
        </p:spPr>
      </p:pic>
      <p:sp>
        <p:nvSpPr>
          <p:cNvPr id="8" name="Textfeld 5">
            <a:extLst>
              <a:ext uri="{FF2B5EF4-FFF2-40B4-BE49-F238E27FC236}">
                <a16:creationId xmlns:a16="http://schemas.microsoft.com/office/drawing/2014/main" id="{F1ECE824-651E-4CC6-8FB1-5894BFF65E40}"/>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15</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412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705FC1-1D8C-44EC-AD60-44A3022C381A}"/>
              </a:ext>
            </a:extLst>
          </p:cNvPr>
          <p:cNvSpPr/>
          <p:nvPr/>
        </p:nvSpPr>
        <p:spPr>
          <a:xfrm>
            <a:off x="45589" y="530944"/>
            <a:ext cx="8661075" cy="4510087"/>
          </a:xfrm>
          <a:prstGeom prst="rect">
            <a:avLst/>
          </a:prstGeom>
          <a:solidFill>
            <a:schemeClr val="bg1"/>
          </a:soli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Object 2"/>
          <p:cNvGraphicFramePr>
            <a:graphicFrameLocks noChangeAspect="1"/>
          </p:cNvGraphicFramePr>
          <p:nvPr>
            <p:extLst>
              <p:ext uri="{D42A27DB-BD31-4B8C-83A1-F6EECF244321}">
                <p14:modId xmlns:p14="http://schemas.microsoft.com/office/powerpoint/2010/main" val="1815001786"/>
              </p:ext>
            </p:extLst>
          </p:nvPr>
        </p:nvGraphicFramePr>
        <p:xfrm>
          <a:off x="165100" y="588963"/>
          <a:ext cx="8689975" cy="4510087"/>
        </p:xfrm>
        <a:graphic>
          <a:graphicData uri="http://schemas.openxmlformats.org/presentationml/2006/ole">
            <mc:AlternateContent xmlns:mc="http://schemas.openxmlformats.org/markup-compatibility/2006">
              <mc:Choice xmlns:v="urn:schemas-microsoft-com:vml" Requires="v">
                <p:oleObj spid="_x0000_s8334" name="Document" r:id="rId3" imgW="8690559" imgH="4509539" progId="Word.Document.12">
                  <p:link updateAutomatic="1"/>
                </p:oleObj>
              </mc:Choice>
              <mc:Fallback>
                <p:oleObj name="Document" r:id="rId3" imgW="8690559" imgH="4509539" progId="Word.Document.12">
                  <p:link updateAutomatic="1"/>
                  <p:pic>
                    <p:nvPicPr>
                      <p:cNvPr id="0" name=""/>
                      <p:cNvPicPr/>
                      <p:nvPr/>
                    </p:nvPicPr>
                    <p:blipFill>
                      <a:blip r:embed="rId4"/>
                      <a:stretch>
                        <a:fillRect/>
                      </a:stretch>
                    </p:blipFill>
                    <p:spPr>
                      <a:xfrm>
                        <a:off x="165100" y="588963"/>
                        <a:ext cx="8689975" cy="4510087"/>
                      </a:xfrm>
                      <a:prstGeom prst="rect">
                        <a:avLst/>
                      </a:prstGeom>
                      <a:solidFill>
                        <a:schemeClr val="bg1"/>
                      </a:solidFill>
                    </p:spPr>
                  </p:pic>
                </p:oleObj>
              </mc:Fallback>
            </mc:AlternateContent>
          </a:graphicData>
        </a:graphic>
      </p:graphicFrame>
      <p:sp>
        <p:nvSpPr>
          <p:cNvPr id="2" name="TextBox 1"/>
          <p:cNvSpPr txBox="1"/>
          <p:nvPr/>
        </p:nvSpPr>
        <p:spPr>
          <a:xfrm>
            <a:off x="55033" y="0"/>
            <a:ext cx="1207905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To ponder about N</a:t>
            </a:r>
            <a:r>
              <a:rPr lang="en-GB" sz="2400" baseline="-25000" dirty="0">
                <a:latin typeface="Arial" panose="020B0604020202020204" pitchFamily="34" charset="0"/>
                <a:cs typeface="Arial" panose="020B0604020202020204" pitchFamily="34" charset="0"/>
              </a:rPr>
              <a:t>e</a:t>
            </a:r>
            <a:r>
              <a:rPr lang="en-GB" sz="2400" dirty="0">
                <a:latin typeface="Arial" panose="020B0604020202020204" pitchFamily="34" charset="0"/>
                <a:cs typeface="Arial" panose="020B0604020202020204" pitchFamily="34" charset="0"/>
              </a:rPr>
              <a:t> and inbreeding if N=1 individual mates with N=∞ individuals</a:t>
            </a:r>
          </a:p>
        </p:txBody>
      </p:sp>
      <p:sp>
        <p:nvSpPr>
          <p:cNvPr id="7" name="TextBox 6"/>
          <p:cNvSpPr txBox="1"/>
          <p:nvPr/>
        </p:nvSpPr>
        <p:spPr>
          <a:xfrm>
            <a:off x="165884" y="5212080"/>
            <a:ext cx="11968204"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The number of alleles per locus is of course not really N=∞. But writing it like this, we directly filter-out all homozygosity which is just ‚alike in state‘; which is just because two private parents (such as A</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x</a:t>
            </a:r>
            <a:r>
              <a:rPr lang="en-GB" dirty="0">
                <a:solidFill>
                  <a:schemeClr val="tx1">
                    <a:lumMod val="50000"/>
                    <a:lumOff val="50000"/>
                  </a:schemeClr>
                </a:solidFill>
                <a:latin typeface="Arial" panose="020B0604020202020204" pitchFamily="34" charset="0"/>
                <a:cs typeface="Arial" panose="020B0604020202020204" pitchFamily="34" charset="0"/>
              </a:rPr>
              <a:t>A4 and A</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x</a:t>
            </a:r>
            <a:r>
              <a:rPr lang="en-GB" dirty="0">
                <a:solidFill>
                  <a:schemeClr val="tx1">
                    <a:lumMod val="50000"/>
                    <a:lumOff val="50000"/>
                  </a:schemeClr>
                </a:solidFill>
                <a:latin typeface="Arial" panose="020B0604020202020204" pitchFamily="34" charset="0"/>
                <a:cs typeface="Arial" panose="020B0604020202020204" pitchFamily="34" charset="0"/>
              </a:rPr>
              <a:t>A6) happen to have the same allele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x</a:t>
            </a:r>
            <a:r>
              <a:rPr lang="en-GB" dirty="0">
                <a:latin typeface="Arial" panose="020B0604020202020204" pitchFamily="34" charset="0"/>
                <a:cs typeface="Arial" panose="020B0604020202020204" pitchFamily="34" charset="0"/>
              </a:rPr>
              <a:t> </a:t>
            </a:r>
            <a:r>
              <a:rPr lang="en-GB" dirty="0">
                <a:solidFill>
                  <a:schemeClr val="tx1">
                    <a:lumMod val="50000"/>
                    <a:lumOff val="50000"/>
                  </a:schemeClr>
                </a:solidFill>
                <a:latin typeface="Arial" panose="020B0604020202020204" pitchFamily="34" charset="0"/>
                <a:cs typeface="Arial" panose="020B0604020202020204" pitchFamily="34" charset="0"/>
              </a:rPr>
              <a:t>without this being ‚identical by descent‘. Writing it with N=∞ alleles allows to equate the resulting percentage of homozygosity with the inbreeding coefficient F. </a:t>
            </a:r>
          </a:p>
        </p:txBody>
      </p:sp>
      <p:sp>
        <p:nvSpPr>
          <p:cNvPr id="9" name="Textfeld 5">
            <a:extLst>
              <a:ext uri="{FF2B5EF4-FFF2-40B4-BE49-F238E27FC236}">
                <a16:creationId xmlns:a16="http://schemas.microsoft.com/office/drawing/2014/main" id="{ED2C8A6E-17BB-4F9B-8774-6AC9B97BDD02}"/>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16</a:t>
            </a:fld>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8774052" y="530944"/>
            <a:ext cx="3360036" cy="4524315"/>
          </a:xfrm>
          <a:prstGeom prst="rect">
            <a:avLst/>
          </a:prstGeom>
          <a:solidFill>
            <a:schemeClr val="bg1"/>
          </a:solidFill>
          <a:effectLst>
            <a:outerShdw blurRad="50800" dist="38100" dir="13500000" algn="br"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Inbreeding by half-sib mating results in F= 1/8. You see here why and how.</a:t>
            </a:r>
          </a:p>
          <a:p>
            <a:r>
              <a:rPr lang="en-GB" dirty="0">
                <a:latin typeface="Arial" panose="020B0604020202020204" pitchFamily="34" charset="0"/>
                <a:cs typeface="Arial" panose="020B0604020202020204" pitchFamily="34" charset="0"/>
              </a:rPr>
              <a:t>The [</a:t>
            </a:r>
            <a:r>
              <a:rPr lang="en-GB" dirty="0">
                <a:solidFill>
                  <a:srgbClr val="0000FF"/>
                </a:solidFill>
                <a:latin typeface="Arial" panose="020B0604020202020204" pitchFamily="34" charset="0"/>
                <a:cs typeface="Arial" panose="020B0604020202020204" pitchFamily="34" charset="0"/>
              </a:rPr>
              <a:t>A1</a:t>
            </a:r>
            <a:r>
              <a:rPr lang="en-GB" dirty="0">
                <a:solidFill>
                  <a:srgbClr val="FF0000"/>
                </a:solidFill>
                <a:latin typeface="Arial" panose="020B0604020202020204" pitchFamily="34" charset="0"/>
                <a:cs typeface="Arial" panose="020B0604020202020204" pitchFamily="34" charset="0"/>
              </a:rPr>
              <a:t>A3</a:t>
            </a:r>
            <a:r>
              <a:rPr lang="en-GB" dirty="0">
                <a:latin typeface="Arial" panose="020B0604020202020204" pitchFamily="34" charset="0"/>
                <a:cs typeface="Arial" panose="020B0604020202020204" pitchFamily="34" charset="0"/>
              </a:rPr>
              <a:t>;</a:t>
            </a:r>
            <a:r>
              <a:rPr lang="en-GB" dirty="0">
                <a:solidFill>
                  <a:srgbClr val="0000FF"/>
                </a:solidFill>
                <a:latin typeface="Arial" panose="020B0604020202020204" pitchFamily="34" charset="0"/>
                <a:cs typeface="Arial" panose="020B0604020202020204" pitchFamily="34" charset="0"/>
              </a:rPr>
              <a:t>A1</a:t>
            </a:r>
            <a:r>
              <a:rPr lang="en-GB" dirty="0">
                <a:solidFill>
                  <a:srgbClr val="FF0000"/>
                </a:solidFill>
                <a:latin typeface="Arial" panose="020B0604020202020204" pitchFamily="34" charset="0"/>
                <a:cs typeface="Arial" panose="020B0604020202020204" pitchFamily="34" charset="0"/>
              </a:rPr>
              <a:t>A4</a:t>
            </a:r>
            <a:r>
              <a:rPr lang="en-GB" dirty="0">
                <a:latin typeface="Arial" panose="020B0604020202020204" pitchFamily="34" charset="0"/>
                <a:cs typeface="Arial" panose="020B0604020202020204" pitchFamily="34" charset="0"/>
              </a:rPr>
              <a:t>;</a:t>
            </a:r>
            <a:r>
              <a:rPr lang="en-GB" dirty="0">
                <a:solidFill>
                  <a:srgbClr val="0000FF"/>
                </a:solidFill>
                <a:latin typeface="Arial" panose="020B0604020202020204" pitchFamily="34" charset="0"/>
                <a:cs typeface="Arial" panose="020B0604020202020204" pitchFamily="34" charset="0"/>
              </a:rPr>
              <a:t>A2</a:t>
            </a:r>
            <a:r>
              <a:rPr lang="en-GB" dirty="0">
                <a:solidFill>
                  <a:srgbClr val="FF0000"/>
                </a:solidFill>
                <a:latin typeface="Arial" panose="020B0604020202020204" pitchFamily="34" charset="0"/>
                <a:cs typeface="Arial" panose="020B0604020202020204" pitchFamily="34" charset="0"/>
              </a:rPr>
              <a:t>A3</a:t>
            </a:r>
            <a:r>
              <a:rPr lang="en-GB" dirty="0">
                <a:latin typeface="Arial" panose="020B0604020202020204" pitchFamily="34" charset="0"/>
                <a:cs typeface="Arial" panose="020B0604020202020204" pitchFamily="34" charset="0"/>
              </a:rPr>
              <a:t>; </a:t>
            </a:r>
            <a:r>
              <a:rPr lang="en-GB" dirty="0">
                <a:solidFill>
                  <a:srgbClr val="0000FF"/>
                </a:solidFill>
                <a:latin typeface="Arial" panose="020B0604020202020204" pitchFamily="34" charset="0"/>
                <a:cs typeface="Arial" panose="020B0604020202020204" pitchFamily="34" charset="0"/>
              </a:rPr>
              <a:t>A2</a:t>
            </a:r>
            <a:r>
              <a:rPr lang="en-GB" dirty="0">
                <a:solidFill>
                  <a:srgbClr val="FF0000"/>
                </a:solidFill>
                <a:latin typeface="Arial" panose="020B0604020202020204" pitchFamily="34" charset="0"/>
                <a:cs typeface="Arial" panose="020B0604020202020204" pitchFamily="34" charset="0"/>
              </a:rPr>
              <a:t>A4</a:t>
            </a:r>
            <a:r>
              <a:rPr lang="en-GB" dirty="0">
                <a:latin typeface="Arial" panose="020B0604020202020204" pitchFamily="34" charset="0"/>
                <a:cs typeface="Arial" panose="020B0604020202020204" pitchFamily="34" charset="0"/>
              </a:rPr>
              <a:t>] represent the first half sib, coming from </a:t>
            </a:r>
            <a:r>
              <a:rPr lang="en-GB" dirty="0">
                <a:solidFill>
                  <a:srgbClr val="0000FF"/>
                </a:solidFill>
                <a:latin typeface="Arial" panose="020B0604020202020204" pitchFamily="34" charset="0"/>
                <a:cs typeface="Arial" panose="020B0604020202020204" pitchFamily="34" charset="0"/>
              </a:rPr>
              <a:t>A1A2</a:t>
            </a:r>
            <a:r>
              <a:rPr lang="en-GB" dirty="0">
                <a:latin typeface="Arial" panose="020B0604020202020204" pitchFamily="34" charset="0"/>
                <a:cs typeface="Arial" panose="020B0604020202020204" pitchFamily="34" charset="0"/>
              </a:rPr>
              <a:t> x </a:t>
            </a:r>
            <a:r>
              <a:rPr lang="en-GB" dirty="0">
                <a:solidFill>
                  <a:srgbClr val="FF0000"/>
                </a:solidFill>
                <a:latin typeface="Arial" panose="020B0604020202020204" pitchFamily="34" charset="0"/>
                <a:cs typeface="Arial" panose="020B0604020202020204" pitchFamily="34" charset="0"/>
              </a:rPr>
              <a:t>A3A4</a:t>
            </a:r>
            <a:r>
              <a:rPr lang="en-GB" dirty="0">
                <a:latin typeface="Arial" panose="020B0604020202020204" pitchFamily="34" charset="0"/>
                <a:cs typeface="Arial" panose="020B0604020202020204" pitchFamily="34" charset="0"/>
              </a:rPr>
              <a:t>. Three further half sib-lings are shown. The </a:t>
            </a:r>
            <a:r>
              <a:rPr lang="en-GB" dirty="0">
                <a:solidFill>
                  <a:srgbClr val="0000FF"/>
                </a:solidFill>
                <a:latin typeface="Arial" panose="020B0604020202020204" pitchFamily="34" charset="0"/>
                <a:cs typeface="Arial" panose="020B0604020202020204" pitchFamily="34" charset="0"/>
              </a:rPr>
              <a:t>common parent</a:t>
            </a:r>
            <a:r>
              <a:rPr lang="en-GB" dirty="0">
                <a:latin typeface="Arial" panose="020B0604020202020204" pitchFamily="34" charset="0"/>
                <a:cs typeface="Arial" panose="020B0604020202020204" pitchFamily="34" charset="0"/>
              </a:rPr>
              <a:t> makes F=1/8 in each mating between two half siblings. Their N=∞ private parents (</a:t>
            </a:r>
            <a:r>
              <a:rPr lang="en-GB" dirty="0">
                <a:solidFill>
                  <a:srgbClr val="FF0000"/>
                </a:solidFill>
                <a:latin typeface="Arial" panose="020B0604020202020204" pitchFamily="34" charset="0"/>
                <a:cs typeface="Arial" panose="020B0604020202020204" pitchFamily="34" charset="0"/>
              </a:rPr>
              <a:t>A3A4</a:t>
            </a:r>
            <a:r>
              <a:rPr lang="en-GB" dirty="0">
                <a:latin typeface="Arial" panose="020B0604020202020204" pitchFamily="34" charset="0"/>
                <a:cs typeface="Arial" panose="020B0604020202020204" pitchFamily="34" charset="0"/>
              </a:rPr>
              <a:t>, A5A6, A111A112, A113A114, ...) do not share common (‘</a:t>
            </a:r>
            <a:r>
              <a:rPr lang="en-GB" dirty="0" err="1">
                <a:latin typeface="Arial" panose="020B0604020202020204" pitchFamily="34" charset="0"/>
                <a:cs typeface="Arial" panose="020B0604020202020204" pitchFamily="34" charset="0"/>
              </a:rPr>
              <a:t>ibd</a:t>
            </a:r>
            <a:r>
              <a:rPr lang="en-GB" dirty="0">
                <a:latin typeface="Arial" panose="020B0604020202020204" pitchFamily="34" charset="0"/>
                <a:cs typeface="Arial" panose="020B0604020202020204" pitchFamily="34" charset="0"/>
              </a:rPr>
              <a:t>’) alleles thus don’t cause inbreeding </a:t>
            </a:r>
          </a:p>
          <a:p>
            <a:r>
              <a:rPr lang="de-DE" dirty="0">
                <a:solidFill>
                  <a:srgbClr val="0000FF"/>
                </a:solidFill>
                <a:latin typeface="Arial" panose="020B0604020202020204" pitchFamily="34" charset="0"/>
                <a:cs typeface="Arial" panose="020B0604020202020204" pitchFamily="34" charset="0"/>
              </a:rPr>
              <a:t>:-)</a:t>
            </a:r>
            <a:endParaRPr lang="en-GB"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4066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135FF3A-CDBE-4CFC-A9DE-1CF3CB940887}"/>
              </a:ext>
            </a:extLst>
          </p:cNvPr>
          <p:cNvGrpSpPr/>
          <p:nvPr/>
        </p:nvGrpSpPr>
        <p:grpSpPr>
          <a:xfrm>
            <a:off x="3256455" y="230832"/>
            <a:ext cx="8749384" cy="4159251"/>
            <a:chOff x="3168525" y="230832"/>
            <a:chExt cx="8749384" cy="4159251"/>
          </a:xfrm>
        </p:grpSpPr>
        <p:sp>
          <p:nvSpPr>
            <p:cNvPr id="5" name="Rectangle 4">
              <a:extLst>
                <a:ext uri="{FF2B5EF4-FFF2-40B4-BE49-F238E27FC236}">
                  <a16:creationId xmlns:a16="http://schemas.microsoft.com/office/drawing/2014/main" id="{6D48798B-FD74-4330-B8A1-9D4DA0E771C8}"/>
                </a:ext>
              </a:extLst>
            </p:cNvPr>
            <p:cNvSpPr/>
            <p:nvPr/>
          </p:nvSpPr>
          <p:spPr>
            <a:xfrm>
              <a:off x="3168525" y="586154"/>
              <a:ext cx="8701089" cy="380392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9" name="Object 8"/>
            <p:cNvGraphicFramePr>
              <a:graphicFrameLocks noChangeAspect="1"/>
            </p:cNvGraphicFramePr>
            <p:nvPr>
              <p:extLst>
                <p:ext uri="{D42A27DB-BD31-4B8C-83A1-F6EECF244321}">
                  <p14:modId xmlns:p14="http://schemas.microsoft.com/office/powerpoint/2010/main" val="438227359"/>
                </p:ext>
              </p:extLst>
            </p:nvPr>
          </p:nvGraphicFramePr>
          <p:xfrm>
            <a:off x="3216820" y="230832"/>
            <a:ext cx="8701089" cy="4159250"/>
          </p:xfrm>
          <a:graphic>
            <a:graphicData uri="http://schemas.openxmlformats.org/presentationml/2006/ole">
              <mc:AlternateContent xmlns:mc="http://schemas.openxmlformats.org/markup-compatibility/2006">
                <mc:Choice xmlns:v="urn:schemas-microsoft-com:vml" Requires="v">
                  <p:oleObj spid="_x0000_s9356" name="Document" r:id="rId3" imgW="8664936" imgH="4159648" progId="Word.Document.12">
                    <p:link updateAutomatic="1"/>
                  </p:oleObj>
                </mc:Choice>
                <mc:Fallback>
                  <p:oleObj name="Document" r:id="rId3" imgW="8664936" imgH="4159648" progId="Word.Document.12">
                    <p:link updateAutomatic="1"/>
                    <p:pic>
                      <p:nvPicPr>
                        <p:cNvPr id="0" name=""/>
                        <p:cNvPicPr/>
                        <p:nvPr/>
                      </p:nvPicPr>
                      <p:blipFill>
                        <a:blip r:embed="rId4"/>
                        <a:stretch>
                          <a:fillRect/>
                        </a:stretch>
                      </p:blipFill>
                      <p:spPr>
                        <a:xfrm>
                          <a:off x="3216820" y="230832"/>
                          <a:ext cx="8701089" cy="4159250"/>
                        </a:xfrm>
                        <a:prstGeom prst="rect">
                          <a:avLst/>
                        </a:prstGeom>
                        <a:solidFill>
                          <a:schemeClr val="bg1"/>
                        </a:solidFill>
                      </p:spPr>
                    </p:pic>
                  </p:oleObj>
                </mc:Fallback>
              </mc:AlternateContent>
            </a:graphicData>
          </a:graphic>
        </p:graphicFrame>
      </p:grpSp>
      <p:sp>
        <p:nvSpPr>
          <p:cNvPr id="2" name="TextBox 1"/>
          <p:cNvSpPr txBox="1"/>
          <p:nvPr/>
        </p:nvSpPr>
        <p:spPr>
          <a:xfrm>
            <a:off x="55033" y="0"/>
            <a:ext cx="1200215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Compare N</a:t>
            </a:r>
            <a:r>
              <a:rPr lang="en-GB" sz="2400" baseline="-25000" dirty="0">
                <a:latin typeface="Arial" panose="020B0604020202020204" pitchFamily="34" charset="0"/>
                <a:cs typeface="Arial" panose="020B0604020202020204" pitchFamily="34" charset="0"/>
              </a:rPr>
              <a:t>e</a:t>
            </a:r>
            <a:r>
              <a:rPr lang="en-GB" sz="2400" dirty="0">
                <a:latin typeface="Arial" panose="020B0604020202020204" pitchFamily="34" charset="0"/>
                <a:cs typeface="Arial" panose="020B0604020202020204" pitchFamily="34" charset="0"/>
              </a:rPr>
              <a:t> if (1) N=1 individual mate with N=∞ and if (2) N=4 individuals mate</a:t>
            </a:r>
          </a:p>
        </p:txBody>
      </p:sp>
      <p:pic>
        <p:nvPicPr>
          <p:cNvPr id="3" name="Picture 2"/>
          <p:cNvPicPr>
            <a:picLocks noChangeAspect="1"/>
          </p:cNvPicPr>
          <p:nvPr/>
        </p:nvPicPr>
        <p:blipFill>
          <a:blip r:embed="rId5"/>
          <a:stretch>
            <a:fillRect/>
          </a:stretch>
        </p:blipFill>
        <p:spPr>
          <a:xfrm>
            <a:off x="7345182" y="4441398"/>
            <a:ext cx="4631347" cy="2352125"/>
          </a:xfrm>
          <a:prstGeom prst="rect">
            <a:avLst/>
          </a:prstGeom>
          <a:effectLst>
            <a:outerShdw blurRad="50800" dist="38100" dir="2700000" algn="tl" rotWithShape="0">
              <a:prstClr val="black">
                <a:alpha val="40000"/>
              </a:prstClr>
            </a:outerShdw>
          </a:effectLst>
        </p:spPr>
      </p:pic>
      <p:sp>
        <p:nvSpPr>
          <p:cNvPr id="12" name="Textfeld 5"/>
          <p:cNvSpPr txBox="1"/>
          <p:nvPr/>
        </p:nvSpPr>
        <p:spPr>
          <a:xfrm>
            <a:off x="6478605" y="5457060"/>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17</a:t>
            </a:fld>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D68B90D-0D35-42B1-9847-3594FB15D438}"/>
              </a:ext>
            </a:extLst>
          </p:cNvPr>
          <p:cNvSpPr txBox="1"/>
          <p:nvPr/>
        </p:nvSpPr>
        <p:spPr>
          <a:xfrm>
            <a:off x="106139" y="4441398"/>
            <a:ext cx="6288062" cy="203132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Although both cases yield an inbreeding coefficient of F=1/8, they differ substantially in a broader sense. In the first case, there is an unlimited number of alleles and thus high genetic diversity. In the second case, however, there are only N=8 alleles, representing a much more restricted level of diversity by comparison. Relying solely on the inbreeding coefficient F does not tell the whole story    ;-) </a:t>
            </a:r>
          </a:p>
        </p:txBody>
      </p:sp>
      <p:sp>
        <p:nvSpPr>
          <p:cNvPr id="7" name="TextBox 6"/>
          <p:cNvSpPr txBox="1"/>
          <p:nvPr/>
        </p:nvSpPr>
        <p:spPr>
          <a:xfrm>
            <a:off x="106139" y="609601"/>
            <a:ext cx="3044800" cy="378565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Again: We compare the bottle-neck of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a:t>
            </a:r>
            <a:r>
              <a:rPr lang="en-GB" sz="2400" dirty="0">
                <a:solidFill>
                  <a:srgbClr val="0000FF"/>
                </a:solidFill>
                <a:latin typeface="Arial" panose="020B0604020202020204" pitchFamily="34" charset="0"/>
                <a:cs typeface="Arial" panose="020B0604020202020204" pitchFamily="34" charset="0"/>
              </a:rPr>
              <a:t>1 mates with N=∞</a:t>
            </a:r>
            <a:r>
              <a:rPr lang="en-GB" sz="2400" dirty="0">
                <a:latin typeface="Arial" panose="020B0604020202020204" pitchFamily="34" charset="0"/>
                <a:cs typeface="Arial" panose="020B0604020202020204" pitchFamily="34" charset="0"/>
              </a:rPr>
              <a:t>” with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the bottle neck of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a:t>
            </a:r>
            <a:r>
              <a:rPr lang="en-GB" sz="2400" kern="600" spc="-100" dirty="0">
                <a:solidFill>
                  <a:srgbClr val="0000FF"/>
                </a:solidFill>
                <a:latin typeface="Arial" panose="020B0604020202020204" pitchFamily="34" charset="0"/>
                <a:cs typeface="Arial" panose="020B0604020202020204" pitchFamily="34" charset="0"/>
              </a:rPr>
              <a:t>four mate at random</a:t>
            </a:r>
            <a:r>
              <a:rPr lang="en-GB" sz="2400" dirty="0">
                <a:latin typeface="Arial" panose="020B0604020202020204" pitchFamily="34" charset="0"/>
                <a:cs typeface="Arial" panose="020B0604020202020204" pitchFamily="34" charset="0"/>
              </a:rPr>
              <a:t>”.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We come to the same value of F=1/8; you see how.</a:t>
            </a:r>
            <a:endParaRPr lang="en-GB" sz="24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5798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 rechteckige Legende 4"/>
          <p:cNvSpPr/>
          <p:nvPr/>
        </p:nvSpPr>
        <p:spPr>
          <a:xfrm>
            <a:off x="96000" y="47344"/>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feld 5">
            <a:extLst>
              <a:ext uri="{FF2B5EF4-FFF2-40B4-BE49-F238E27FC236}">
                <a16:creationId xmlns:a16="http://schemas.microsoft.com/office/drawing/2014/main" id="{F1ECE824-651E-4CC6-8FB1-5894BFF65E40}"/>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18</a:t>
            </a:fld>
            <a:endParaRPr lang="en-US" sz="2400" dirty="0">
              <a:latin typeface="Arial" panose="020B060402020202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AF0D9696-651A-4251-B9E4-3125B4E1B705}"/>
              </a:ext>
            </a:extLst>
          </p:cNvPr>
          <p:cNvCxnSpPr>
            <a:cxnSpLocks/>
          </p:cNvCxnSpPr>
          <p:nvPr/>
        </p:nvCxnSpPr>
        <p:spPr>
          <a:xfrm>
            <a:off x="816746" y="6263777"/>
            <a:ext cx="6876000" cy="0"/>
          </a:xfrm>
          <a:prstGeom prst="straightConnector1">
            <a:avLst/>
          </a:prstGeom>
          <a:ln w="28575">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CFA58B3-1A24-41B3-9E00-76E752460ED1}"/>
              </a:ext>
            </a:extLst>
          </p:cNvPr>
          <p:cNvSpPr txBox="1"/>
          <p:nvPr/>
        </p:nvSpPr>
        <p:spPr>
          <a:xfrm>
            <a:off x="816747" y="6206191"/>
            <a:ext cx="6875999" cy="461665"/>
          </a:xfrm>
          <a:prstGeom prst="rect">
            <a:avLst/>
          </a:prstGeom>
          <a:noFill/>
          <a:ln>
            <a:noFill/>
          </a:ln>
        </p:spPr>
        <p:txBody>
          <a:bodyPr wrap="square" rtlCol="0">
            <a:spAutoFit/>
          </a:bodyPr>
          <a:lstStyle/>
          <a:p>
            <a:r>
              <a:rPr lang="en-GB" sz="2000" dirty="0">
                <a:latin typeface="Arial" panose="020B0604020202020204" pitchFamily="34" charset="0"/>
                <a:cs typeface="Arial" panose="020B0604020202020204" pitchFamily="34" charset="0"/>
              </a:rPr>
              <a:t>1</a:t>
            </a:r>
            <a:r>
              <a:rPr lang="en-GB"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Generations 1 to 10                          </a:t>
            </a:r>
            <a:r>
              <a:rPr lang="en-GB" sz="2000" dirty="0">
                <a:latin typeface="Arial" panose="020B0604020202020204" pitchFamily="34" charset="0"/>
                <a:cs typeface="Arial" panose="020B0604020202020204" pitchFamily="34" charset="0"/>
              </a:rPr>
              <a:t>10</a:t>
            </a:r>
          </a:p>
        </p:txBody>
      </p:sp>
      <p:sp>
        <p:nvSpPr>
          <p:cNvPr id="11" name="Rectangle 10">
            <a:extLst>
              <a:ext uri="{FF2B5EF4-FFF2-40B4-BE49-F238E27FC236}">
                <a16:creationId xmlns:a16="http://schemas.microsoft.com/office/drawing/2014/main" id="{7102B993-CF28-44C0-BA3D-CE24B1E0D552}"/>
              </a:ext>
            </a:extLst>
          </p:cNvPr>
          <p:cNvSpPr/>
          <p:nvPr/>
        </p:nvSpPr>
        <p:spPr>
          <a:xfrm>
            <a:off x="849696" y="308967"/>
            <a:ext cx="581487" cy="5832000"/>
          </a:xfrm>
          <a:prstGeom prst="rect">
            <a:avLst/>
          </a:prstGeom>
          <a:solidFill>
            <a:schemeClr val="bg1"/>
          </a:solidFill>
          <a:ln w="127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2F875E5B-6321-4F2C-9507-0A016C7E062F}"/>
              </a:ext>
            </a:extLst>
          </p:cNvPr>
          <p:cNvCxnSpPr>
            <a:cxnSpLocks/>
          </p:cNvCxnSpPr>
          <p:nvPr/>
        </p:nvCxnSpPr>
        <p:spPr>
          <a:xfrm rot="-5400000">
            <a:off x="-2404414" y="3257775"/>
            <a:ext cx="6012000" cy="0"/>
          </a:xfrm>
          <a:prstGeom prst="straightConnector1">
            <a:avLst/>
          </a:prstGeom>
          <a:ln w="28575">
            <a:solidFill>
              <a:srgbClr val="0000FF"/>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98D4C77-C5BA-4200-905A-5588EC582931}"/>
              </a:ext>
            </a:extLst>
          </p:cNvPr>
          <p:cNvSpPr/>
          <p:nvPr/>
        </p:nvSpPr>
        <p:spPr>
          <a:xfrm>
            <a:off x="1514116" y="309600"/>
            <a:ext cx="581487" cy="5832000"/>
          </a:xfrm>
          <a:prstGeom prst="rect">
            <a:avLst/>
          </a:prstGeom>
          <a:solidFill>
            <a:schemeClr val="bg1"/>
          </a:solidFill>
          <a:ln w="127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0783436-3F5F-461D-87DC-93A0FD351081}"/>
              </a:ext>
            </a:extLst>
          </p:cNvPr>
          <p:cNvSpPr/>
          <p:nvPr/>
        </p:nvSpPr>
        <p:spPr>
          <a:xfrm>
            <a:off x="2205951" y="309600"/>
            <a:ext cx="581487" cy="5832000"/>
          </a:xfrm>
          <a:prstGeom prst="rect">
            <a:avLst/>
          </a:prstGeom>
          <a:solidFill>
            <a:schemeClr val="bg1"/>
          </a:solidFill>
          <a:ln w="127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419FC74-43C1-448E-A7C0-BB3DF7E27024}"/>
              </a:ext>
            </a:extLst>
          </p:cNvPr>
          <p:cNvSpPr/>
          <p:nvPr/>
        </p:nvSpPr>
        <p:spPr>
          <a:xfrm>
            <a:off x="3705826" y="316639"/>
            <a:ext cx="581487" cy="5832000"/>
          </a:xfrm>
          <a:prstGeom prst="rect">
            <a:avLst/>
          </a:prstGeom>
          <a:solidFill>
            <a:schemeClr val="bg1"/>
          </a:solidFill>
          <a:ln w="127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17D6600-3E92-40A1-B76A-9118C7C6700F}"/>
              </a:ext>
            </a:extLst>
          </p:cNvPr>
          <p:cNvSpPr/>
          <p:nvPr/>
        </p:nvSpPr>
        <p:spPr>
          <a:xfrm>
            <a:off x="4370246" y="317272"/>
            <a:ext cx="581487" cy="5832000"/>
          </a:xfrm>
          <a:prstGeom prst="rect">
            <a:avLst/>
          </a:prstGeom>
          <a:solidFill>
            <a:schemeClr val="bg1"/>
          </a:solidFill>
          <a:ln w="127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3AF3F4C-42DE-487D-BE58-75C6A273FB3D}"/>
              </a:ext>
            </a:extLst>
          </p:cNvPr>
          <p:cNvSpPr/>
          <p:nvPr/>
        </p:nvSpPr>
        <p:spPr>
          <a:xfrm>
            <a:off x="5062081" y="317272"/>
            <a:ext cx="581487" cy="5832000"/>
          </a:xfrm>
          <a:prstGeom prst="rect">
            <a:avLst/>
          </a:prstGeom>
          <a:solidFill>
            <a:schemeClr val="bg1"/>
          </a:solidFill>
          <a:ln w="127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638986A-C183-4D79-A667-11D053E94A1E}"/>
              </a:ext>
            </a:extLst>
          </p:cNvPr>
          <p:cNvSpPr/>
          <p:nvPr/>
        </p:nvSpPr>
        <p:spPr>
          <a:xfrm>
            <a:off x="5778017" y="310067"/>
            <a:ext cx="581487" cy="5832000"/>
          </a:xfrm>
          <a:prstGeom prst="rect">
            <a:avLst/>
          </a:prstGeom>
          <a:solidFill>
            <a:schemeClr val="bg1"/>
          </a:solidFill>
          <a:ln w="127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B3102C9-155E-459B-85F0-6B3F0F864611}"/>
              </a:ext>
            </a:extLst>
          </p:cNvPr>
          <p:cNvSpPr/>
          <p:nvPr/>
        </p:nvSpPr>
        <p:spPr>
          <a:xfrm>
            <a:off x="6442437" y="310700"/>
            <a:ext cx="581487" cy="5832000"/>
          </a:xfrm>
          <a:prstGeom prst="rect">
            <a:avLst/>
          </a:prstGeom>
          <a:solidFill>
            <a:schemeClr val="bg1"/>
          </a:solidFill>
          <a:ln w="127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6B0ADFF-738C-4F04-8D44-81457CB0B463}"/>
              </a:ext>
            </a:extLst>
          </p:cNvPr>
          <p:cNvSpPr/>
          <p:nvPr/>
        </p:nvSpPr>
        <p:spPr>
          <a:xfrm>
            <a:off x="7134272" y="310700"/>
            <a:ext cx="581487" cy="5832000"/>
          </a:xfrm>
          <a:prstGeom prst="rect">
            <a:avLst/>
          </a:prstGeom>
          <a:solidFill>
            <a:schemeClr val="bg1"/>
          </a:solidFill>
          <a:ln w="127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0A30A4A-3311-4211-BBB3-18174E5E8074}"/>
              </a:ext>
            </a:extLst>
          </p:cNvPr>
          <p:cNvSpPr/>
          <p:nvPr/>
        </p:nvSpPr>
        <p:spPr>
          <a:xfrm>
            <a:off x="2943823" y="6073832"/>
            <a:ext cx="581487" cy="72000"/>
          </a:xfrm>
          <a:prstGeom prst="rect">
            <a:avLst/>
          </a:prstGeom>
          <a:solidFill>
            <a:schemeClr val="bg1"/>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a:extLst>
              <a:ext uri="{FF2B5EF4-FFF2-40B4-BE49-F238E27FC236}">
                <a16:creationId xmlns:a16="http://schemas.microsoft.com/office/drawing/2014/main" id="{EDDE162D-63B1-484E-8BDE-8ABCC7FC14AA}"/>
              </a:ext>
            </a:extLst>
          </p:cNvPr>
          <p:cNvSpPr txBox="1"/>
          <p:nvPr/>
        </p:nvSpPr>
        <p:spPr>
          <a:xfrm>
            <a:off x="771668" y="400325"/>
            <a:ext cx="6944809" cy="369332"/>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GB" dirty="0">
                <a:solidFill>
                  <a:srgbClr val="0000FF"/>
                </a:solidFill>
                <a:latin typeface="Arial" panose="020B0604020202020204" pitchFamily="34" charset="0"/>
                <a:cs typeface="Arial" panose="020B0604020202020204" pitchFamily="34" charset="0"/>
              </a:rPr>
              <a:t>N=162</a:t>
            </a:r>
          </a:p>
        </p:txBody>
      </p:sp>
      <p:sp>
        <p:nvSpPr>
          <p:cNvPr id="23" name="TextBox 22">
            <a:extLst>
              <a:ext uri="{FF2B5EF4-FFF2-40B4-BE49-F238E27FC236}">
                <a16:creationId xmlns:a16="http://schemas.microsoft.com/office/drawing/2014/main" id="{54DF825E-B157-43BF-9253-976E1DE14F45}"/>
              </a:ext>
            </a:extLst>
          </p:cNvPr>
          <p:cNvSpPr txBox="1"/>
          <p:nvPr/>
        </p:nvSpPr>
        <p:spPr>
          <a:xfrm rot="16200000">
            <a:off x="2884659" y="5398955"/>
            <a:ext cx="752842" cy="369332"/>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GB" dirty="0">
                <a:solidFill>
                  <a:srgbClr val="C00000"/>
                </a:solidFill>
                <a:latin typeface="Arial" panose="020B0604020202020204" pitchFamily="34" charset="0"/>
                <a:cs typeface="Arial" panose="020B0604020202020204" pitchFamily="34" charset="0"/>
              </a:rPr>
              <a:t>N=2</a:t>
            </a:r>
          </a:p>
        </p:txBody>
      </p:sp>
      <p:sp>
        <p:nvSpPr>
          <p:cNvPr id="24" name="TextBox 23">
            <a:extLst>
              <a:ext uri="{FF2B5EF4-FFF2-40B4-BE49-F238E27FC236}">
                <a16:creationId xmlns:a16="http://schemas.microsoft.com/office/drawing/2014/main" id="{C8576276-71C2-4A07-88EE-ECD72BC93516}"/>
              </a:ext>
            </a:extLst>
          </p:cNvPr>
          <p:cNvSpPr txBox="1"/>
          <p:nvPr/>
        </p:nvSpPr>
        <p:spPr>
          <a:xfrm>
            <a:off x="7886558" y="309214"/>
            <a:ext cx="3948015" cy="59093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On the next page, we study a se-</a:t>
            </a:r>
            <a:r>
              <a:rPr lang="en-GB" dirty="0" err="1">
                <a:latin typeface="Arial" panose="020B0604020202020204" pitchFamily="34" charset="0"/>
                <a:cs typeface="Arial" panose="020B0604020202020204" pitchFamily="34" charset="0"/>
              </a:rPr>
              <a:t>quence</a:t>
            </a:r>
            <a:r>
              <a:rPr lang="en-GB" dirty="0">
                <a:latin typeface="Arial" panose="020B0604020202020204" pitchFamily="34" charset="0"/>
                <a:cs typeface="Arial" panose="020B0604020202020204" pitchFamily="34" charset="0"/>
              </a:rPr>
              <a:t> of ten generations and nine of them had the same, large population size, N=162. But one generation suffered from a heavy bottle neck with N=2.</a:t>
            </a:r>
          </a:p>
          <a:p>
            <a:endParaRPr lang="en-GB" dirty="0">
              <a:latin typeface="Arial" panose="020B0604020202020204" pitchFamily="34" charset="0"/>
              <a:cs typeface="Arial" panose="020B0604020202020204" pitchFamily="34" charset="0"/>
            </a:endParaRPr>
          </a:p>
          <a:p>
            <a:r>
              <a:rPr lang="en-GB" dirty="0">
                <a:solidFill>
                  <a:srgbClr val="0000FF"/>
                </a:solidFill>
                <a:latin typeface="Arial" panose="020B0604020202020204" pitchFamily="34" charset="0"/>
                <a:cs typeface="Arial" panose="020B0604020202020204" pitchFamily="34" charset="0"/>
              </a:rPr>
              <a:t>This causes Drift.</a:t>
            </a:r>
            <a:r>
              <a:rPr lang="en-GB" dirty="0">
                <a:latin typeface="Arial" panose="020B0604020202020204" pitchFamily="34" charset="0"/>
                <a:cs typeface="Arial" panose="020B0604020202020204" pitchFamily="34" charset="0"/>
              </a:rPr>
              <a:t> How large (in terms of N) should an Ideal </a:t>
            </a:r>
            <a:r>
              <a:rPr lang="en-GB" dirty="0" err="1">
                <a:latin typeface="Arial" panose="020B0604020202020204" pitchFamily="34" charset="0"/>
                <a:cs typeface="Arial" panose="020B0604020202020204" pitchFamily="34" charset="0"/>
              </a:rPr>
              <a:t>Popu-ation</a:t>
            </a:r>
            <a:r>
              <a:rPr lang="en-GB" dirty="0">
                <a:latin typeface="Arial" panose="020B0604020202020204" pitchFamily="34" charset="0"/>
                <a:cs typeface="Arial" panose="020B0604020202020204" pitchFamily="34" charset="0"/>
              </a:rPr>
              <a:t> be to cause the same Drift as our non-ideal population here? </a:t>
            </a:r>
          </a:p>
          <a:p>
            <a:endParaRPr lang="en-GB" dirty="0">
              <a:latin typeface="Arial" panose="020B0604020202020204" pitchFamily="34" charset="0"/>
              <a:cs typeface="Arial" panose="020B0604020202020204" pitchFamily="34" charset="0"/>
            </a:endParaRPr>
          </a:p>
          <a:p>
            <a:r>
              <a:rPr lang="en-GB" dirty="0">
                <a:solidFill>
                  <a:schemeClr val="tx1">
                    <a:lumMod val="50000"/>
                    <a:lumOff val="50000"/>
                  </a:schemeClr>
                </a:solidFill>
                <a:latin typeface="Arial" panose="020B0604020202020204" pitchFamily="34" charset="0"/>
                <a:cs typeface="Arial" panose="020B0604020202020204" pitchFamily="34" charset="0"/>
              </a:rPr>
              <a:t>Of course: Random Mating, no Selection, no Migration, no Mutation. Just Drift. Drift alone.</a:t>
            </a:r>
          </a:p>
          <a:p>
            <a:endParaRPr lang="en-GB" dirty="0">
              <a:solidFill>
                <a:schemeClr val="tx1">
                  <a:lumMod val="50000"/>
                  <a:lumOff val="50000"/>
                </a:schemeClr>
              </a:solidFill>
              <a:latin typeface="Arial" panose="020B0604020202020204" pitchFamily="34" charset="0"/>
              <a:cs typeface="Arial" panose="020B0604020202020204" pitchFamily="34" charset="0"/>
            </a:endParaRPr>
          </a:p>
          <a:p>
            <a:r>
              <a:rPr lang="en-GB" dirty="0">
                <a:solidFill>
                  <a:schemeClr val="tx1">
                    <a:lumMod val="50000"/>
                    <a:lumOff val="50000"/>
                  </a:schemeClr>
                </a:solidFill>
                <a:latin typeface="Arial" panose="020B0604020202020204" pitchFamily="34" charset="0"/>
                <a:cs typeface="Arial" panose="020B0604020202020204" pitchFamily="34" charset="0"/>
              </a:rPr>
              <a:t>And: For our purpose it does not matter </a:t>
            </a:r>
            <a:r>
              <a:rPr lang="en-GB" dirty="0">
                <a:latin typeface="Arial" panose="020B0604020202020204" pitchFamily="34" charset="0"/>
                <a:cs typeface="Arial" panose="020B0604020202020204" pitchFamily="34" charset="0"/>
              </a:rPr>
              <a:t>when</a:t>
            </a:r>
            <a:r>
              <a:rPr lang="en-GB" dirty="0">
                <a:solidFill>
                  <a:schemeClr val="tx1">
                    <a:lumMod val="50000"/>
                    <a:lumOff val="50000"/>
                  </a:schemeClr>
                </a:solidFill>
                <a:latin typeface="Arial" panose="020B0604020202020204" pitchFamily="34" charset="0"/>
                <a:cs typeface="Arial" panose="020B0604020202020204" pitchFamily="34" charset="0"/>
              </a:rPr>
              <a:t> the </a:t>
            </a:r>
            <a:r>
              <a:rPr lang="en-GB" dirty="0">
                <a:solidFill>
                  <a:srgbClr val="C00000"/>
                </a:solidFill>
                <a:latin typeface="Arial" panose="020B0604020202020204" pitchFamily="34" charset="0"/>
                <a:cs typeface="Arial" panose="020B0604020202020204" pitchFamily="34" charset="0"/>
              </a:rPr>
              <a:t>bottleneck </a:t>
            </a:r>
            <a:r>
              <a:rPr lang="en-GB" dirty="0">
                <a:solidFill>
                  <a:schemeClr val="tx1">
                    <a:lumMod val="50000"/>
                    <a:lumOff val="50000"/>
                  </a:schemeClr>
                </a:solidFill>
                <a:latin typeface="Arial" panose="020B0604020202020204" pitchFamily="34" charset="0"/>
                <a:cs typeface="Arial" panose="020B0604020202020204" pitchFamily="34" charset="0"/>
              </a:rPr>
              <a:t>occurs, </a:t>
            </a:r>
            <a:r>
              <a:rPr lang="en-GB" dirty="0">
                <a:latin typeface="Arial" panose="020B0604020202020204" pitchFamily="34" charset="0"/>
                <a:cs typeface="Arial" panose="020B0604020202020204" pitchFamily="34" charset="0"/>
              </a:rPr>
              <a:t>early</a:t>
            </a:r>
            <a:r>
              <a:rPr lang="en-GB" dirty="0">
                <a:solidFill>
                  <a:schemeClr val="tx1">
                    <a:lumMod val="50000"/>
                    <a:lumOff val="50000"/>
                  </a:schemeClr>
                </a:solidFill>
                <a:latin typeface="Arial" panose="020B0604020202020204" pitchFamily="34" charset="0"/>
                <a:cs typeface="Arial" panose="020B0604020202020204" pitchFamily="34" charset="0"/>
              </a:rPr>
              <a:t> or not so early or </a:t>
            </a:r>
            <a:r>
              <a:rPr lang="en-GB" dirty="0">
                <a:latin typeface="Arial" panose="020B0604020202020204" pitchFamily="34" charset="0"/>
                <a:cs typeface="Arial" panose="020B0604020202020204" pitchFamily="34" charset="0"/>
              </a:rPr>
              <a:t>late</a:t>
            </a:r>
            <a:r>
              <a:rPr lang="en-GB" dirty="0">
                <a:solidFill>
                  <a:schemeClr val="tx1">
                    <a:lumMod val="50000"/>
                    <a:lumOff val="50000"/>
                  </a:schemeClr>
                </a:solidFill>
                <a:latin typeface="Arial" panose="020B0604020202020204" pitchFamily="34" charset="0"/>
                <a:cs typeface="Arial" panose="020B0604020202020204" pitchFamily="34" charset="0"/>
              </a:rPr>
              <a:t> in the sequence of the ten generations. </a:t>
            </a:r>
            <a:br>
              <a:rPr lang="en-GB" dirty="0">
                <a:solidFill>
                  <a:schemeClr val="tx1">
                    <a:lumMod val="50000"/>
                    <a:lumOff val="50000"/>
                  </a:schemeClr>
                </a:solidFill>
                <a:latin typeface="Arial" panose="020B0604020202020204" pitchFamily="34" charset="0"/>
                <a:cs typeface="Arial" panose="020B0604020202020204" pitchFamily="34" charset="0"/>
              </a:rPr>
            </a:br>
            <a:r>
              <a:rPr lang="en-GB" dirty="0">
                <a:solidFill>
                  <a:schemeClr val="tx1">
                    <a:lumMod val="50000"/>
                    <a:lumOff val="50000"/>
                  </a:schemeClr>
                </a:solidFill>
                <a:latin typeface="Arial" panose="020B0604020202020204" pitchFamily="34" charset="0"/>
                <a:cs typeface="Arial" panose="020B0604020202020204" pitchFamily="34" charset="0"/>
              </a:rPr>
              <a:t>Think abut this  ;-)  ! </a:t>
            </a:r>
          </a:p>
        </p:txBody>
      </p:sp>
    </p:spTree>
    <p:extLst>
      <p:ext uri="{BB962C8B-B14F-4D97-AF65-F5344CB8AC3E}">
        <p14:creationId xmlns:p14="http://schemas.microsoft.com/office/powerpoint/2010/main" val="125411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000"/>
                                        <p:tgtEl>
                                          <p:spTgt spid="10"/>
                                        </p:tgtEl>
                                      </p:cBhvr>
                                    </p:animEffect>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2000"/>
                                        <p:tgtEl>
                                          <p:spTgt spid="22"/>
                                        </p:tgtEl>
                                      </p:cBhvr>
                                    </p:animEffect>
                                  </p:childTnLst>
                                </p:cTn>
                              </p:par>
                            </p:childTnLst>
                          </p:cTn>
                        </p:par>
                        <p:par>
                          <p:cTn id="15" fill="hold">
                            <p:stCondLst>
                              <p:cond delay="4000"/>
                            </p:stCondLst>
                            <p:childTnLst>
                              <p:par>
                                <p:cTn id="16" presetID="22" presetClass="entr" presetSubtype="8"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2000"/>
                                        <p:tgtEl>
                                          <p:spTgt spid="16"/>
                                        </p:tgtEl>
                                      </p:cBhvr>
                                    </p:animEffect>
                                  </p:childTnLst>
                                </p:cTn>
                              </p:par>
                            </p:childTnLst>
                          </p:cTn>
                        </p:par>
                        <p:par>
                          <p:cTn id="19" fill="hold">
                            <p:stCondLst>
                              <p:cond delay="6000"/>
                            </p:stCondLst>
                            <p:childTnLst>
                              <p:par>
                                <p:cTn id="20" presetID="22" presetClass="entr" presetSubtype="8"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750"/>
                                        <p:tgtEl>
                                          <p:spTgt spid="1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6750"/>
                            </p:stCondLst>
                            <p:childTnLst>
                              <p:par>
                                <p:cTn id="27" presetID="22" presetClass="entr" presetSubtype="8"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750"/>
                                        <p:tgtEl>
                                          <p:spTgt spid="1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7500"/>
                            </p:stCondLst>
                            <p:childTnLst>
                              <p:par>
                                <p:cTn id="34" presetID="2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250"/>
                                        <p:tgtEl>
                                          <p:spTgt spid="21"/>
                                        </p:tgtEl>
                                      </p:cBhvr>
                                    </p:animEffect>
                                  </p:childTnLst>
                                </p:cTn>
                              </p:par>
                            </p:childTnLst>
                          </p:cTn>
                        </p:par>
                        <p:par>
                          <p:cTn id="37" fill="hold">
                            <p:stCondLst>
                              <p:cond delay="7750"/>
                            </p:stCondLst>
                            <p:childTnLst>
                              <p:par>
                                <p:cTn id="38" presetID="22" presetClass="entr" presetSubtype="8"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17" grpId="0" animBg="1"/>
      <p:bldP spid="18" grpId="0" animBg="1"/>
      <p:bldP spid="19" grpId="0" animBg="1"/>
      <p:bldP spid="20" grpId="0" animBg="1"/>
      <p:bldP spid="21"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Box 63"/>
          <p:cNvSpPr txBox="1">
            <a:spLocks noChangeArrowheads="1"/>
          </p:cNvSpPr>
          <p:nvPr/>
        </p:nvSpPr>
        <p:spPr bwMode="auto">
          <a:xfrm>
            <a:off x="33632" y="6101385"/>
            <a:ext cx="12087324" cy="677108"/>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de-DE" sz="1900" dirty="0">
                <a:solidFill>
                  <a:srgbClr val="0000FF"/>
                </a:solidFill>
                <a:cs typeface="Arial" charset="0"/>
              </a:rPr>
              <a:t>Alleles being lost in the bottleneck generation (N=2) cannot be brought back by later larger N (no Mutation no Migration). This describes the important </a:t>
            </a:r>
            <a:r>
              <a:rPr lang="en-GB" altLang="de-DE" sz="1900" u="sng" dirty="0">
                <a:effectLst>
                  <a:outerShdw blurRad="38100" dist="38100" dir="2700000" algn="tl">
                    <a:srgbClr val="000000">
                      <a:alpha val="43137"/>
                    </a:srgbClr>
                  </a:outerShdw>
                </a:effectLst>
                <a:cs typeface="Arial" charset="0"/>
              </a:rPr>
              <a:t>Founder Effect</a:t>
            </a:r>
            <a:r>
              <a:rPr lang="en-GB" altLang="de-DE" sz="1900" dirty="0">
                <a:effectLst>
                  <a:outerShdw blurRad="38100" dist="38100" dir="2700000" algn="tl">
                    <a:srgbClr val="000000">
                      <a:alpha val="43137"/>
                    </a:srgbClr>
                  </a:outerShdw>
                </a:effectLst>
                <a:cs typeface="Arial" charset="0"/>
              </a:rPr>
              <a:t> </a:t>
            </a:r>
            <a:r>
              <a:rPr lang="en-GB" altLang="de-DE" sz="1900" dirty="0">
                <a:solidFill>
                  <a:srgbClr val="0000FF"/>
                </a:solidFill>
                <a:cs typeface="Arial" charset="0"/>
              </a:rPr>
              <a:t>in Evolution</a:t>
            </a:r>
            <a:r>
              <a:rPr lang="en-GB" altLang="de-DE" sz="1900" dirty="0">
                <a:solidFill>
                  <a:schemeClr val="tx1">
                    <a:lumMod val="50000"/>
                    <a:lumOff val="50000"/>
                  </a:schemeClr>
                </a:solidFill>
                <a:cs typeface="Arial" charset="0"/>
              </a:rPr>
              <a:t>.</a:t>
            </a:r>
            <a:endParaRPr lang="de-DE" altLang="de-DE" sz="2400" dirty="0">
              <a:solidFill>
                <a:schemeClr val="tx1">
                  <a:lumMod val="50000"/>
                  <a:lumOff val="50000"/>
                </a:schemeClr>
              </a:solidFill>
              <a:latin typeface="Times New Roman" pitchFamily="18" charset="0"/>
            </a:endParaRPr>
          </a:p>
        </p:txBody>
      </p:sp>
      <p:grpSp>
        <p:nvGrpSpPr>
          <p:cNvPr id="72" name="Group 71"/>
          <p:cNvGrpSpPr/>
          <p:nvPr/>
        </p:nvGrpSpPr>
        <p:grpSpPr>
          <a:xfrm>
            <a:off x="71999" y="550015"/>
            <a:ext cx="7234539" cy="5527324"/>
            <a:chOff x="71999" y="550015"/>
            <a:chExt cx="7234539" cy="5527324"/>
          </a:xfrm>
        </p:grpSpPr>
        <p:sp>
          <p:nvSpPr>
            <p:cNvPr id="71" name="Rectangle 70"/>
            <p:cNvSpPr/>
            <p:nvPr/>
          </p:nvSpPr>
          <p:spPr>
            <a:xfrm>
              <a:off x="71999" y="550015"/>
              <a:ext cx="7009445" cy="519076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a:spLocks noChangeArrowheads="1"/>
            </p:cNvSpPr>
            <p:nvPr/>
          </p:nvSpPr>
          <p:spPr bwMode="auto">
            <a:xfrm>
              <a:off x="876300" y="1324364"/>
              <a:ext cx="59467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4" name="Group 3"/>
            <p:cNvGrpSpPr>
              <a:grpSpLocks noChangeAspect="1"/>
            </p:cNvGrpSpPr>
            <p:nvPr/>
          </p:nvGrpSpPr>
          <p:grpSpPr bwMode="auto">
            <a:xfrm>
              <a:off x="72000" y="604783"/>
              <a:ext cx="7234538" cy="4965609"/>
              <a:chOff x="1080" y="1098"/>
              <a:chExt cx="3501" cy="2403"/>
            </a:xfrm>
          </p:grpSpPr>
          <p:sp>
            <p:nvSpPr>
              <p:cNvPr id="5" name="Line 4"/>
              <p:cNvSpPr>
                <a:spLocks noChangeShapeType="1"/>
              </p:cNvSpPr>
              <p:nvPr/>
            </p:nvSpPr>
            <p:spPr bwMode="auto">
              <a:xfrm flipV="1">
                <a:off x="1449" y="1149"/>
                <a:ext cx="1" cy="206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 name="Line 5"/>
              <p:cNvSpPr>
                <a:spLocks noChangeShapeType="1"/>
              </p:cNvSpPr>
              <p:nvPr/>
            </p:nvSpPr>
            <p:spPr bwMode="auto">
              <a:xfrm flipH="1">
                <a:off x="1405" y="3214"/>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 name="Rectangle 6"/>
              <p:cNvSpPr>
                <a:spLocks noChangeArrowheads="1"/>
              </p:cNvSpPr>
              <p:nvPr/>
            </p:nvSpPr>
            <p:spPr bwMode="auto">
              <a:xfrm>
                <a:off x="1291" y="3162"/>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0</a:t>
                </a:r>
                <a:endParaRPr lang="de-DE" altLang="de-DE" sz="2400">
                  <a:latin typeface="Times New Roman" pitchFamily="18" charset="0"/>
                </a:endParaRPr>
              </a:p>
            </p:txBody>
          </p:sp>
          <p:sp>
            <p:nvSpPr>
              <p:cNvPr id="8" name="Line 7"/>
              <p:cNvSpPr>
                <a:spLocks noChangeShapeType="1"/>
              </p:cNvSpPr>
              <p:nvPr/>
            </p:nvSpPr>
            <p:spPr bwMode="auto">
              <a:xfrm flipH="1">
                <a:off x="1405" y="3007"/>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 name="Rectangle 8"/>
              <p:cNvSpPr>
                <a:spLocks noChangeArrowheads="1"/>
              </p:cNvSpPr>
              <p:nvPr/>
            </p:nvSpPr>
            <p:spPr bwMode="auto">
              <a:xfrm>
                <a:off x="1291" y="2956"/>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4</a:t>
                </a:r>
                <a:endParaRPr lang="de-DE" altLang="de-DE" sz="2400">
                  <a:latin typeface="Times New Roman" pitchFamily="18" charset="0"/>
                </a:endParaRPr>
              </a:p>
            </p:txBody>
          </p:sp>
          <p:sp>
            <p:nvSpPr>
              <p:cNvPr id="10" name="Line 9"/>
              <p:cNvSpPr>
                <a:spLocks noChangeShapeType="1"/>
              </p:cNvSpPr>
              <p:nvPr/>
            </p:nvSpPr>
            <p:spPr bwMode="auto">
              <a:xfrm flipH="1">
                <a:off x="1405" y="2801"/>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 name="Rectangle 10"/>
              <p:cNvSpPr>
                <a:spLocks noChangeArrowheads="1"/>
              </p:cNvSpPr>
              <p:nvPr/>
            </p:nvSpPr>
            <p:spPr bwMode="auto">
              <a:xfrm>
                <a:off x="1291" y="2749"/>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8</a:t>
                </a:r>
                <a:endParaRPr lang="de-DE" altLang="de-DE" sz="2400">
                  <a:latin typeface="Times New Roman" pitchFamily="18" charset="0"/>
                </a:endParaRPr>
              </a:p>
            </p:txBody>
          </p:sp>
          <p:sp>
            <p:nvSpPr>
              <p:cNvPr id="12" name="Line 11"/>
              <p:cNvSpPr>
                <a:spLocks noChangeShapeType="1"/>
              </p:cNvSpPr>
              <p:nvPr/>
            </p:nvSpPr>
            <p:spPr bwMode="auto">
              <a:xfrm flipH="1">
                <a:off x="1405" y="2594"/>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 name="Rectangle 12"/>
              <p:cNvSpPr>
                <a:spLocks noChangeArrowheads="1"/>
              </p:cNvSpPr>
              <p:nvPr/>
            </p:nvSpPr>
            <p:spPr bwMode="auto">
              <a:xfrm>
                <a:off x="1233" y="2543"/>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12</a:t>
                </a:r>
                <a:endParaRPr lang="de-DE" altLang="de-DE" sz="2400">
                  <a:latin typeface="Times New Roman" pitchFamily="18" charset="0"/>
                </a:endParaRPr>
              </a:p>
            </p:txBody>
          </p:sp>
          <p:sp>
            <p:nvSpPr>
              <p:cNvPr id="14" name="Line 13"/>
              <p:cNvSpPr>
                <a:spLocks noChangeShapeType="1"/>
              </p:cNvSpPr>
              <p:nvPr/>
            </p:nvSpPr>
            <p:spPr bwMode="auto">
              <a:xfrm flipH="1">
                <a:off x="1405" y="2388"/>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 name="Rectangle 14"/>
              <p:cNvSpPr>
                <a:spLocks noChangeArrowheads="1"/>
              </p:cNvSpPr>
              <p:nvPr/>
            </p:nvSpPr>
            <p:spPr bwMode="auto">
              <a:xfrm>
                <a:off x="1233" y="2337"/>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16</a:t>
                </a:r>
                <a:endParaRPr lang="de-DE" altLang="de-DE" sz="2400">
                  <a:latin typeface="Times New Roman" pitchFamily="18" charset="0"/>
                </a:endParaRPr>
              </a:p>
            </p:txBody>
          </p:sp>
          <p:sp>
            <p:nvSpPr>
              <p:cNvPr id="16" name="Line 15"/>
              <p:cNvSpPr>
                <a:spLocks noChangeShapeType="1"/>
              </p:cNvSpPr>
              <p:nvPr/>
            </p:nvSpPr>
            <p:spPr bwMode="auto">
              <a:xfrm flipH="1">
                <a:off x="1405" y="2181"/>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 name="Rectangle 16"/>
              <p:cNvSpPr>
                <a:spLocks noChangeArrowheads="1"/>
              </p:cNvSpPr>
              <p:nvPr/>
            </p:nvSpPr>
            <p:spPr bwMode="auto">
              <a:xfrm>
                <a:off x="1233" y="2130"/>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20</a:t>
                </a:r>
                <a:endParaRPr lang="de-DE" altLang="de-DE" sz="2400">
                  <a:latin typeface="Times New Roman" pitchFamily="18" charset="0"/>
                </a:endParaRPr>
              </a:p>
            </p:txBody>
          </p:sp>
          <p:sp>
            <p:nvSpPr>
              <p:cNvPr id="18" name="Line 17"/>
              <p:cNvSpPr>
                <a:spLocks noChangeShapeType="1"/>
              </p:cNvSpPr>
              <p:nvPr/>
            </p:nvSpPr>
            <p:spPr bwMode="auto">
              <a:xfrm flipH="1">
                <a:off x="1405" y="1975"/>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Rectangle 18"/>
              <p:cNvSpPr>
                <a:spLocks noChangeArrowheads="1"/>
              </p:cNvSpPr>
              <p:nvPr/>
            </p:nvSpPr>
            <p:spPr bwMode="auto">
              <a:xfrm>
                <a:off x="1233" y="1924"/>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24</a:t>
                </a:r>
                <a:endParaRPr lang="de-DE" altLang="de-DE" sz="2400">
                  <a:latin typeface="Times New Roman" pitchFamily="18" charset="0"/>
                </a:endParaRPr>
              </a:p>
            </p:txBody>
          </p:sp>
          <p:sp>
            <p:nvSpPr>
              <p:cNvPr id="20" name="Line 19"/>
              <p:cNvSpPr>
                <a:spLocks noChangeShapeType="1"/>
              </p:cNvSpPr>
              <p:nvPr/>
            </p:nvSpPr>
            <p:spPr bwMode="auto">
              <a:xfrm flipH="1">
                <a:off x="1405" y="1769"/>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 name="Rectangle 20"/>
              <p:cNvSpPr>
                <a:spLocks noChangeArrowheads="1"/>
              </p:cNvSpPr>
              <p:nvPr/>
            </p:nvSpPr>
            <p:spPr bwMode="auto">
              <a:xfrm>
                <a:off x="1233" y="1717"/>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28</a:t>
                </a:r>
                <a:endParaRPr lang="de-DE" altLang="de-DE" sz="2400">
                  <a:latin typeface="Times New Roman" pitchFamily="18" charset="0"/>
                </a:endParaRPr>
              </a:p>
            </p:txBody>
          </p:sp>
          <p:sp>
            <p:nvSpPr>
              <p:cNvPr id="22" name="Line 21"/>
              <p:cNvSpPr>
                <a:spLocks noChangeShapeType="1"/>
              </p:cNvSpPr>
              <p:nvPr/>
            </p:nvSpPr>
            <p:spPr bwMode="auto">
              <a:xfrm flipH="1">
                <a:off x="1405" y="1562"/>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 name="Rectangle 22"/>
              <p:cNvSpPr>
                <a:spLocks noChangeArrowheads="1"/>
              </p:cNvSpPr>
              <p:nvPr/>
            </p:nvSpPr>
            <p:spPr bwMode="auto">
              <a:xfrm>
                <a:off x="1233" y="1511"/>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32</a:t>
                </a:r>
                <a:endParaRPr lang="de-DE" altLang="de-DE" sz="2400">
                  <a:latin typeface="Times New Roman" pitchFamily="18" charset="0"/>
                </a:endParaRPr>
              </a:p>
            </p:txBody>
          </p:sp>
          <p:sp>
            <p:nvSpPr>
              <p:cNvPr id="24" name="Line 23"/>
              <p:cNvSpPr>
                <a:spLocks noChangeShapeType="1"/>
              </p:cNvSpPr>
              <p:nvPr/>
            </p:nvSpPr>
            <p:spPr bwMode="auto">
              <a:xfrm flipH="1">
                <a:off x="1405" y="1356"/>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Rectangle 24"/>
              <p:cNvSpPr>
                <a:spLocks noChangeArrowheads="1"/>
              </p:cNvSpPr>
              <p:nvPr/>
            </p:nvSpPr>
            <p:spPr bwMode="auto">
              <a:xfrm>
                <a:off x="1233" y="1305"/>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36</a:t>
                </a:r>
                <a:endParaRPr lang="de-DE" altLang="de-DE" sz="2400">
                  <a:latin typeface="Times New Roman" pitchFamily="18" charset="0"/>
                </a:endParaRPr>
              </a:p>
            </p:txBody>
          </p:sp>
          <p:sp>
            <p:nvSpPr>
              <p:cNvPr id="26" name="Line 25"/>
              <p:cNvSpPr>
                <a:spLocks noChangeShapeType="1"/>
              </p:cNvSpPr>
              <p:nvPr/>
            </p:nvSpPr>
            <p:spPr bwMode="auto">
              <a:xfrm flipH="1">
                <a:off x="1405" y="1149"/>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7" name="Rectangle 26"/>
              <p:cNvSpPr>
                <a:spLocks noChangeArrowheads="1"/>
              </p:cNvSpPr>
              <p:nvPr/>
            </p:nvSpPr>
            <p:spPr bwMode="auto">
              <a:xfrm>
                <a:off x="1233" y="1098"/>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40</a:t>
                </a:r>
                <a:endParaRPr lang="de-DE" altLang="de-DE" sz="2400">
                  <a:latin typeface="Times New Roman" pitchFamily="18" charset="0"/>
                </a:endParaRPr>
              </a:p>
            </p:txBody>
          </p:sp>
          <p:sp>
            <p:nvSpPr>
              <p:cNvPr id="28" name="Rectangle 27"/>
              <p:cNvSpPr>
                <a:spLocks noChangeArrowheads="1"/>
              </p:cNvSpPr>
              <p:nvPr/>
            </p:nvSpPr>
            <p:spPr bwMode="auto">
              <a:xfrm rot="-5400000">
                <a:off x="1113" y="2866"/>
                <a:ext cx="9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700">
                    <a:solidFill>
                      <a:srgbClr val="000000"/>
                    </a:solidFill>
                  </a:rPr>
                  <a:t>N</a:t>
                </a:r>
                <a:endParaRPr lang="de-DE" altLang="de-DE" sz="2400">
                  <a:latin typeface="Times New Roman" pitchFamily="18" charset="0"/>
                </a:endParaRPr>
              </a:p>
            </p:txBody>
          </p:sp>
          <p:sp>
            <p:nvSpPr>
              <p:cNvPr id="29" name="Rectangle 28"/>
              <p:cNvSpPr>
                <a:spLocks noChangeArrowheads="1"/>
              </p:cNvSpPr>
              <p:nvPr/>
            </p:nvSpPr>
            <p:spPr bwMode="auto">
              <a:xfrm rot="-5400000">
                <a:off x="1195" y="2785"/>
                <a:ext cx="7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700">
                    <a:solidFill>
                      <a:srgbClr val="000000"/>
                    </a:solidFill>
                  </a:rPr>
                  <a:t>e</a:t>
                </a:r>
                <a:endParaRPr lang="de-DE" altLang="de-DE" sz="2400">
                  <a:latin typeface="Times New Roman" pitchFamily="18" charset="0"/>
                </a:endParaRPr>
              </a:p>
            </p:txBody>
          </p:sp>
          <p:sp>
            <p:nvSpPr>
              <p:cNvPr id="30" name="Rectangle 29"/>
              <p:cNvSpPr>
                <a:spLocks noChangeArrowheads="1"/>
              </p:cNvSpPr>
              <p:nvPr/>
            </p:nvSpPr>
            <p:spPr bwMode="auto">
              <a:xfrm rot="-5400000">
                <a:off x="356" y="1949"/>
                <a:ext cx="161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700" dirty="0">
                    <a:solidFill>
                      <a:srgbClr val="000000"/>
                    </a:solidFill>
                  </a:rPr>
                  <a:t> = </a:t>
                </a:r>
                <a:r>
                  <a:rPr lang="de-DE" altLang="de-DE" sz="1700" dirty="0" err="1">
                    <a:solidFill>
                      <a:srgbClr val="000000"/>
                    </a:solidFill>
                  </a:rPr>
                  <a:t>effective</a:t>
                </a:r>
                <a:r>
                  <a:rPr lang="de-DE" altLang="de-DE" sz="1700" dirty="0">
                    <a:solidFill>
                      <a:srgbClr val="000000"/>
                    </a:solidFill>
                  </a:rPr>
                  <a:t> </a:t>
                </a:r>
                <a:r>
                  <a:rPr lang="de-DE" altLang="de-DE" sz="1700" dirty="0" err="1">
                    <a:solidFill>
                      <a:srgbClr val="000000"/>
                    </a:solidFill>
                  </a:rPr>
                  <a:t>population</a:t>
                </a:r>
                <a:r>
                  <a:rPr lang="de-DE" altLang="de-DE" sz="1700" dirty="0">
                    <a:solidFill>
                      <a:srgbClr val="000000"/>
                    </a:solidFill>
                  </a:rPr>
                  <a:t> </a:t>
                </a:r>
                <a:r>
                  <a:rPr lang="de-DE" altLang="de-DE" sz="1700" dirty="0" err="1">
                    <a:solidFill>
                      <a:srgbClr val="000000"/>
                    </a:solidFill>
                  </a:rPr>
                  <a:t>size</a:t>
                </a:r>
                <a:endParaRPr lang="de-DE" altLang="de-DE" sz="2400" dirty="0">
                  <a:latin typeface="Times New Roman" pitchFamily="18" charset="0"/>
                </a:endParaRPr>
              </a:p>
            </p:txBody>
          </p:sp>
          <p:sp>
            <p:nvSpPr>
              <p:cNvPr id="31" name="Line 30"/>
              <p:cNvSpPr>
                <a:spLocks noChangeShapeType="1"/>
              </p:cNvSpPr>
              <p:nvPr/>
            </p:nvSpPr>
            <p:spPr bwMode="auto">
              <a:xfrm>
                <a:off x="1449" y="3214"/>
                <a:ext cx="2802"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 name="Line 31"/>
              <p:cNvSpPr>
                <a:spLocks noChangeShapeType="1"/>
              </p:cNvSpPr>
              <p:nvPr/>
            </p:nvSpPr>
            <p:spPr bwMode="auto">
              <a:xfrm>
                <a:off x="1449"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 name="Rectangle 32"/>
              <p:cNvSpPr>
                <a:spLocks noChangeArrowheads="1"/>
              </p:cNvSpPr>
              <p:nvPr/>
            </p:nvSpPr>
            <p:spPr bwMode="auto">
              <a:xfrm>
                <a:off x="1397" y="3268"/>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0</a:t>
                </a:r>
                <a:endParaRPr lang="de-DE" altLang="de-DE" sz="2400">
                  <a:latin typeface="Times New Roman" pitchFamily="18" charset="0"/>
                </a:endParaRPr>
              </a:p>
            </p:txBody>
          </p:sp>
          <p:sp>
            <p:nvSpPr>
              <p:cNvPr id="34" name="Line 33"/>
              <p:cNvSpPr>
                <a:spLocks noChangeShapeType="1"/>
              </p:cNvSpPr>
              <p:nvPr/>
            </p:nvSpPr>
            <p:spPr bwMode="auto">
              <a:xfrm>
                <a:off x="1800"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 name="Rectangle 34"/>
              <p:cNvSpPr>
                <a:spLocks noChangeArrowheads="1"/>
              </p:cNvSpPr>
              <p:nvPr/>
            </p:nvSpPr>
            <p:spPr bwMode="auto">
              <a:xfrm>
                <a:off x="1719" y="3268"/>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25</a:t>
                </a:r>
                <a:endParaRPr lang="de-DE" altLang="de-DE" sz="2400">
                  <a:latin typeface="Times New Roman" pitchFamily="18" charset="0"/>
                </a:endParaRPr>
              </a:p>
            </p:txBody>
          </p:sp>
          <p:sp>
            <p:nvSpPr>
              <p:cNvPr id="36" name="Line 35"/>
              <p:cNvSpPr>
                <a:spLocks noChangeShapeType="1"/>
              </p:cNvSpPr>
              <p:nvPr/>
            </p:nvSpPr>
            <p:spPr bwMode="auto">
              <a:xfrm>
                <a:off x="2150"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7" name="Rectangle 36"/>
              <p:cNvSpPr>
                <a:spLocks noChangeArrowheads="1"/>
              </p:cNvSpPr>
              <p:nvPr/>
            </p:nvSpPr>
            <p:spPr bwMode="auto">
              <a:xfrm>
                <a:off x="2069" y="3268"/>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50</a:t>
                </a:r>
                <a:endParaRPr lang="de-DE" altLang="de-DE" sz="2400">
                  <a:latin typeface="Times New Roman" pitchFamily="18" charset="0"/>
                </a:endParaRPr>
              </a:p>
            </p:txBody>
          </p:sp>
          <p:sp>
            <p:nvSpPr>
              <p:cNvPr id="38" name="Line 37"/>
              <p:cNvSpPr>
                <a:spLocks noChangeShapeType="1"/>
              </p:cNvSpPr>
              <p:nvPr/>
            </p:nvSpPr>
            <p:spPr bwMode="auto">
              <a:xfrm>
                <a:off x="2500"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9" name="Rectangle 38"/>
              <p:cNvSpPr>
                <a:spLocks noChangeArrowheads="1"/>
              </p:cNvSpPr>
              <p:nvPr/>
            </p:nvSpPr>
            <p:spPr bwMode="auto">
              <a:xfrm>
                <a:off x="2419" y="3268"/>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75</a:t>
                </a:r>
                <a:endParaRPr lang="de-DE" altLang="de-DE" sz="2400">
                  <a:latin typeface="Times New Roman" pitchFamily="18" charset="0"/>
                </a:endParaRPr>
              </a:p>
            </p:txBody>
          </p:sp>
          <p:sp>
            <p:nvSpPr>
              <p:cNvPr id="40" name="Line 39"/>
              <p:cNvSpPr>
                <a:spLocks noChangeShapeType="1"/>
              </p:cNvSpPr>
              <p:nvPr/>
            </p:nvSpPr>
            <p:spPr bwMode="auto">
              <a:xfrm>
                <a:off x="2850"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 name="Rectangle 40"/>
              <p:cNvSpPr>
                <a:spLocks noChangeArrowheads="1"/>
              </p:cNvSpPr>
              <p:nvPr/>
            </p:nvSpPr>
            <p:spPr bwMode="auto">
              <a:xfrm>
                <a:off x="2740" y="3268"/>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100</a:t>
                </a:r>
                <a:endParaRPr lang="de-DE" altLang="de-DE" sz="2400">
                  <a:latin typeface="Times New Roman" pitchFamily="18" charset="0"/>
                </a:endParaRPr>
              </a:p>
            </p:txBody>
          </p:sp>
          <p:sp>
            <p:nvSpPr>
              <p:cNvPr id="42" name="Line 41"/>
              <p:cNvSpPr>
                <a:spLocks noChangeShapeType="1"/>
              </p:cNvSpPr>
              <p:nvPr/>
            </p:nvSpPr>
            <p:spPr bwMode="auto">
              <a:xfrm>
                <a:off x="3200"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 name="Rectangle 42"/>
              <p:cNvSpPr>
                <a:spLocks noChangeArrowheads="1"/>
              </p:cNvSpPr>
              <p:nvPr/>
            </p:nvSpPr>
            <p:spPr bwMode="auto">
              <a:xfrm>
                <a:off x="3090" y="3268"/>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125</a:t>
                </a:r>
                <a:endParaRPr lang="de-DE" altLang="de-DE" sz="2400">
                  <a:latin typeface="Times New Roman" pitchFamily="18" charset="0"/>
                </a:endParaRPr>
              </a:p>
            </p:txBody>
          </p:sp>
          <p:sp>
            <p:nvSpPr>
              <p:cNvPr id="44" name="Line 43"/>
              <p:cNvSpPr>
                <a:spLocks noChangeShapeType="1"/>
              </p:cNvSpPr>
              <p:nvPr/>
            </p:nvSpPr>
            <p:spPr bwMode="auto">
              <a:xfrm>
                <a:off x="3551"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 name="Rectangle 44"/>
              <p:cNvSpPr>
                <a:spLocks noChangeArrowheads="1"/>
              </p:cNvSpPr>
              <p:nvPr/>
            </p:nvSpPr>
            <p:spPr bwMode="auto">
              <a:xfrm>
                <a:off x="3441" y="3268"/>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150</a:t>
                </a:r>
                <a:endParaRPr lang="de-DE" altLang="de-DE" sz="2400">
                  <a:latin typeface="Times New Roman" pitchFamily="18" charset="0"/>
                </a:endParaRPr>
              </a:p>
            </p:txBody>
          </p:sp>
          <p:sp>
            <p:nvSpPr>
              <p:cNvPr id="46" name="Line 45"/>
              <p:cNvSpPr>
                <a:spLocks noChangeShapeType="1"/>
              </p:cNvSpPr>
              <p:nvPr/>
            </p:nvSpPr>
            <p:spPr bwMode="auto">
              <a:xfrm>
                <a:off x="3901"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7" name="Rectangle 46"/>
              <p:cNvSpPr>
                <a:spLocks noChangeArrowheads="1"/>
              </p:cNvSpPr>
              <p:nvPr/>
            </p:nvSpPr>
            <p:spPr bwMode="auto">
              <a:xfrm>
                <a:off x="3791" y="3268"/>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175</a:t>
                </a:r>
                <a:endParaRPr lang="de-DE" altLang="de-DE" sz="2400">
                  <a:latin typeface="Times New Roman" pitchFamily="18" charset="0"/>
                </a:endParaRPr>
              </a:p>
            </p:txBody>
          </p:sp>
          <p:sp>
            <p:nvSpPr>
              <p:cNvPr id="48" name="Line 47"/>
              <p:cNvSpPr>
                <a:spLocks noChangeShapeType="1"/>
              </p:cNvSpPr>
              <p:nvPr/>
            </p:nvSpPr>
            <p:spPr bwMode="auto">
              <a:xfrm>
                <a:off x="4251"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 name="Rectangle 48"/>
              <p:cNvSpPr>
                <a:spLocks noChangeArrowheads="1"/>
              </p:cNvSpPr>
              <p:nvPr/>
            </p:nvSpPr>
            <p:spPr bwMode="auto">
              <a:xfrm>
                <a:off x="4141" y="3268"/>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200</a:t>
                </a:r>
                <a:endParaRPr lang="de-DE" altLang="de-DE" sz="2400">
                  <a:latin typeface="Times New Roman" pitchFamily="18" charset="0"/>
                </a:endParaRPr>
              </a:p>
            </p:txBody>
          </p:sp>
          <p:sp>
            <p:nvSpPr>
              <p:cNvPr id="50" name="Rectangle 49"/>
              <p:cNvSpPr>
                <a:spLocks noChangeArrowheads="1"/>
              </p:cNvSpPr>
              <p:nvPr/>
            </p:nvSpPr>
            <p:spPr bwMode="auto">
              <a:xfrm>
                <a:off x="2081" y="3374"/>
                <a:ext cx="115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700" dirty="0">
                    <a:solidFill>
                      <a:srgbClr val="000000"/>
                    </a:solidFill>
                  </a:rPr>
                  <a:t>‚Normal‘ </a:t>
                </a:r>
                <a:r>
                  <a:rPr lang="de-DE" altLang="de-DE" sz="1700" dirty="0" err="1">
                    <a:solidFill>
                      <a:srgbClr val="000000"/>
                    </a:solidFill>
                  </a:rPr>
                  <a:t>population</a:t>
                </a:r>
                <a:r>
                  <a:rPr lang="de-DE" altLang="de-DE" sz="1700" dirty="0">
                    <a:solidFill>
                      <a:srgbClr val="000000"/>
                    </a:solidFill>
                  </a:rPr>
                  <a:t> </a:t>
                </a:r>
                <a:r>
                  <a:rPr lang="de-DE" altLang="de-DE" sz="1700" dirty="0" err="1">
                    <a:solidFill>
                      <a:srgbClr val="000000"/>
                    </a:solidFill>
                  </a:rPr>
                  <a:t>size</a:t>
                </a:r>
                <a:endParaRPr lang="de-DE" altLang="de-DE" sz="2400" dirty="0">
                  <a:latin typeface="Times New Roman" pitchFamily="18" charset="0"/>
                </a:endParaRPr>
              </a:p>
            </p:txBody>
          </p:sp>
          <p:sp>
            <p:nvSpPr>
              <p:cNvPr id="51" name="Freeform 50"/>
              <p:cNvSpPr>
                <a:spLocks/>
              </p:cNvSpPr>
              <p:nvPr/>
            </p:nvSpPr>
            <p:spPr bwMode="auto">
              <a:xfrm>
                <a:off x="1505" y="2268"/>
                <a:ext cx="2689" cy="758"/>
              </a:xfrm>
              <a:custGeom>
                <a:avLst/>
                <a:gdLst>
                  <a:gd name="T0" fmla="*/ 0 w 5379"/>
                  <a:gd name="T1" fmla="*/ 758 h 1515"/>
                  <a:gd name="T2" fmla="*/ 56 w 5379"/>
                  <a:gd name="T3" fmla="*/ 628 h 1515"/>
                  <a:gd name="T4" fmla="*/ 112 w 5379"/>
                  <a:gd name="T5" fmla="*/ 533 h 1515"/>
                  <a:gd name="T6" fmla="*/ 168 w 5379"/>
                  <a:gd name="T7" fmla="*/ 460 h 1515"/>
                  <a:gd name="T8" fmla="*/ 224 w 5379"/>
                  <a:gd name="T9" fmla="*/ 402 h 1515"/>
                  <a:gd name="T10" fmla="*/ 280 w 5379"/>
                  <a:gd name="T11" fmla="*/ 356 h 1515"/>
                  <a:gd name="T12" fmla="*/ 336 w 5379"/>
                  <a:gd name="T13" fmla="*/ 318 h 1515"/>
                  <a:gd name="T14" fmla="*/ 392 w 5379"/>
                  <a:gd name="T15" fmla="*/ 285 h 1515"/>
                  <a:gd name="T16" fmla="*/ 448 w 5379"/>
                  <a:gd name="T17" fmla="*/ 258 h 1515"/>
                  <a:gd name="T18" fmla="*/ 504 w 5379"/>
                  <a:gd name="T19" fmla="*/ 233 h 1515"/>
                  <a:gd name="T20" fmla="*/ 560 w 5379"/>
                  <a:gd name="T21" fmla="*/ 213 h 1515"/>
                  <a:gd name="T22" fmla="*/ 616 w 5379"/>
                  <a:gd name="T23" fmla="*/ 195 h 1515"/>
                  <a:gd name="T24" fmla="*/ 672 w 5379"/>
                  <a:gd name="T25" fmla="*/ 179 h 1515"/>
                  <a:gd name="T26" fmla="*/ 728 w 5379"/>
                  <a:gd name="T27" fmla="*/ 164 h 1515"/>
                  <a:gd name="T28" fmla="*/ 784 w 5379"/>
                  <a:gd name="T29" fmla="*/ 152 h 1515"/>
                  <a:gd name="T30" fmla="*/ 840 w 5379"/>
                  <a:gd name="T31" fmla="*/ 140 h 1515"/>
                  <a:gd name="T32" fmla="*/ 896 w 5379"/>
                  <a:gd name="T33" fmla="*/ 129 h 1515"/>
                  <a:gd name="T34" fmla="*/ 953 w 5379"/>
                  <a:gd name="T35" fmla="*/ 120 h 1515"/>
                  <a:gd name="T36" fmla="*/ 1009 w 5379"/>
                  <a:gd name="T37" fmla="*/ 111 h 1515"/>
                  <a:gd name="T38" fmla="*/ 1064 w 5379"/>
                  <a:gd name="T39" fmla="*/ 103 h 1515"/>
                  <a:gd name="T40" fmla="*/ 1120 w 5379"/>
                  <a:gd name="T41" fmla="*/ 96 h 1515"/>
                  <a:gd name="T42" fmla="*/ 1177 w 5379"/>
                  <a:gd name="T43" fmla="*/ 89 h 1515"/>
                  <a:gd name="T44" fmla="*/ 1233 w 5379"/>
                  <a:gd name="T45" fmla="*/ 82 h 1515"/>
                  <a:gd name="T46" fmla="*/ 1288 w 5379"/>
                  <a:gd name="T47" fmla="*/ 76 h 1515"/>
                  <a:gd name="T48" fmla="*/ 1345 w 5379"/>
                  <a:gd name="T49" fmla="*/ 71 h 1515"/>
                  <a:gd name="T50" fmla="*/ 1401 w 5379"/>
                  <a:gd name="T51" fmla="*/ 66 h 1515"/>
                  <a:gd name="T52" fmla="*/ 1457 w 5379"/>
                  <a:gd name="T53" fmla="*/ 61 h 1515"/>
                  <a:gd name="T54" fmla="*/ 1512 w 5379"/>
                  <a:gd name="T55" fmla="*/ 56 h 1515"/>
                  <a:gd name="T56" fmla="*/ 1569 w 5379"/>
                  <a:gd name="T57" fmla="*/ 52 h 1515"/>
                  <a:gd name="T58" fmla="*/ 1625 w 5379"/>
                  <a:gd name="T59" fmla="*/ 48 h 1515"/>
                  <a:gd name="T60" fmla="*/ 1681 w 5379"/>
                  <a:gd name="T61" fmla="*/ 44 h 1515"/>
                  <a:gd name="T62" fmla="*/ 1737 w 5379"/>
                  <a:gd name="T63" fmla="*/ 40 h 1515"/>
                  <a:gd name="T64" fmla="*/ 1793 w 5379"/>
                  <a:gd name="T65" fmla="*/ 37 h 1515"/>
                  <a:gd name="T66" fmla="*/ 1849 w 5379"/>
                  <a:gd name="T67" fmla="*/ 34 h 1515"/>
                  <a:gd name="T68" fmla="*/ 1905 w 5379"/>
                  <a:gd name="T69" fmla="*/ 31 h 1515"/>
                  <a:gd name="T70" fmla="*/ 1961 w 5379"/>
                  <a:gd name="T71" fmla="*/ 28 h 1515"/>
                  <a:gd name="T72" fmla="*/ 2017 w 5379"/>
                  <a:gd name="T73" fmla="*/ 25 h 1515"/>
                  <a:gd name="T74" fmla="*/ 2073 w 5379"/>
                  <a:gd name="T75" fmla="*/ 23 h 1515"/>
                  <a:gd name="T76" fmla="*/ 2129 w 5379"/>
                  <a:gd name="T77" fmla="*/ 20 h 1515"/>
                  <a:gd name="T78" fmla="*/ 2185 w 5379"/>
                  <a:gd name="T79" fmla="*/ 18 h 1515"/>
                  <a:gd name="T80" fmla="*/ 2241 w 5379"/>
                  <a:gd name="T81" fmla="*/ 16 h 1515"/>
                  <a:gd name="T82" fmla="*/ 2297 w 5379"/>
                  <a:gd name="T83" fmla="*/ 13 h 1515"/>
                  <a:gd name="T84" fmla="*/ 2353 w 5379"/>
                  <a:gd name="T85" fmla="*/ 11 h 1515"/>
                  <a:gd name="T86" fmla="*/ 2409 w 5379"/>
                  <a:gd name="T87" fmla="*/ 9 h 1515"/>
                  <a:gd name="T88" fmla="*/ 2465 w 5379"/>
                  <a:gd name="T89" fmla="*/ 7 h 1515"/>
                  <a:gd name="T90" fmla="*/ 2521 w 5379"/>
                  <a:gd name="T91" fmla="*/ 5 h 1515"/>
                  <a:gd name="T92" fmla="*/ 2577 w 5379"/>
                  <a:gd name="T93" fmla="*/ 4 h 1515"/>
                  <a:gd name="T94" fmla="*/ 2633 w 5379"/>
                  <a:gd name="T95" fmla="*/ 2 h 1515"/>
                  <a:gd name="T96" fmla="*/ 2689 w 5379"/>
                  <a:gd name="T97" fmla="*/ 0 h 15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379" h="1515">
                    <a:moveTo>
                      <a:pt x="0" y="1515"/>
                    </a:moveTo>
                    <a:lnTo>
                      <a:pt x="112" y="1255"/>
                    </a:lnTo>
                    <a:lnTo>
                      <a:pt x="224" y="1065"/>
                    </a:lnTo>
                    <a:lnTo>
                      <a:pt x="337" y="919"/>
                    </a:lnTo>
                    <a:lnTo>
                      <a:pt x="449" y="804"/>
                    </a:lnTo>
                    <a:lnTo>
                      <a:pt x="560" y="711"/>
                    </a:lnTo>
                    <a:lnTo>
                      <a:pt x="672" y="635"/>
                    </a:lnTo>
                    <a:lnTo>
                      <a:pt x="785" y="569"/>
                    </a:lnTo>
                    <a:lnTo>
                      <a:pt x="897" y="515"/>
                    </a:lnTo>
                    <a:lnTo>
                      <a:pt x="1008" y="466"/>
                    </a:lnTo>
                    <a:lnTo>
                      <a:pt x="1121" y="426"/>
                    </a:lnTo>
                    <a:lnTo>
                      <a:pt x="1233" y="389"/>
                    </a:lnTo>
                    <a:lnTo>
                      <a:pt x="1345" y="357"/>
                    </a:lnTo>
                    <a:lnTo>
                      <a:pt x="1457" y="328"/>
                    </a:lnTo>
                    <a:lnTo>
                      <a:pt x="1569" y="303"/>
                    </a:lnTo>
                    <a:lnTo>
                      <a:pt x="1681" y="280"/>
                    </a:lnTo>
                    <a:lnTo>
                      <a:pt x="1793" y="258"/>
                    </a:lnTo>
                    <a:lnTo>
                      <a:pt x="1906" y="239"/>
                    </a:lnTo>
                    <a:lnTo>
                      <a:pt x="2018" y="221"/>
                    </a:lnTo>
                    <a:lnTo>
                      <a:pt x="2129" y="205"/>
                    </a:lnTo>
                    <a:lnTo>
                      <a:pt x="2241" y="191"/>
                    </a:lnTo>
                    <a:lnTo>
                      <a:pt x="2354" y="177"/>
                    </a:lnTo>
                    <a:lnTo>
                      <a:pt x="2466" y="164"/>
                    </a:lnTo>
                    <a:lnTo>
                      <a:pt x="2577" y="152"/>
                    </a:lnTo>
                    <a:lnTo>
                      <a:pt x="2690" y="141"/>
                    </a:lnTo>
                    <a:lnTo>
                      <a:pt x="2802" y="131"/>
                    </a:lnTo>
                    <a:lnTo>
                      <a:pt x="2914" y="121"/>
                    </a:lnTo>
                    <a:lnTo>
                      <a:pt x="3025" y="111"/>
                    </a:lnTo>
                    <a:lnTo>
                      <a:pt x="3138" y="103"/>
                    </a:lnTo>
                    <a:lnTo>
                      <a:pt x="3250" y="95"/>
                    </a:lnTo>
                    <a:lnTo>
                      <a:pt x="3362" y="87"/>
                    </a:lnTo>
                    <a:lnTo>
                      <a:pt x="3474" y="80"/>
                    </a:lnTo>
                    <a:lnTo>
                      <a:pt x="3586" y="73"/>
                    </a:lnTo>
                    <a:lnTo>
                      <a:pt x="3698" y="68"/>
                    </a:lnTo>
                    <a:lnTo>
                      <a:pt x="3810" y="61"/>
                    </a:lnTo>
                    <a:lnTo>
                      <a:pt x="3923" y="55"/>
                    </a:lnTo>
                    <a:lnTo>
                      <a:pt x="4035" y="50"/>
                    </a:lnTo>
                    <a:lnTo>
                      <a:pt x="4146" y="45"/>
                    </a:lnTo>
                    <a:lnTo>
                      <a:pt x="4258" y="40"/>
                    </a:lnTo>
                    <a:lnTo>
                      <a:pt x="4371" y="35"/>
                    </a:lnTo>
                    <a:lnTo>
                      <a:pt x="4483" y="31"/>
                    </a:lnTo>
                    <a:lnTo>
                      <a:pt x="4594" y="26"/>
                    </a:lnTo>
                    <a:lnTo>
                      <a:pt x="4707" y="22"/>
                    </a:lnTo>
                    <a:lnTo>
                      <a:pt x="4819" y="18"/>
                    </a:lnTo>
                    <a:lnTo>
                      <a:pt x="4931" y="14"/>
                    </a:lnTo>
                    <a:lnTo>
                      <a:pt x="5043" y="10"/>
                    </a:lnTo>
                    <a:lnTo>
                      <a:pt x="5155" y="7"/>
                    </a:lnTo>
                    <a:lnTo>
                      <a:pt x="5267" y="3"/>
                    </a:lnTo>
                    <a:lnTo>
                      <a:pt x="5379" y="0"/>
                    </a:lnTo>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 name="Line 51"/>
              <p:cNvSpPr>
                <a:spLocks noChangeShapeType="1"/>
              </p:cNvSpPr>
              <p:nvPr/>
            </p:nvSpPr>
            <p:spPr bwMode="auto">
              <a:xfrm flipV="1">
                <a:off x="4194" y="2267"/>
                <a:ext cx="57"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 name="Freeform 52"/>
              <p:cNvSpPr>
                <a:spLocks/>
              </p:cNvSpPr>
              <p:nvPr/>
            </p:nvSpPr>
            <p:spPr bwMode="auto">
              <a:xfrm>
                <a:off x="1561" y="1464"/>
                <a:ext cx="2690" cy="1375"/>
              </a:xfrm>
              <a:custGeom>
                <a:avLst/>
                <a:gdLst>
                  <a:gd name="T0" fmla="*/ 0 w 5380"/>
                  <a:gd name="T1" fmla="*/ 1375 h 2749"/>
                  <a:gd name="T2" fmla="*/ 56 w 5380"/>
                  <a:gd name="T3" fmla="*/ 1234 h 2749"/>
                  <a:gd name="T4" fmla="*/ 113 w 5380"/>
                  <a:gd name="T5" fmla="*/ 1115 h 2749"/>
                  <a:gd name="T6" fmla="*/ 169 w 5380"/>
                  <a:gd name="T7" fmla="*/ 1013 h 2749"/>
                  <a:gd name="T8" fmla="*/ 224 w 5380"/>
                  <a:gd name="T9" fmla="*/ 924 h 2749"/>
                  <a:gd name="T10" fmla="*/ 280 w 5380"/>
                  <a:gd name="T11" fmla="*/ 847 h 2749"/>
                  <a:gd name="T12" fmla="*/ 337 w 5380"/>
                  <a:gd name="T13" fmla="*/ 779 h 2749"/>
                  <a:gd name="T14" fmla="*/ 393 w 5380"/>
                  <a:gd name="T15" fmla="*/ 718 h 2749"/>
                  <a:gd name="T16" fmla="*/ 448 w 5380"/>
                  <a:gd name="T17" fmla="*/ 663 h 2749"/>
                  <a:gd name="T18" fmla="*/ 505 w 5380"/>
                  <a:gd name="T19" fmla="*/ 615 h 2749"/>
                  <a:gd name="T20" fmla="*/ 561 w 5380"/>
                  <a:gd name="T21" fmla="*/ 570 h 2749"/>
                  <a:gd name="T22" fmla="*/ 617 w 5380"/>
                  <a:gd name="T23" fmla="*/ 530 h 2749"/>
                  <a:gd name="T24" fmla="*/ 673 w 5380"/>
                  <a:gd name="T25" fmla="*/ 494 h 2749"/>
                  <a:gd name="T26" fmla="*/ 729 w 5380"/>
                  <a:gd name="T27" fmla="*/ 460 h 2749"/>
                  <a:gd name="T28" fmla="*/ 785 w 5380"/>
                  <a:gd name="T29" fmla="*/ 429 h 2749"/>
                  <a:gd name="T30" fmla="*/ 841 w 5380"/>
                  <a:gd name="T31" fmla="*/ 400 h 2749"/>
                  <a:gd name="T32" fmla="*/ 897 w 5380"/>
                  <a:gd name="T33" fmla="*/ 374 h 2749"/>
                  <a:gd name="T34" fmla="*/ 953 w 5380"/>
                  <a:gd name="T35" fmla="*/ 349 h 2749"/>
                  <a:gd name="T36" fmla="*/ 1009 w 5380"/>
                  <a:gd name="T37" fmla="*/ 327 h 2749"/>
                  <a:gd name="T38" fmla="*/ 1065 w 5380"/>
                  <a:gd name="T39" fmla="*/ 305 h 2749"/>
                  <a:gd name="T40" fmla="*/ 1121 w 5380"/>
                  <a:gd name="T41" fmla="*/ 285 h 2749"/>
                  <a:gd name="T42" fmla="*/ 1177 w 5380"/>
                  <a:gd name="T43" fmla="*/ 266 h 2749"/>
                  <a:gd name="T44" fmla="*/ 1233 w 5380"/>
                  <a:gd name="T45" fmla="*/ 249 h 2749"/>
                  <a:gd name="T46" fmla="*/ 1289 w 5380"/>
                  <a:gd name="T47" fmla="*/ 232 h 2749"/>
                  <a:gd name="T48" fmla="*/ 1345 w 5380"/>
                  <a:gd name="T49" fmla="*/ 217 h 2749"/>
                  <a:gd name="T50" fmla="*/ 1401 w 5380"/>
                  <a:gd name="T51" fmla="*/ 202 h 2749"/>
                  <a:gd name="T52" fmla="*/ 1457 w 5380"/>
                  <a:gd name="T53" fmla="*/ 188 h 2749"/>
                  <a:gd name="T54" fmla="*/ 1513 w 5380"/>
                  <a:gd name="T55" fmla="*/ 174 h 2749"/>
                  <a:gd name="T56" fmla="*/ 1569 w 5380"/>
                  <a:gd name="T57" fmla="*/ 162 h 2749"/>
                  <a:gd name="T58" fmla="*/ 1625 w 5380"/>
                  <a:gd name="T59" fmla="*/ 150 h 2749"/>
                  <a:gd name="T60" fmla="*/ 1681 w 5380"/>
                  <a:gd name="T61" fmla="*/ 139 h 2749"/>
                  <a:gd name="T62" fmla="*/ 1737 w 5380"/>
                  <a:gd name="T63" fmla="*/ 128 h 2749"/>
                  <a:gd name="T64" fmla="*/ 1793 w 5380"/>
                  <a:gd name="T65" fmla="*/ 117 h 2749"/>
                  <a:gd name="T66" fmla="*/ 1849 w 5380"/>
                  <a:gd name="T67" fmla="*/ 108 h 2749"/>
                  <a:gd name="T68" fmla="*/ 1906 w 5380"/>
                  <a:gd name="T69" fmla="*/ 98 h 2749"/>
                  <a:gd name="T70" fmla="*/ 1962 w 5380"/>
                  <a:gd name="T71" fmla="*/ 90 h 2749"/>
                  <a:gd name="T72" fmla="*/ 2017 w 5380"/>
                  <a:gd name="T73" fmla="*/ 81 h 2749"/>
                  <a:gd name="T74" fmla="*/ 2073 w 5380"/>
                  <a:gd name="T75" fmla="*/ 72 h 2749"/>
                  <a:gd name="T76" fmla="*/ 2130 w 5380"/>
                  <a:gd name="T77" fmla="*/ 65 h 2749"/>
                  <a:gd name="T78" fmla="*/ 2186 w 5380"/>
                  <a:gd name="T79" fmla="*/ 57 h 2749"/>
                  <a:gd name="T80" fmla="*/ 2241 w 5380"/>
                  <a:gd name="T81" fmla="*/ 50 h 2749"/>
                  <a:gd name="T82" fmla="*/ 2298 w 5380"/>
                  <a:gd name="T83" fmla="*/ 43 h 2749"/>
                  <a:gd name="T84" fmla="*/ 2354 w 5380"/>
                  <a:gd name="T85" fmla="*/ 36 h 2749"/>
                  <a:gd name="T86" fmla="*/ 2410 w 5380"/>
                  <a:gd name="T87" fmla="*/ 30 h 2749"/>
                  <a:gd name="T88" fmla="*/ 2466 w 5380"/>
                  <a:gd name="T89" fmla="*/ 24 h 2749"/>
                  <a:gd name="T90" fmla="*/ 2522 w 5380"/>
                  <a:gd name="T91" fmla="*/ 17 h 2749"/>
                  <a:gd name="T92" fmla="*/ 2578 w 5380"/>
                  <a:gd name="T93" fmla="*/ 11 h 2749"/>
                  <a:gd name="T94" fmla="*/ 2634 w 5380"/>
                  <a:gd name="T95" fmla="*/ 6 h 2749"/>
                  <a:gd name="T96" fmla="*/ 2690 w 5380"/>
                  <a:gd name="T97" fmla="*/ 0 h 27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380" h="2749">
                    <a:moveTo>
                      <a:pt x="0" y="2749"/>
                    </a:moveTo>
                    <a:lnTo>
                      <a:pt x="112" y="2467"/>
                    </a:lnTo>
                    <a:lnTo>
                      <a:pt x="225" y="2230"/>
                    </a:lnTo>
                    <a:lnTo>
                      <a:pt x="337" y="2025"/>
                    </a:lnTo>
                    <a:lnTo>
                      <a:pt x="448" y="1848"/>
                    </a:lnTo>
                    <a:lnTo>
                      <a:pt x="560" y="1693"/>
                    </a:lnTo>
                    <a:lnTo>
                      <a:pt x="673" y="1557"/>
                    </a:lnTo>
                    <a:lnTo>
                      <a:pt x="785" y="1435"/>
                    </a:lnTo>
                    <a:lnTo>
                      <a:pt x="896" y="1326"/>
                    </a:lnTo>
                    <a:lnTo>
                      <a:pt x="1009" y="1229"/>
                    </a:lnTo>
                    <a:lnTo>
                      <a:pt x="1121" y="1140"/>
                    </a:lnTo>
                    <a:lnTo>
                      <a:pt x="1233" y="1059"/>
                    </a:lnTo>
                    <a:lnTo>
                      <a:pt x="1345" y="987"/>
                    </a:lnTo>
                    <a:lnTo>
                      <a:pt x="1457" y="919"/>
                    </a:lnTo>
                    <a:lnTo>
                      <a:pt x="1569" y="858"/>
                    </a:lnTo>
                    <a:lnTo>
                      <a:pt x="1681" y="800"/>
                    </a:lnTo>
                    <a:lnTo>
                      <a:pt x="1794" y="747"/>
                    </a:lnTo>
                    <a:lnTo>
                      <a:pt x="1906" y="697"/>
                    </a:lnTo>
                    <a:lnTo>
                      <a:pt x="2017" y="653"/>
                    </a:lnTo>
                    <a:lnTo>
                      <a:pt x="2129" y="610"/>
                    </a:lnTo>
                    <a:lnTo>
                      <a:pt x="2242" y="570"/>
                    </a:lnTo>
                    <a:lnTo>
                      <a:pt x="2354" y="532"/>
                    </a:lnTo>
                    <a:lnTo>
                      <a:pt x="2465" y="497"/>
                    </a:lnTo>
                    <a:lnTo>
                      <a:pt x="2578" y="464"/>
                    </a:lnTo>
                    <a:lnTo>
                      <a:pt x="2690" y="433"/>
                    </a:lnTo>
                    <a:lnTo>
                      <a:pt x="2802" y="403"/>
                    </a:lnTo>
                    <a:lnTo>
                      <a:pt x="2913" y="375"/>
                    </a:lnTo>
                    <a:lnTo>
                      <a:pt x="3026" y="348"/>
                    </a:lnTo>
                    <a:lnTo>
                      <a:pt x="3138" y="323"/>
                    </a:lnTo>
                    <a:lnTo>
                      <a:pt x="3250" y="300"/>
                    </a:lnTo>
                    <a:lnTo>
                      <a:pt x="3362" y="277"/>
                    </a:lnTo>
                    <a:lnTo>
                      <a:pt x="3474" y="255"/>
                    </a:lnTo>
                    <a:lnTo>
                      <a:pt x="3586" y="234"/>
                    </a:lnTo>
                    <a:lnTo>
                      <a:pt x="3698" y="215"/>
                    </a:lnTo>
                    <a:lnTo>
                      <a:pt x="3811" y="196"/>
                    </a:lnTo>
                    <a:lnTo>
                      <a:pt x="3923" y="179"/>
                    </a:lnTo>
                    <a:lnTo>
                      <a:pt x="4034" y="162"/>
                    </a:lnTo>
                    <a:lnTo>
                      <a:pt x="4146" y="144"/>
                    </a:lnTo>
                    <a:lnTo>
                      <a:pt x="4259" y="130"/>
                    </a:lnTo>
                    <a:lnTo>
                      <a:pt x="4371" y="113"/>
                    </a:lnTo>
                    <a:lnTo>
                      <a:pt x="4482" y="100"/>
                    </a:lnTo>
                    <a:lnTo>
                      <a:pt x="4595" y="86"/>
                    </a:lnTo>
                    <a:lnTo>
                      <a:pt x="4707" y="72"/>
                    </a:lnTo>
                    <a:lnTo>
                      <a:pt x="4819" y="59"/>
                    </a:lnTo>
                    <a:lnTo>
                      <a:pt x="4931" y="47"/>
                    </a:lnTo>
                    <a:lnTo>
                      <a:pt x="5043" y="34"/>
                    </a:lnTo>
                    <a:lnTo>
                      <a:pt x="5155" y="22"/>
                    </a:lnTo>
                    <a:lnTo>
                      <a:pt x="5267" y="11"/>
                    </a:lnTo>
                    <a:lnTo>
                      <a:pt x="5380" y="0"/>
                    </a:lnTo>
                  </a:path>
                </a:pathLst>
              </a:custGeom>
              <a:noFill/>
              <a:ln w="2222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 name="Line 53"/>
              <p:cNvSpPr>
                <a:spLocks noChangeShapeType="1"/>
              </p:cNvSpPr>
              <p:nvPr/>
            </p:nvSpPr>
            <p:spPr bwMode="auto">
              <a:xfrm>
                <a:off x="1449" y="2181"/>
                <a:ext cx="2802"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 name="Line 54"/>
              <p:cNvSpPr>
                <a:spLocks noChangeShapeType="1"/>
              </p:cNvSpPr>
              <p:nvPr/>
            </p:nvSpPr>
            <p:spPr bwMode="auto">
              <a:xfrm>
                <a:off x="1449" y="1149"/>
                <a:ext cx="2802" cy="1"/>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 name="Rectangle 55"/>
              <p:cNvSpPr>
                <a:spLocks noChangeArrowheads="1"/>
              </p:cNvSpPr>
              <p:nvPr/>
            </p:nvSpPr>
            <p:spPr bwMode="auto">
              <a:xfrm>
                <a:off x="2562" y="1221"/>
                <a:ext cx="1551" cy="208"/>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7" name="Rectangle 56"/>
              <p:cNvSpPr>
                <a:spLocks noChangeArrowheads="1"/>
              </p:cNvSpPr>
              <p:nvPr/>
            </p:nvSpPr>
            <p:spPr bwMode="auto">
              <a:xfrm>
                <a:off x="2581" y="1232"/>
                <a:ext cx="193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700" dirty="0">
                    <a:solidFill>
                      <a:srgbClr val="FF0000"/>
                    </a:solidFill>
                  </a:rPr>
                  <a:t> 4 </a:t>
                </a:r>
                <a:r>
                  <a:rPr lang="de-DE" altLang="de-DE" sz="1700" dirty="0" err="1">
                    <a:solidFill>
                      <a:srgbClr val="FF0000"/>
                    </a:solidFill>
                  </a:rPr>
                  <a:t>individuals</a:t>
                </a:r>
                <a:r>
                  <a:rPr lang="de-DE" altLang="de-DE" sz="1700" dirty="0">
                    <a:solidFill>
                      <a:srgbClr val="FF0000"/>
                    </a:solidFill>
                  </a:rPr>
                  <a:t> </a:t>
                </a:r>
                <a:r>
                  <a:rPr lang="de-DE" altLang="de-DE" sz="1700" dirty="0" err="1">
                    <a:solidFill>
                      <a:srgbClr val="FF0000"/>
                    </a:solidFill>
                  </a:rPr>
                  <a:t>for</a:t>
                </a:r>
                <a:r>
                  <a:rPr lang="de-DE" altLang="de-DE" sz="1700" dirty="0">
                    <a:solidFill>
                      <a:srgbClr val="FF0000"/>
                    </a:solidFill>
                  </a:rPr>
                  <a:t> </a:t>
                </a:r>
                <a:r>
                  <a:rPr lang="de-DE" altLang="de-DE" sz="1700" dirty="0" err="1">
                    <a:solidFill>
                      <a:srgbClr val="FF0000"/>
                    </a:solidFill>
                  </a:rPr>
                  <a:t>one</a:t>
                </a:r>
                <a:r>
                  <a:rPr lang="de-DE" altLang="de-DE" sz="1700" dirty="0">
                    <a:solidFill>
                      <a:srgbClr val="FF0000"/>
                    </a:solidFill>
                  </a:rPr>
                  <a:t> generation</a:t>
                </a:r>
                <a:endParaRPr lang="de-DE" altLang="de-DE" sz="2400" dirty="0">
                  <a:latin typeface="Times New Roman" pitchFamily="18" charset="0"/>
                </a:endParaRPr>
              </a:p>
            </p:txBody>
          </p:sp>
          <p:sp>
            <p:nvSpPr>
              <p:cNvPr id="58" name="Rectangle 57"/>
              <p:cNvSpPr>
                <a:spLocks noChangeArrowheads="1"/>
              </p:cNvSpPr>
              <p:nvPr/>
            </p:nvSpPr>
            <p:spPr bwMode="auto">
              <a:xfrm>
                <a:off x="2571" y="1977"/>
                <a:ext cx="2010" cy="195"/>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9" name="Rectangle 58"/>
              <p:cNvSpPr>
                <a:spLocks noChangeArrowheads="1"/>
              </p:cNvSpPr>
              <p:nvPr/>
            </p:nvSpPr>
            <p:spPr bwMode="auto">
              <a:xfrm>
                <a:off x="2610" y="1998"/>
                <a:ext cx="189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700" dirty="0">
                    <a:solidFill>
                      <a:srgbClr val="000000"/>
                    </a:solidFill>
                  </a:rPr>
                  <a:t>2 </a:t>
                </a:r>
                <a:r>
                  <a:rPr lang="de-DE" altLang="de-DE" sz="1700" dirty="0" err="1">
                    <a:solidFill>
                      <a:srgbClr val="000000"/>
                    </a:solidFill>
                  </a:rPr>
                  <a:t>individuals</a:t>
                </a:r>
                <a:r>
                  <a:rPr lang="de-DE" altLang="de-DE" sz="1700" dirty="0">
                    <a:solidFill>
                      <a:srgbClr val="000000"/>
                    </a:solidFill>
                  </a:rPr>
                  <a:t> </a:t>
                </a:r>
                <a:r>
                  <a:rPr lang="de-DE" altLang="de-DE" sz="1700" dirty="0" err="1">
                    <a:solidFill>
                      <a:srgbClr val="000000"/>
                    </a:solidFill>
                  </a:rPr>
                  <a:t>for</a:t>
                </a:r>
                <a:r>
                  <a:rPr lang="de-DE" altLang="de-DE" sz="1700" dirty="0">
                    <a:solidFill>
                      <a:srgbClr val="000000"/>
                    </a:solidFill>
                  </a:rPr>
                  <a:t> </a:t>
                </a:r>
                <a:r>
                  <a:rPr lang="de-DE" altLang="de-DE" sz="1700" dirty="0" err="1">
                    <a:solidFill>
                      <a:srgbClr val="000000"/>
                    </a:solidFill>
                  </a:rPr>
                  <a:t>one</a:t>
                </a:r>
                <a:r>
                  <a:rPr lang="de-DE" altLang="de-DE" sz="1700" dirty="0">
                    <a:solidFill>
                      <a:srgbClr val="000000"/>
                    </a:solidFill>
                  </a:rPr>
                  <a:t> generation</a:t>
                </a:r>
                <a:endParaRPr lang="de-DE" altLang="de-DE" sz="2400" dirty="0">
                  <a:latin typeface="Times New Roman" pitchFamily="18" charset="0"/>
                </a:endParaRPr>
              </a:p>
            </p:txBody>
          </p:sp>
          <p:sp>
            <p:nvSpPr>
              <p:cNvPr id="60" name="Rectangle 59"/>
              <p:cNvSpPr>
                <a:spLocks noChangeArrowheads="1"/>
              </p:cNvSpPr>
              <p:nvPr/>
            </p:nvSpPr>
            <p:spPr bwMode="auto">
              <a:xfrm>
                <a:off x="1720" y="2767"/>
                <a:ext cx="28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err="1">
                    <a:solidFill>
                      <a:srgbClr val="000000"/>
                    </a:solidFill>
                  </a:rPr>
                  <a:t>Effective</a:t>
                </a:r>
                <a:r>
                  <a:rPr lang="de-DE" altLang="de-DE" dirty="0">
                    <a:solidFill>
                      <a:srgbClr val="000000"/>
                    </a:solidFill>
                  </a:rPr>
                  <a:t> </a:t>
                </a:r>
                <a:r>
                  <a:rPr lang="de-DE" altLang="de-DE" dirty="0" err="1">
                    <a:solidFill>
                      <a:srgbClr val="000000"/>
                    </a:solidFill>
                  </a:rPr>
                  <a:t>population</a:t>
                </a:r>
                <a:r>
                  <a:rPr lang="de-DE" altLang="de-DE" dirty="0">
                    <a:solidFill>
                      <a:srgbClr val="000000"/>
                    </a:solidFill>
                  </a:rPr>
                  <a:t> </a:t>
                </a:r>
                <a:r>
                  <a:rPr lang="de-DE" altLang="de-DE" dirty="0" err="1">
                    <a:solidFill>
                      <a:srgbClr val="000000"/>
                    </a:solidFill>
                  </a:rPr>
                  <a:t>size</a:t>
                </a:r>
                <a:r>
                  <a:rPr lang="de-DE" altLang="de-DE" dirty="0">
                    <a:solidFill>
                      <a:srgbClr val="000000"/>
                    </a:solidFill>
                  </a:rPr>
                  <a:t> </a:t>
                </a:r>
                <a:r>
                  <a:rPr lang="de-DE" altLang="de-DE" dirty="0" err="1">
                    <a:solidFill>
                      <a:srgbClr val="000000"/>
                    </a:solidFill>
                  </a:rPr>
                  <a:t>if</a:t>
                </a:r>
                <a:r>
                  <a:rPr lang="de-DE" altLang="de-DE" dirty="0">
                    <a:solidFill>
                      <a:srgbClr val="000000"/>
                    </a:solidFill>
                  </a:rPr>
                  <a:t> in a </a:t>
                </a:r>
                <a:r>
                  <a:rPr lang="de-DE" altLang="de-DE" dirty="0" err="1">
                    <a:solidFill>
                      <a:srgbClr val="000000"/>
                    </a:solidFill>
                  </a:rPr>
                  <a:t>sequence</a:t>
                </a:r>
                <a:r>
                  <a:rPr lang="de-DE" altLang="de-DE" dirty="0">
                    <a:solidFill>
                      <a:srgbClr val="000000"/>
                    </a:solidFill>
                  </a:rPr>
                  <a:t> </a:t>
                </a:r>
                <a:r>
                  <a:rPr lang="de-DE" altLang="de-DE" dirty="0" err="1">
                    <a:solidFill>
                      <a:srgbClr val="000000"/>
                    </a:solidFill>
                  </a:rPr>
                  <a:t>of</a:t>
                </a:r>
                <a:r>
                  <a:rPr lang="de-DE" altLang="de-DE" dirty="0">
                    <a:solidFill>
                      <a:srgbClr val="000000"/>
                    </a:solidFill>
                  </a:rPr>
                  <a:t> </a:t>
                </a:r>
                <a:endParaRPr lang="de-DE" altLang="de-DE" sz="2400" dirty="0">
                  <a:latin typeface="Times New Roman" pitchFamily="18" charset="0"/>
                </a:endParaRPr>
              </a:p>
            </p:txBody>
          </p:sp>
          <p:sp>
            <p:nvSpPr>
              <p:cNvPr id="61" name="Rectangle 60"/>
              <p:cNvSpPr>
                <a:spLocks noChangeArrowheads="1"/>
              </p:cNvSpPr>
              <p:nvPr/>
            </p:nvSpPr>
            <p:spPr bwMode="auto">
              <a:xfrm>
                <a:off x="1720" y="2896"/>
                <a:ext cx="240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u="sng" dirty="0" err="1"/>
                  <a:t>ten</a:t>
                </a:r>
                <a:r>
                  <a:rPr lang="de-DE" altLang="de-DE" dirty="0">
                    <a:solidFill>
                      <a:srgbClr val="000000"/>
                    </a:solidFill>
                  </a:rPr>
                  <a:t> </a:t>
                </a:r>
                <a:r>
                  <a:rPr lang="de-DE" altLang="de-DE" dirty="0" err="1">
                    <a:solidFill>
                      <a:srgbClr val="000000"/>
                    </a:solidFill>
                  </a:rPr>
                  <a:t>generations</a:t>
                </a:r>
                <a:r>
                  <a:rPr lang="de-DE" altLang="de-DE" dirty="0">
                    <a:solidFill>
                      <a:srgbClr val="000000"/>
                    </a:solidFill>
                  </a:rPr>
                  <a:t> </a:t>
                </a:r>
                <a:r>
                  <a:rPr lang="de-DE" altLang="de-DE" dirty="0" err="1">
                    <a:solidFill>
                      <a:srgbClr val="000000"/>
                    </a:solidFill>
                  </a:rPr>
                  <a:t>the</a:t>
                </a:r>
                <a:r>
                  <a:rPr lang="de-DE" altLang="de-DE" dirty="0">
                    <a:solidFill>
                      <a:srgbClr val="000000"/>
                    </a:solidFill>
                  </a:rPr>
                  <a:t> ‚normal‘, </a:t>
                </a:r>
                <a:r>
                  <a:rPr lang="de-DE" altLang="de-DE" dirty="0" err="1">
                    <a:solidFill>
                      <a:srgbClr val="000000"/>
                    </a:solidFill>
                  </a:rPr>
                  <a:t>constant</a:t>
                </a:r>
                <a:r>
                  <a:rPr lang="de-DE" altLang="de-DE" dirty="0">
                    <a:solidFill>
                      <a:srgbClr val="000000"/>
                    </a:solidFill>
                  </a:rPr>
                  <a:t> </a:t>
                </a:r>
                <a:r>
                  <a:rPr lang="de-DE" altLang="de-DE" dirty="0" err="1">
                    <a:solidFill>
                      <a:srgbClr val="000000"/>
                    </a:solidFill>
                  </a:rPr>
                  <a:t>population</a:t>
                </a:r>
                <a:endParaRPr lang="de-DE" altLang="de-DE" sz="2400" dirty="0">
                  <a:latin typeface="Times New Roman" pitchFamily="18" charset="0"/>
                </a:endParaRPr>
              </a:p>
            </p:txBody>
          </p:sp>
          <p:sp>
            <p:nvSpPr>
              <p:cNvPr id="62" name="Rectangle 61"/>
              <p:cNvSpPr>
                <a:spLocks noChangeArrowheads="1"/>
              </p:cNvSpPr>
              <p:nvPr/>
            </p:nvSpPr>
            <p:spPr bwMode="auto">
              <a:xfrm>
                <a:off x="1720" y="3025"/>
                <a:ext cx="23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err="1">
                    <a:solidFill>
                      <a:srgbClr val="000000"/>
                    </a:solidFill>
                  </a:rPr>
                  <a:t>size</a:t>
                </a:r>
                <a:r>
                  <a:rPr lang="de-DE" altLang="de-DE" dirty="0">
                    <a:solidFill>
                      <a:srgbClr val="000000"/>
                    </a:solidFill>
                  </a:rPr>
                  <a:t> </a:t>
                </a:r>
                <a:r>
                  <a:rPr lang="de-DE" altLang="de-DE" dirty="0" err="1">
                    <a:solidFill>
                      <a:srgbClr val="000000"/>
                    </a:solidFill>
                  </a:rPr>
                  <a:t>is</a:t>
                </a:r>
                <a:r>
                  <a:rPr lang="de-DE" altLang="de-DE" dirty="0">
                    <a:solidFill>
                      <a:srgbClr val="000000"/>
                    </a:solidFill>
                  </a:rPr>
                  <a:t> </a:t>
                </a:r>
                <a:r>
                  <a:rPr lang="de-DE" altLang="de-DE" dirty="0" err="1">
                    <a:solidFill>
                      <a:srgbClr val="000000"/>
                    </a:solidFill>
                  </a:rPr>
                  <a:t>small</a:t>
                </a:r>
                <a:r>
                  <a:rPr lang="de-DE" altLang="de-DE" dirty="0">
                    <a:solidFill>
                      <a:srgbClr val="000000"/>
                    </a:solidFill>
                  </a:rPr>
                  <a:t> (N=2; </a:t>
                </a:r>
                <a:r>
                  <a:rPr lang="de-DE" altLang="de-DE" dirty="0">
                    <a:solidFill>
                      <a:srgbClr val="FF0000"/>
                    </a:solidFill>
                  </a:rPr>
                  <a:t>N=4</a:t>
                </a:r>
                <a:r>
                  <a:rPr lang="de-DE" altLang="de-DE" dirty="0">
                    <a:solidFill>
                      <a:srgbClr val="000000"/>
                    </a:solidFill>
                  </a:rPr>
                  <a:t>) </a:t>
                </a:r>
                <a:r>
                  <a:rPr lang="de-DE" altLang="de-DE" u="sng" dirty="0" err="1">
                    <a:solidFill>
                      <a:srgbClr val="000000"/>
                    </a:solidFill>
                  </a:rPr>
                  <a:t>for</a:t>
                </a:r>
                <a:r>
                  <a:rPr lang="de-DE" altLang="de-DE" u="sng" dirty="0">
                    <a:solidFill>
                      <a:srgbClr val="000000"/>
                    </a:solidFill>
                  </a:rPr>
                  <a:t> just </a:t>
                </a:r>
                <a:r>
                  <a:rPr lang="de-DE" altLang="de-DE" u="sng" dirty="0" err="1"/>
                  <a:t>one</a:t>
                </a:r>
                <a:r>
                  <a:rPr lang="de-DE" altLang="de-DE" dirty="0">
                    <a:solidFill>
                      <a:srgbClr val="000000"/>
                    </a:solidFill>
                  </a:rPr>
                  <a:t> generation.</a:t>
                </a:r>
                <a:endParaRPr lang="de-DE" altLang="de-DE" sz="2400" dirty="0">
                  <a:latin typeface="Times New Roman" pitchFamily="18" charset="0"/>
                </a:endParaRPr>
              </a:p>
            </p:txBody>
          </p:sp>
        </p:grpSp>
        <p:sp>
          <p:nvSpPr>
            <p:cNvPr id="67" name="Oval 66"/>
            <p:cNvSpPr>
              <a:spLocks noChangeAspect="1" noChangeArrowheads="1"/>
            </p:cNvSpPr>
            <p:nvPr/>
          </p:nvSpPr>
          <p:spPr bwMode="auto">
            <a:xfrm>
              <a:off x="5432225" y="2973533"/>
              <a:ext cx="180000" cy="180000"/>
            </a:xfrm>
            <a:prstGeom prst="ellipse">
              <a:avLst/>
            </a:prstGeom>
            <a:solidFill>
              <a:srgbClr val="0000FF"/>
            </a:solidFill>
            <a:ln w="571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69" name="TextBox 68"/>
          <p:cNvSpPr txBox="1"/>
          <p:nvPr/>
        </p:nvSpPr>
        <p:spPr>
          <a:xfrm>
            <a:off x="55033" y="0"/>
            <a:ext cx="1200821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sz="2400" dirty="0">
                <a:latin typeface="Arial" panose="020B0604020202020204" pitchFamily="34" charset="0"/>
                <a:cs typeface="Arial" panose="020B0604020202020204" pitchFamily="34" charset="0"/>
              </a:rPr>
              <a:t>Effective population size in cases with different </a:t>
            </a:r>
            <a:r>
              <a:rPr lang="de-DE" sz="2400" dirty="0" err="1">
                <a:latin typeface="Arial" panose="020B0604020202020204" pitchFamily="34" charset="0"/>
                <a:cs typeface="Arial" panose="020B0604020202020204" pitchFamily="34" charset="0"/>
              </a:rPr>
              <a:t>numbers</a:t>
            </a:r>
            <a:r>
              <a:rPr lang="de-DE" sz="2400" dirty="0">
                <a:latin typeface="Arial" panose="020B0604020202020204" pitchFamily="34" charset="0"/>
                <a:cs typeface="Arial" panose="020B0604020202020204" pitchFamily="34" charset="0"/>
              </a:rPr>
              <a:t> N per t </a:t>
            </a:r>
            <a:r>
              <a:rPr lang="de-DE" sz="2400" dirty="0" err="1">
                <a:latin typeface="Arial" panose="020B0604020202020204" pitchFamily="34" charset="0"/>
                <a:cs typeface="Arial" panose="020B0604020202020204" pitchFamily="34" charset="0"/>
              </a:rPr>
              <a:t>generation</a:t>
            </a:r>
            <a:r>
              <a:rPr lang="de-DE" sz="2400" dirty="0">
                <a:latin typeface="Arial" panose="020B0604020202020204" pitchFamily="34" charset="0"/>
                <a:cs typeface="Arial" panose="020B0604020202020204" pitchFamily="34" charset="0"/>
              </a:rPr>
              <a:t>.</a:t>
            </a:r>
          </a:p>
        </p:txBody>
      </p:sp>
      <p:sp>
        <p:nvSpPr>
          <p:cNvPr id="65" name="TextBox 64"/>
          <p:cNvSpPr txBox="1"/>
          <p:nvPr/>
        </p:nvSpPr>
        <p:spPr>
          <a:xfrm>
            <a:off x="5230421" y="5291138"/>
            <a:ext cx="584200" cy="369332"/>
          </a:xfrm>
          <a:prstGeom prst="rect">
            <a:avLst/>
          </a:prstGeom>
          <a:solidFill>
            <a:schemeClr val="bg1"/>
          </a:solidFill>
          <a:ln>
            <a:solidFill>
              <a:srgbClr val="0000FF"/>
            </a:solidFill>
          </a:ln>
          <a:effectLst>
            <a:outerShdw blurRad="50800" dist="38100" dir="2700000" algn="tl" rotWithShape="0">
              <a:prstClr val="black">
                <a:alpha val="40000"/>
              </a:prstClr>
            </a:outerShdw>
          </a:effectLst>
        </p:spPr>
        <p:txBody>
          <a:bodyPr wrap="square" rtlCol="0">
            <a:spAutoFit/>
          </a:bodyPr>
          <a:lstStyle/>
          <a:p>
            <a:r>
              <a:rPr lang="de-DE" dirty="0">
                <a:solidFill>
                  <a:srgbClr val="0000FF"/>
                </a:solidFill>
                <a:latin typeface="Arial" panose="020B0604020202020204" pitchFamily="34" charset="0"/>
                <a:cs typeface="Arial" panose="020B0604020202020204" pitchFamily="34" charset="0"/>
              </a:rPr>
              <a:t>162</a:t>
            </a:r>
            <a:endParaRPr lang="en-GB" dirty="0">
              <a:solidFill>
                <a:srgbClr val="0000FF"/>
              </a:solidFill>
              <a:latin typeface="Arial" panose="020B0604020202020204" pitchFamily="34" charset="0"/>
              <a:cs typeface="Arial" panose="020B0604020202020204" pitchFamily="34" charset="0"/>
            </a:endParaRPr>
          </a:p>
        </p:txBody>
      </p:sp>
      <p:cxnSp>
        <p:nvCxnSpPr>
          <p:cNvPr id="68" name="Straight Arrow Connector 67"/>
          <p:cNvCxnSpPr>
            <a:stCxn id="67" idx="4"/>
            <a:endCxn id="65" idx="0"/>
          </p:cNvCxnSpPr>
          <p:nvPr/>
        </p:nvCxnSpPr>
        <p:spPr>
          <a:xfrm>
            <a:off x="5522225" y="3153533"/>
            <a:ext cx="296" cy="2137605"/>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929386" y="2890855"/>
            <a:ext cx="457895" cy="369332"/>
          </a:xfrm>
          <a:prstGeom prst="rect">
            <a:avLst/>
          </a:prstGeom>
          <a:solidFill>
            <a:schemeClr val="bg1"/>
          </a:solidFill>
          <a:ln>
            <a:solidFill>
              <a:srgbClr val="0000FF"/>
            </a:solidFill>
          </a:ln>
          <a:effectLst>
            <a:outerShdw blurRad="50800" dist="38100" dir="2700000" algn="tl" rotWithShape="0">
              <a:prstClr val="black">
                <a:alpha val="40000"/>
              </a:prstClr>
            </a:outerShdw>
          </a:effectLst>
        </p:spPr>
        <p:txBody>
          <a:bodyPr wrap="square" rtlCol="0">
            <a:spAutoFit/>
          </a:bodyPr>
          <a:lstStyle/>
          <a:p>
            <a:r>
              <a:rPr lang="de-DE" dirty="0">
                <a:solidFill>
                  <a:srgbClr val="0000FF"/>
                </a:solidFill>
                <a:latin typeface="Arial" panose="020B0604020202020204" pitchFamily="34" charset="0"/>
                <a:cs typeface="Arial" panose="020B0604020202020204" pitchFamily="34" charset="0"/>
              </a:rPr>
              <a:t>18</a:t>
            </a:r>
            <a:endParaRPr lang="en-GB" dirty="0">
              <a:solidFill>
                <a:srgbClr val="0000FF"/>
              </a:solidFill>
              <a:latin typeface="Arial" panose="020B0604020202020204" pitchFamily="34" charset="0"/>
              <a:cs typeface="Arial" panose="020B0604020202020204" pitchFamily="34" charset="0"/>
            </a:endParaRPr>
          </a:p>
        </p:txBody>
      </p:sp>
      <p:sp>
        <p:nvSpPr>
          <p:cNvPr id="77" name="Line 7"/>
          <p:cNvSpPr>
            <a:spLocks noChangeShapeType="1"/>
          </p:cNvSpPr>
          <p:nvPr/>
        </p:nvSpPr>
        <p:spPr bwMode="auto">
          <a:xfrm flipH="1">
            <a:off x="735126" y="3060077"/>
            <a:ext cx="90922" cy="206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8" name="Line 7"/>
          <p:cNvSpPr>
            <a:spLocks noChangeShapeType="1"/>
          </p:cNvSpPr>
          <p:nvPr/>
        </p:nvSpPr>
        <p:spPr bwMode="auto">
          <a:xfrm rot="5400000" flipH="1">
            <a:off x="5472908" y="4919304"/>
            <a:ext cx="90922" cy="206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cxnSp>
        <p:nvCxnSpPr>
          <p:cNvPr id="79" name="Straight Arrow Connector 78"/>
          <p:cNvCxnSpPr>
            <a:stCxn id="67" idx="2"/>
            <a:endCxn id="76" idx="3"/>
          </p:cNvCxnSpPr>
          <p:nvPr/>
        </p:nvCxnSpPr>
        <p:spPr>
          <a:xfrm flipH="1">
            <a:off x="1387281" y="3063533"/>
            <a:ext cx="4044944" cy="11988"/>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51D89D5E-DCF4-4521-818E-CB26609C8B43}"/>
              </a:ext>
            </a:extLst>
          </p:cNvPr>
          <p:cNvGrpSpPr/>
          <p:nvPr/>
        </p:nvGrpSpPr>
        <p:grpSpPr>
          <a:xfrm>
            <a:off x="7003470" y="-1"/>
            <a:ext cx="5188530" cy="5866392"/>
            <a:chOff x="7003470" y="-1"/>
            <a:chExt cx="5188530" cy="5866392"/>
          </a:xfrm>
        </p:grpSpPr>
        <p:grpSp>
          <p:nvGrpSpPr>
            <p:cNvPr id="63" name="Group 62"/>
            <p:cNvGrpSpPr/>
            <p:nvPr/>
          </p:nvGrpSpPr>
          <p:grpSpPr>
            <a:xfrm>
              <a:off x="7288086" y="1216467"/>
              <a:ext cx="4777734" cy="4524315"/>
              <a:chOff x="7179367" y="739499"/>
              <a:chExt cx="4335666" cy="4524315"/>
            </a:xfrm>
          </p:grpSpPr>
          <p:sp>
            <p:nvSpPr>
              <p:cNvPr id="70" name="Rectangle 69"/>
              <p:cNvSpPr/>
              <p:nvPr/>
            </p:nvSpPr>
            <p:spPr>
              <a:xfrm>
                <a:off x="7179367" y="739499"/>
                <a:ext cx="4335666" cy="4524315"/>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lvl="0"/>
                <a:r>
                  <a:rPr lang="en-GB" altLang="de-DE" dirty="0">
                    <a:solidFill>
                      <a:prstClr val="black"/>
                    </a:solidFill>
                    <a:latin typeface="Arial" panose="020B0604020202020204" pitchFamily="34" charset="0"/>
                    <a:cs typeface="Arial" panose="020B0604020202020204" pitchFamily="34" charset="0"/>
                  </a:rPr>
                  <a:t>The effective population size derives from the harmonic mean.</a:t>
                </a:r>
              </a:p>
              <a:p>
                <a:pPr lvl="0"/>
                <a:endParaRPr lang="en-GB" altLang="de-DE" dirty="0">
                  <a:solidFill>
                    <a:prstClr val="black"/>
                  </a:solidFill>
                  <a:latin typeface="Arial" panose="020B0604020202020204" pitchFamily="34" charset="0"/>
                  <a:cs typeface="Arial" panose="020B0604020202020204" pitchFamily="34" charset="0"/>
                </a:endParaRPr>
              </a:p>
              <a:p>
                <a:r>
                  <a:rPr lang="en-GB" altLang="de-DE" dirty="0">
                    <a:solidFill>
                      <a:prstClr val="black"/>
                    </a:solidFill>
                    <a:latin typeface="Arial" panose="020B0604020202020204" pitchFamily="34" charset="0"/>
                    <a:cs typeface="Arial" panose="020B0604020202020204" pitchFamily="34" charset="0"/>
                  </a:rPr>
                  <a:t>1/</a:t>
                </a:r>
                <a:r>
                  <a:rPr lang="en-GB" altLang="de-DE" dirty="0">
                    <a:solidFill>
                      <a:srgbClr val="0000FF"/>
                    </a:solidFill>
                    <a:latin typeface="Arial" panose="020B0604020202020204" pitchFamily="34" charset="0"/>
                    <a:cs typeface="Arial" panose="020B0604020202020204" pitchFamily="34" charset="0"/>
                  </a:rPr>
                  <a:t>N</a:t>
                </a:r>
                <a:r>
                  <a:rPr lang="en-GB" altLang="de-DE" baseline="-25000" dirty="0">
                    <a:solidFill>
                      <a:srgbClr val="0000FF"/>
                    </a:solidFill>
                    <a:latin typeface="Arial" panose="020B0604020202020204" pitchFamily="34" charset="0"/>
                    <a:cs typeface="Arial" panose="020B0604020202020204" pitchFamily="34" charset="0"/>
                  </a:rPr>
                  <a:t>e</a:t>
                </a:r>
                <a:r>
                  <a:rPr lang="en-GB" altLang="de-DE" dirty="0">
                    <a:solidFill>
                      <a:prstClr val="black"/>
                    </a:solidFill>
                    <a:latin typeface="Arial" panose="020B0604020202020204" pitchFamily="34" charset="0"/>
                    <a:cs typeface="Arial" panose="020B0604020202020204" pitchFamily="34" charset="0"/>
                  </a:rPr>
                  <a:t> = (</a:t>
                </a:r>
                <a:r>
                  <a:rPr lang="de-DE" altLang="de-DE" dirty="0">
                    <a:latin typeface="Arial" panose="020B0604020202020204" pitchFamily="34" charset="0"/>
                    <a:cs typeface="Arial" panose="020B0604020202020204" pitchFamily="34" charset="0"/>
                  </a:rPr>
                  <a:t>1/t)  ∙  [1/</a:t>
                </a:r>
                <a:r>
                  <a:rPr lang="de-DE" altLang="de-DE" dirty="0" err="1">
                    <a:latin typeface="Arial" panose="020B0604020202020204" pitchFamily="34" charset="0"/>
                    <a:cs typeface="Arial" panose="020B0604020202020204" pitchFamily="34" charset="0"/>
                  </a:rPr>
                  <a:t>N</a:t>
                </a:r>
                <a:r>
                  <a:rPr lang="de-DE" altLang="de-DE" baseline="-25000" dirty="0" err="1">
                    <a:latin typeface="Arial" panose="020B0604020202020204" pitchFamily="34" charset="0"/>
                    <a:cs typeface="Arial" panose="020B0604020202020204" pitchFamily="34" charset="0"/>
                  </a:rPr>
                  <a:t>t</a:t>
                </a:r>
                <a:r>
                  <a:rPr lang="de-DE" altLang="de-DE" baseline="-25000" dirty="0">
                    <a:latin typeface="Arial" panose="020B0604020202020204" pitchFamily="34" charset="0"/>
                    <a:cs typeface="Arial" panose="020B0604020202020204" pitchFamily="34" charset="0"/>
                  </a:rPr>
                  <a:t>=1</a:t>
                </a:r>
                <a:r>
                  <a:rPr lang="de-DE" altLang="de-DE" dirty="0">
                    <a:latin typeface="Arial" panose="020B0604020202020204" pitchFamily="34" charset="0"/>
                    <a:cs typeface="Arial" panose="020B0604020202020204" pitchFamily="34" charset="0"/>
                  </a:rPr>
                  <a:t> + 1/</a:t>
                </a:r>
                <a:r>
                  <a:rPr lang="de-DE" altLang="de-DE" dirty="0" err="1">
                    <a:latin typeface="Arial" panose="020B0604020202020204" pitchFamily="34" charset="0"/>
                    <a:cs typeface="Arial" panose="020B0604020202020204" pitchFamily="34" charset="0"/>
                  </a:rPr>
                  <a:t>N</a:t>
                </a:r>
                <a:r>
                  <a:rPr lang="de-DE" altLang="de-DE" baseline="-25000" dirty="0" err="1">
                    <a:latin typeface="Arial" panose="020B0604020202020204" pitchFamily="34" charset="0"/>
                    <a:cs typeface="Arial" panose="020B0604020202020204" pitchFamily="34" charset="0"/>
                  </a:rPr>
                  <a:t>t</a:t>
                </a:r>
                <a:r>
                  <a:rPr lang="de-DE" altLang="de-DE" baseline="-25000" dirty="0">
                    <a:latin typeface="Arial" panose="020B0604020202020204" pitchFamily="34" charset="0"/>
                    <a:cs typeface="Arial" panose="020B0604020202020204" pitchFamily="34" charset="0"/>
                  </a:rPr>
                  <a:t>=2</a:t>
                </a:r>
                <a:r>
                  <a:rPr lang="de-DE" altLang="de-DE" dirty="0">
                    <a:latin typeface="Arial" panose="020B0604020202020204" pitchFamily="34" charset="0"/>
                    <a:cs typeface="Arial" panose="020B0604020202020204" pitchFamily="34" charset="0"/>
                  </a:rPr>
                  <a:t>+ .....  1/</a:t>
                </a:r>
                <a:r>
                  <a:rPr lang="de-DE" altLang="de-DE" dirty="0" err="1">
                    <a:latin typeface="Arial" panose="020B0604020202020204" pitchFamily="34" charset="0"/>
                    <a:cs typeface="Arial" panose="020B0604020202020204" pitchFamily="34" charset="0"/>
                  </a:rPr>
                  <a:t>N</a:t>
                </a:r>
                <a:r>
                  <a:rPr lang="de-DE" altLang="de-DE" baseline="-25000" dirty="0" err="1">
                    <a:latin typeface="Arial" panose="020B0604020202020204" pitchFamily="34" charset="0"/>
                    <a:cs typeface="Arial" panose="020B0604020202020204" pitchFamily="34" charset="0"/>
                  </a:rPr>
                  <a:t>t</a:t>
                </a:r>
                <a:r>
                  <a:rPr lang="de-DE" altLang="de-DE" dirty="0">
                    <a:latin typeface="Arial" panose="020B0604020202020204" pitchFamily="34" charset="0"/>
                    <a:cs typeface="Arial" panose="020B0604020202020204" pitchFamily="34" charset="0"/>
                  </a:rPr>
                  <a:t>]</a:t>
                </a:r>
              </a:p>
              <a:p>
                <a:pPr lvl="0">
                  <a:spcBef>
                    <a:spcPct val="50000"/>
                  </a:spcBef>
                </a:pPr>
                <a:r>
                  <a:rPr lang="en-GB" altLang="de-DE" dirty="0">
                    <a:solidFill>
                      <a:prstClr val="black"/>
                    </a:solidFill>
                    <a:latin typeface="Arial" panose="020B0604020202020204" pitchFamily="34" charset="0"/>
                    <a:cs typeface="Arial" panose="020B0604020202020204" pitchFamily="34" charset="0"/>
                  </a:rPr>
                  <a:t>With e.g. </a:t>
                </a:r>
                <a:r>
                  <a:rPr lang="en-GB" altLang="de-DE" dirty="0" err="1">
                    <a:solidFill>
                      <a:prstClr val="black"/>
                    </a:solidFill>
                    <a:latin typeface="Arial" panose="020B0604020202020204" pitchFamily="34" charset="0"/>
                    <a:cs typeface="Arial" panose="020B0604020202020204" pitchFamily="34" charset="0"/>
                  </a:rPr>
                  <a:t>N</a:t>
                </a:r>
                <a:r>
                  <a:rPr lang="en-GB" altLang="de-DE" baseline="-25000" dirty="0" err="1">
                    <a:solidFill>
                      <a:prstClr val="black"/>
                    </a:solidFill>
                    <a:latin typeface="Arial" panose="020B0604020202020204" pitchFamily="34" charset="0"/>
                    <a:cs typeface="Arial" panose="020B0604020202020204" pitchFamily="34" charset="0"/>
                  </a:rPr>
                  <a:t>t</a:t>
                </a:r>
                <a:r>
                  <a:rPr lang="en-GB" altLang="de-DE" baseline="-25000" dirty="0">
                    <a:solidFill>
                      <a:prstClr val="black"/>
                    </a:solidFill>
                    <a:latin typeface="Arial" panose="020B0604020202020204" pitchFamily="34" charset="0"/>
                    <a:cs typeface="Arial" panose="020B0604020202020204" pitchFamily="34" charset="0"/>
                  </a:rPr>
                  <a:t> </a:t>
                </a:r>
                <a:r>
                  <a:rPr lang="en-GB" altLang="de-DE" dirty="0">
                    <a:solidFill>
                      <a:prstClr val="black"/>
                    </a:solidFill>
                    <a:latin typeface="Arial" panose="020B0604020202020204" pitchFamily="34" charset="0"/>
                    <a:cs typeface="Arial" panose="020B0604020202020204" pitchFamily="34" charset="0"/>
                  </a:rPr>
                  <a:t>= 10 generations to be considered, and with </a:t>
                </a:r>
                <a:r>
                  <a:rPr lang="en-GB" altLang="de-DE" dirty="0">
                    <a:solidFill>
                      <a:srgbClr val="0000FF"/>
                    </a:solidFill>
                    <a:latin typeface="Arial" panose="020B0604020202020204" pitchFamily="34" charset="0"/>
                    <a:cs typeface="Arial" panose="020B0604020202020204" pitchFamily="34" charset="0"/>
                  </a:rPr>
                  <a:t>N=162</a:t>
                </a:r>
                <a:r>
                  <a:rPr lang="en-GB" altLang="de-DE" dirty="0">
                    <a:solidFill>
                      <a:prstClr val="black"/>
                    </a:solidFill>
                    <a:latin typeface="Arial" panose="020B0604020202020204" pitchFamily="34" charset="0"/>
                    <a:cs typeface="Arial" panose="020B0604020202020204" pitchFamily="34" charset="0"/>
                  </a:rPr>
                  <a:t> throughout except in one of the ten generations, when </a:t>
                </a:r>
                <a:r>
                  <a:rPr lang="en-GB" altLang="de-DE" dirty="0">
                    <a:solidFill>
                      <a:srgbClr val="FF0000"/>
                    </a:solidFill>
                    <a:latin typeface="Arial" panose="020B0604020202020204" pitchFamily="34" charset="0"/>
                    <a:cs typeface="Arial" panose="020B0604020202020204" pitchFamily="34" charset="0"/>
                  </a:rPr>
                  <a:t>N=2</a:t>
                </a:r>
                <a:r>
                  <a:rPr lang="en-GB" altLang="de-DE" dirty="0">
                    <a:solidFill>
                      <a:prstClr val="black"/>
                    </a:solidFill>
                    <a:latin typeface="Arial" panose="020B0604020202020204" pitchFamily="34" charset="0"/>
                    <a:cs typeface="Arial" panose="020B0604020202020204" pitchFamily="34" charset="0"/>
                  </a:rPr>
                  <a:t> instead of </a:t>
                </a:r>
                <a:r>
                  <a:rPr lang="en-GB" altLang="de-DE" dirty="0">
                    <a:solidFill>
                      <a:srgbClr val="0000FF"/>
                    </a:solidFill>
                    <a:latin typeface="Arial" panose="020B0604020202020204" pitchFamily="34" charset="0"/>
                    <a:cs typeface="Arial" panose="020B0604020202020204" pitchFamily="34" charset="0"/>
                  </a:rPr>
                  <a:t>N=162</a:t>
                </a:r>
                <a:r>
                  <a:rPr lang="en-GB" altLang="de-DE" dirty="0">
                    <a:solidFill>
                      <a:prstClr val="black"/>
                    </a:solidFill>
                    <a:latin typeface="Arial" panose="020B0604020202020204" pitchFamily="34" charset="0"/>
                    <a:cs typeface="Arial" panose="020B0604020202020204" pitchFamily="34" charset="0"/>
                  </a:rPr>
                  <a:t> was true, then the effects of Drift are as strong as if N was constantly N=18        in all ten generations, hence N</a:t>
                </a:r>
                <a:r>
                  <a:rPr lang="en-GB" altLang="de-DE" baseline="-25000" dirty="0">
                    <a:solidFill>
                      <a:prstClr val="black"/>
                    </a:solidFill>
                    <a:latin typeface="Arial" panose="020B0604020202020204" pitchFamily="34" charset="0"/>
                    <a:cs typeface="Arial" panose="020B0604020202020204" pitchFamily="34" charset="0"/>
                  </a:rPr>
                  <a:t>e</a:t>
                </a:r>
                <a:r>
                  <a:rPr lang="en-GB" altLang="de-DE" dirty="0">
                    <a:solidFill>
                      <a:prstClr val="black"/>
                    </a:solidFill>
                    <a:latin typeface="Arial" panose="020B0604020202020204" pitchFamily="34" charset="0"/>
                    <a:cs typeface="Arial" panose="020B0604020202020204" pitchFamily="34" charset="0"/>
                  </a:rPr>
                  <a:t>=18 (the algebraic mean would be N=146).</a:t>
                </a:r>
              </a:p>
              <a:p>
                <a:pPr lvl="0">
                  <a:spcBef>
                    <a:spcPct val="50000"/>
                  </a:spcBef>
                </a:pPr>
                <a:r>
                  <a:rPr lang="de-DE" altLang="de-DE" dirty="0" err="1">
                    <a:solidFill>
                      <a:prstClr val="black"/>
                    </a:solidFill>
                    <a:latin typeface="Arial" panose="020B0604020202020204" pitchFamily="34" charset="0"/>
                    <a:cs typeface="Arial" panose="020B0604020202020204" pitchFamily="34" charset="0"/>
                  </a:rPr>
                  <a:t>If</a:t>
                </a:r>
                <a:r>
                  <a:rPr lang="de-DE" altLang="de-DE" dirty="0">
                    <a:solidFill>
                      <a:prstClr val="black"/>
                    </a:solidFill>
                    <a:latin typeface="Arial" panose="020B0604020202020204" pitchFamily="34" charset="0"/>
                    <a:cs typeface="Arial" panose="020B0604020202020204" pitchFamily="34" charset="0"/>
                  </a:rPr>
                  <a:t> </a:t>
                </a:r>
                <a:r>
                  <a:rPr lang="de-DE" altLang="de-DE" dirty="0" err="1">
                    <a:solidFill>
                      <a:prstClr val="black"/>
                    </a:solidFill>
                    <a:latin typeface="Arial" panose="020B0604020202020204" pitchFamily="34" charset="0"/>
                    <a:cs typeface="Arial" panose="020B0604020202020204" pitchFamily="34" charset="0"/>
                  </a:rPr>
                  <a:t>the</a:t>
                </a:r>
                <a:r>
                  <a:rPr lang="de-DE" altLang="de-DE" dirty="0">
                    <a:solidFill>
                      <a:prstClr val="black"/>
                    </a:solidFill>
                    <a:latin typeface="Arial" panose="020B0604020202020204" pitchFamily="34" charset="0"/>
                    <a:cs typeface="Arial" panose="020B0604020202020204" pitchFamily="34" charset="0"/>
                  </a:rPr>
                  <a:t> ‚large‘ </a:t>
                </a:r>
                <a:r>
                  <a:rPr lang="de-DE" altLang="de-DE" dirty="0" err="1">
                    <a:solidFill>
                      <a:prstClr val="black"/>
                    </a:solidFill>
                    <a:latin typeface="Arial" panose="020B0604020202020204" pitchFamily="34" charset="0"/>
                    <a:cs typeface="Arial" panose="020B0604020202020204" pitchFamily="34" charset="0"/>
                  </a:rPr>
                  <a:t>generations</a:t>
                </a:r>
                <a:r>
                  <a:rPr lang="de-DE" altLang="de-DE" dirty="0">
                    <a:solidFill>
                      <a:prstClr val="black"/>
                    </a:solidFill>
                    <a:latin typeface="Arial" panose="020B0604020202020204" pitchFamily="34" charset="0"/>
                    <a:cs typeface="Arial" panose="020B0604020202020204" pitchFamily="34" charset="0"/>
                  </a:rPr>
                  <a:t> </a:t>
                </a:r>
                <a:r>
                  <a:rPr lang="de-DE" altLang="de-DE" dirty="0" err="1">
                    <a:solidFill>
                      <a:prstClr val="black"/>
                    </a:solidFill>
                    <a:latin typeface="Arial" panose="020B0604020202020204" pitchFamily="34" charset="0"/>
                    <a:cs typeface="Arial" panose="020B0604020202020204" pitchFamily="34" charset="0"/>
                  </a:rPr>
                  <a:t>were</a:t>
                </a:r>
                <a:r>
                  <a:rPr lang="de-DE" altLang="de-DE" dirty="0">
                    <a:solidFill>
                      <a:prstClr val="black"/>
                    </a:solidFill>
                    <a:latin typeface="Arial" panose="020B0604020202020204" pitchFamily="34" charset="0"/>
                    <a:cs typeface="Arial" panose="020B0604020202020204" pitchFamily="34" charset="0"/>
                  </a:rPr>
                  <a:t> </a:t>
                </a:r>
                <a:r>
                  <a:rPr lang="de-DE" altLang="de-DE" dirty="0" err="1">
                    <a:solidFill>
                      <a:prstClr val="black"/>
                    </a:solidFill>
                    <a:latin typeface="Arial" panose="020B0604020202020204" pitchFamily="34" charset="0"/>
                    <a:cs typeface="Arial" panose="020B0604020202020204" pitchFamily="34" charset="0"/>
                  </a:rPr>
                  <a:t>very</a:t>
                </a:r>
                <a:r>
                  <a:rPr lang="de-DE" altLang="de-DE" dirty="0">
                    <a:solidFill>
                      <a:prstClr val="black"/>
                    </a:solidFill>
                    <a:latin typeface="Arial" panose="020B0604020202020204" pitchFamily="34" charset="0"/>
                    <a:cs typeface="Arial" panose="020B0604020202020204" pitchFamily="34" charset="0"/>
                  </a:rPr>
                  <a:t> large (N=∞), </a:t>
                </a:r>
                <a:r>
                  <a:rPr lang="de-DE" altLang="de-DE" dirty="0" err="1">
                    <a:solidFill>
                      <a:prstClr val="black"/>
                    </a:solidFill>
                    <a:latin typeface="Arial" panose="020B0604020202020204" pitchFamily="34" charset="0"/>
                    <a:cs typeface="Arial" panose="020B0604020202020204" pitchFamily="34" charset="0"/>
                  </a:rPr>
                  <a:t>yet</a:t>
                </a:r>
                <a:r>
                  <a:rPr lang="de-DE" altLang="de-DE" dirty="0">
                    <a:solidFill>
                      <a:prstClr val="black"/>
                    </a:solidFill>
                    <a:latin typeface="Arial" panose="020B0604020202020204" pitchFamily="34" charset="0"/>
                    <a:cs typeface="Arial" panose="020B0604020202020204" pitchFamily="34" charset="0"/>
                  </a:rPr>
                  <a:t> still </a:t>
                </a:r>
                <a:r>
                  <a:rPr lang="de-DE" altLang="de-DE" dirty="0" err="1">
                    <a:solidFill>
                      <a:prstClr val="black"/>
                    </a:solidFill>
                    <a:latin typeface="Arial" panose="020B0604020202020204" pitchFamily="34" charset="0"/>
                    <a:cs typeface="Arial" panose="020B0604020202020204" pitchFamily="34" charset="0"/>
                  </a:rPr>
                  <a:t>one</a:t>
                </a:r>
                <a:r>
                  <a:rPr lang="de-DE" altLang="de-DE" dirty="0">
                    <a:solidFill>
                      <a:prstClr val="black"/>
                    </a:solidFill>
                    <a:latin typeface="Arial" panose="020B0604020202020204" pitchFamily="34" charset="0"/>
                    <a:cs typeface="Arial" panose="020B0604020202020204" pitchFamily="34" charset="0"/>
                  </a:rPr>
                  <a:t> </a:t>
                </a:r>
                <a:r>
                  <a:rPr lang="de-DE" altLang="de-DE" dirty="0" err="1">
                    <a:solidFill>
                      <a:prstClr val="black"/>
                    </a:solidFill>
                    <a:latin typeface="Arial" panose="020B0604020202020204" pitchFamily="34" charset="0"/>
                    <a:cs typeface="Arial" panose="020B0604020202020204" pitchFamily="34" charset="0"/>
                  </a:rPr>
                  <a:t>of</a:t>
                </a:r>
                <a:r>
                  <a:rPr lang="de-DE" altLang="de-DE" dirty="0">
                    <a:solidFill>
                      <a:prstClr val="black"/>
                    </a:solidFill>
                    <a:latin typeface="Arial" panose="020B0604020202020204" pitchFamily="34" charset="0"/>
                    <a:cs typeface="Arial" panose="020B0604020202020204" pitchFamily="34" charset="0"/>
                  </a:rPr>
                  <a:t> </a:t>
                </a:r>
                <a:r>
                  <a:rPr lang="de-DE" altLang="de-DE" dirty="0" err="1">
                    <a:solidFill>
                      <a:prstClr val="black"/>
                    </a:solidFill>
                    <a:latin typeface="Arial" panose="020B0604020202020204" pitchFamily="34" charset="0"/>
                    <a:cs typeface="Arial" panose="020B0604020202020204" pitchFamily="34" charset="0"/>
                  </a:rPr>
                  <a:t>the</a:t>
                </a:r>
                <a:r>
                  <a:rPr lang="de-DE" altLang="de-DE" dirty="0">
                    <a:solidFill>
                      <a:prstClr val="black"/>
                    </a:solidFill>
                    <a:latin typeface="Arial" panose="020B0604020202020204" pitchFamily="34" charset="0"/>
                    <a:cs typeface="Arial" panose="020B0604020202020204" pitchFamily="34" charset="0"/>
                  </a:rPr>
                  <a:t> t=10 </a:t>
                </a:r>
                <a:r>
                  <a:rPr lang="de-DE" altLang="de-DE" dirty="0" err="1">
                    <a:solidFill>
                      <a:prstClr val="black"/>
                    </a:solidFill>
                    <a:latin typeface="Arial" panose="020B0604020202020204" pitchFamily="34" charset="0"/>
                    <a:cs typeface="Arial" panose="020B0604020202020204" pitchFamily="34" charset="0"/>
                  </a:rPr>
                  <a:t>generations</a:t>
                </a:r>
                <a:r>
                  <a:rPr lang="de-DE" altLang="de-DE" dirty="0">
                    <a:solidFill>
                      <a:prstClr val="black"/>
                    </a:solidFill>
                    <a:latin typeface="Arial" panose="020B0604020202020204" pitchFamily="34" charset="0"/>
                    <a:cs typeface="Arial" panose="020B0604020202020204" pitchFamily="34" charset="0"/>
                  </a:rPr>
                  <a:t> was </a:t>
                </a:r>
                <a:r>
                  <a:rPr lang="de-DE" altLang="de-DE" dirty="0" err="1">
                    <a:solidFill>
                      <a:prstClr val="black"/>
                    </a:solidFill>
                    <a:latin typeface="Arial" panose="020B0604020202020204" pitchFamily="34" charset="0"/>
                    <a:cs typeface="Arial" panose="020B0604020202020204" pitchFamily="34" charset="0"/>
                  </a:rPr>
                  <a:t>with</a:t>
                </a:r>
                <a:r>
                  <a:rPr lang="de-DE" altLang="de-DE" dirty="0">
                    <a:solidFill>
                      <a:prstClr val="black"/>
                    </a:solidFill>
                    <a:latin typeface="Arial" panose="020B0604020202020204" pitchFamily="34" charset="0"/>
                    <a:cs typeface="Arial" panose="020B0604020202020204" pitchFamily="34" charset="0"/>
                  </a:rPr>
                  <a:t> N=2, </a:t>
                </a:r>
                <a:r>
                  <a:rPr lang="de-DE" altLang="de-DE" dirty="0" err="1">
                    <a:solidFill>
                      <a:prstClr val="black"/>
                    </a:solidFill>
                    <a:latin typeface="Arial" panose="020B0604020202020204" pitchFamily="34" charset="0"/>
                    <a:cs typeface="Arial" panose="020B0604020202020204" pitchFamily="34" charset="0"/>
                  </a:rPr>
                  <a:t>then</a:t>
                </a:r>
                <a:r>
                  <a:rPr lang="de-DE" altLang="de-DE" dirty="0">
                    <a:solidFill>
                      <a:prstClr val="black"/>
                    </a:solidFill>
                    <a:latin typeface="Arial" panose="020B0604020202020204" pitchFamily="34" charset="0"/>
                    <a:cs typeface="Arial" panose="020B0604020202020204" pitchFamily="34" charset="0"/>
                  </a:rPr>
                  <a:t> N</a:t>
                </a:r>
                <a:r>
                  <a:rPr lang="de-DE" altLang="de-DE" baseline="-25000" dirty="0">
                    <a:solidFill>
                      <a:prstClr val="black"/>
                    </a:solidFill>
                    <a:latin typeface="Arial" panose="020B0604020202020204" pitchFamily="34" charset="0"/>
                    <a:cs typeface="Arial" panose="020B0604020202020204" pitchFamily="34" charset="0"/>
                  </a:rPr>
                  <a:t>e</a:t>
                </a:r>
                <a:r>
                  <a:rPr lang="de-DE" altLang="de-DE" dirty="0">
                    <a:solidFill>
                      <a:prstClr val="black"/>
                    </a:solidFill>
                    <a:latin typeface="Arial" panose="020B0604020202020204" pitchFamily="34" charset="0"/>
                    <a:cs typeface="Arial" panose="020B0604020202020204" pitchFamily="34" charset="0"/>
                  </a:rPr>
                  <a:t>=20. </a:t>
                </a:r>
                <a:endParaRPr lang="en-GB" altLang="de-DE" dirty="0">
                  <a:solidFill>
                    <a:prstClr val="black"/>
                  </a:solidFill>
                  <a:latin typeface="Arial" panose="020B0604020202020204" pitchFamily="34" charset="0"/>
                  <a:cs typeface="Arial" panose="020B0604020202020204" pitchFamily="34" charset="0"/>
                </a:endParaRPr>
              </a:p>
            </p:txBody>
          </p:sp>
          <p:sp>
            <p:nvSpPr>
              <p:cNvPr id="73" name="Oval 72"/>
              <p:cNvSpPr>
                <a:spLocks noChangeAspect="1" noChangeArrowheads="1"/>
              </p:cNvSpPr>
              <p:nvPr/>
            </p:nvSpPr>
            <p:spPr bwMode="auto">
              <a:xfrm>
                <a:off x="8908162" y="3436777"/>
                <a:ext cx="180000" cy="180000"/>
              </a:xfrm>
              <a:prstGeom prst="ellipse">
                <a:avLst/>
              </a:prstGeom>
              <a:solidFill>
                <a:srgbClr val="0000FF"/>
              </a:solidFill>
              <a:ln w="57150">
                <a:solidFill>
                  <a:srgbClr val="0000FF"/>
                </a:solidFill>
                <a:round/>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pic>
          <p:nvPicPr>
            <p:cNvPr id="66" name="Picture 65"/>
            <p:cNvPicPr>
              <a:picLocks noChangeAspect="1"/>
            </p:cNvPicPr>
            <p:nvPr/>
          </p:nvPicPr>
          <p:blipFill>
            <a:blip r:embed="rId2"/>
            <a:stretch>
              <a:fillRect/>
            </a:stretch>
          </p:blipFill>
          <p:spPr>
            <a:xfrm>
              <a:off x="7003470" y="480245"/>
              <a:ext cx="5109233" cy="5386146"/>
            </a:xfrm>
            <a:prstGeom prst="rect">
              <a:avLst/>
            </a:prstGeom>
          </p:spPr>
        </p:pic>
        <p:sp>
          <p:nvSpPr>
            <p:cNvPr id="80" name="Textfeld 5">
              <a:extLst>
                <a:ext uri="{FF2B5EF4-FFF2-40B4-BE49-F238E27FC236}">
                  <a16:creationId xmlns:a16="http://schemas.microsoft.com/office/drawing/2014/main" id="{40BAC45A-A2C5-4B16-B78B-C38D37D8E317}"/>
                </a:ext>
              </a:extLst>
            </p:cNvPr>
            <p:cNvSpPr txBox="1"/>
            <p:nvPr/>
          </p:nvSpPr>
          <p:spPr>
            <a:xfrm>
              <a:off x="11255602" y="-1"/>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19</a:t>
              </a:fld>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6109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72000" y="36000"/>
            <a:ext cx="12026833" cy="1077218"/>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a:spcBef>
                <a:spcPct val="50000"/>
              </a:spcBef>
            </a:pPr>
            <a:r>
              <a:rPr lang="de-DE" altLang="de-DE" sz="3200" dirty="0" err="1">
                <a:latin typeface="Arial" panose="020B0604020202020204" pitchFamily="34" charset="0"/>
                <a:cs typeface="Arial" panose="020B0604020202020204" pitchFamily="34" charset="0"/>
              </a:rPr>
              <a:t>Sequential</a:t>
            </a:r>
            <a:r>
              <a:rPr lang="de-DE" altLang="de-DE" sz="3200" dirty="0">
                <a:latin typeface="Arial" panose="020B0604020202020204" pitchFamily="34" charset="0"/>
                <a:cs typeface="Arial" panose="020B0604020202020204" pitchFamily="34" charset="0"/>
              </a:rPr>
              <a:t> </a:t>
            </a:r>
            <a:r>
              <a:rPr lang="de-DE" altLang="de-DE" sz="3200" dirty="0" err="1">
                <a:latin typeface="Arial" panose="020B0604020202020204" pitchFamily="34" charset="0"/>
                <a:cs typeface="Arial" panose="020B0604020202020204" pitchFamily="34" charset="0"/>
              </a:rPr>
              <a:t>Number</a:t>
            </a:r>
            <a:r>
              <a:rPr lang="de-DE" altLang="de-DE" sz="3200" dirty="0">
                <a:latin typeface="Arial" panose="020B0604020202020204" pitchFamily="34" charset="0"/>
                <a:cs typeface="Arial" panose="020B0604020202020204" pitchFamily="34" charset="0"/>
              </a:rPr>
              <a:t>: #6 </a:t>
            </a:r>
            <a:br>
              <a:rPr lang="de-DE" altLang="de-DE" sz="3200" dirty="0">
                <a:latin typeface="Arial" panose="020B0604020202020204" pitchFamily="34" charset="0"/>
                <a:cs typeface="Arial" panose="020B0604020202020204" pitchFamily="34" charset="0"/>
              </a:rPr>
            </a:br>
            <a:r>
              <a:rPr lang="de-DE" altLang="de-DE"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UNPLAB-PopGen_Ch-5[Drift II]</a:t>
            </a:r>
            <a:endParaRPr lang="de-DE" altLang="de-DE" sz="3200" dirty="0">
              <a:solidFill>
                <a:srgbClr val="FF0000"/>
              </a:solidFill>
              <a:latin typeface="Arial" panose="020B0604020202020204" pitchFamily="34" charset="0"/>
              <a:cs typeface="Arial" panose="020B0604020202020204" pitchFamily="34" charset="0"/>
            </a:endParaRPr>
          </a:p>
        </p:txBody>
      </p:sp>
      <p:sp>
        <p:nvSpPr>
          <p:cNvPr id="4" name="Textfeld 5"/>
          <p:cNvSpPr txBox="1"/>
          <p:nvPr/>
        </p:nvSpPr>
        <p:spPr>
          <a:xfrm>
            <a:off x="11630100" y="6346567"/>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2</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971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p:cNvSpPr txBox="1"/>
          <p:nvPr/>
        </p:nvSpPr>
        <p:spPr>
          <a:xfrm>
            <a:off x="55033" y="0"/>
            <a:ext cx="1200821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sz="2400" dirty="0">
                <a:latin typeface="Arial" panose="020B0604020202020204" pitchFamily="34" charset="0"/>
                <a:cs typeface="Arial" panose="020B0604020202020204" pitchFamily="34" charset="0"/>
              </a:rPr>
              <a:t>Effective population size in cases with different </a:t>
            </a:r>
            <a:r>
              <a:rPr lang="de-DE" sz="2400" dirty="0" err="1">
                <a:latin typeface="Arial" panose="020B0604020202020204" pitchFamily="34" charset="0"/>
                <a:cs typeface="Arial" panose="020B0604020202020204" pitchFamily="34" charset="0"/>
              </a:rPr>
              <a:t>numbers</a:t>
            </a:r>
            <a:r>
              <a:rPr lang="de-DE" sz="2400" dirty="0">
                <a:latin typeface="Arial" panose="020B0604020202020204" pitchFamily="34" charset="0"/>
                <a:cs typeface="Arial" panose="020B0604020202020204" pitchFamily="34" charset="0"/>
              </a:rPr>
              <a:t> N per t </a:t>
            </a:r>
            <a:r>
              <a:rPr lang="de-DE" sz="2400" dirty="0" err="1">
                <a:latin typeface="Arial" panose="020B0604020202020204" pitchFamily="34" charset="0"/>
                <a:cs typeface="Arial" panose="020B0604020202020204" pitchFamily="34" charset="0"/>
              </a:rPr>
              <a:t>generations</a:t>
            </a:r>
            <a:r>
              <a:rPr lang="de-DE" sz="24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70" name="Rectangle 69"/>
              <p:cNvSpPr/>
              <p:nvPr/>
            </p:nvSpPr>
            <p:spPr>
              <a:xfrm>
                <a:off x="7213586" y="1132156"/>
                <a:ext cx="4923525" cy="463473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lvl="0"/>
                <a:r>
                  <a:rPr lang="en-GB" altLang="de-DE" dirty="0">
                    <a:solidFill>
                      <a:prstClr val="black"/>
                    </a:solidFill>
                    <a:latin typeface="Arial" panose="020B0604020202020204" pitchFamily="34" charset="0"/>
                    <a:cs typeface="Arial" panose="020B0604020202020204" pitchFamily="34" charset="0"/>
                  </a:rPr>
                  <a:t>The effective population size derives from the harmonic mean.</a:t>
                </a:r>
              </a:p>
              <a:p>
                <a:pPr lvl="0"/>
                <a:endParaRPr lang="en-GB" altLang="de-DE" dirty="0">
                  <a:solidFill>
                    <a:prstClr val="black"/>
                  </a:solidFill>
                  <a:latin typeface="Arial" panose="020B0604020202020204" pitchFamily="34" charset="0"/>
                  <a:cs typeface="Arial" panose="020B0604020202020204" pitchFamily="34" charset="0"/>
                </a:endParaRPr>
              </a:p>
              <a:p>
                <a:r>
                  <a:rPr lang="en-GB" altLang="de-DE" sz="2100" dirty="0">
                    <a:solidFill>
                      <a:prstClr val="black"/>
                    </a:solidFill>
                    <a:latin typeface="Arial" panose="020B0604020202020204" pitchFamily="34" charset="0"/>
                    <a:cs typeface="Arial" panose="020B0604020202020204" pitchFamily="34" charset="0"/>
                  </a:rPr>
                  <a:t>1/</a:t>
                </a:r>
                <a:r>
                  <a:rPr lang="en-GB" altLang="de-DE" sz="2100" dirty="0">
                    <a:solidFill>
                      <a:srgbClr val="0000FF"/>
                    </a:solidFill>
                    <a:latin typeface="Arial" panose="020B0604020202020204" pitchFamily="34" charset="0"/>
                    <a:cs typeface="Arial" panose="020B0604020202020204" pitchFamily="34" charset="0"/>
                  </a:rPr>
                  <a:t>N</a:t>
                </a:r>
                <a:r>
                  <a:rPr lang="en-GB" altLang="de-DE" sz="2100" baseline="-25000" dirty="0">
                    <a:solidFill>
                      <a:srgbClr val="0000FF"/>
                    </a:solidFill>
                    <a:latin typeface="Arial" panose="020B0604020202020204" pitchFamily="34" charset="0"/>
                    <a:cs typeface="Arial" panose="020B0604020202020204" pitchFamily="34" charset="0"/>
                  </a:rPr>
                  <a:t>e</a:t>
                </a:r>
                <a:r>
                  <a:rPr lang="en-GB" altLang="de-DE" sz="2100" dirty="0">
                    <a:solidFill>
                      <a:prstClr val="black"/>
                    </a:solidFill>
                    <a:latin typeface="Arial" panose="020B0604020202020204" pitchFamily="34" charset="0"/>
                    <a:cs typeface="Arial" panose="020B0604020202020204" pitchFamily="34" charset="0"/>
                  </a:rPr>
                  <a:t> = (</a:t>
                </a:r>
                <a:r>
                  <a:rPr lang="de-DE" altLang="de-DE" sz="2100" dirty="0">
                    <a:latin typeface="Arial" panose="020B0604020202020204" pitchFamily="34" charset="0"/>
                    <a:cs typeface="Arial" panose="020B0604020202020204" pitchFamily="34" charset="0"/>
                  </a:rPr>
                  <a:t>1/t)  ∙  [1/</a:t>
                </a:r>
                <a:r>
                  <a:rPr lang="de-DE" altLang="de-DE" sz="2100" dirty="0" err="1">
                    <a:latin typeface="Arial" panose="020B0604020202020204" pitchFamily="34" charset="0"/>
                    <a:cs typeface="Arial" panose="020B0604020202020204" pitchFamily="34" charset="0"/>
                  </a:rPr>
                  <a:t>N</a:t>
                </a:r>
                <a:r>
                  <a:rPr lang="de-DE" altLang="de-DE" sz="2100" baseline="-25000" dirty="0" err="1">
                    <a:latin typeface="Arial" panose="020B0604020202020204" pitchFamily="34" charset="0"/>
                    <a:cs typeface="Arial" panose="020B0604020202020204" pitchFamily="34" charset="0"/>
                  </a:rPr>
                  <a:t>t</a:t>
                </a:r>
                <a:r>
                  <a:rPr lang="de-DE" altLang="de-DE" sz="2100" baseline="-25000" dirty="0">
                    <a:latin typeface="Arial" panose="020B0604020202020204" pitchFamily="34" charset="0"/>
                    <a:cs typeface="Arial" panose="020B0604020202020204" pitchFamily="34" charset="0"/>
                  </a:rPr>
                  <a:t>=1</a:t>
                </a:r>
                <a:r>
                  <a:rPr lang="de-DE" altLang="de-DE" sz="2100" dirty="0">
                    <a:latin typeface="Arial" panose="020B0604020202020204" pitchFamily="34" charset="0"/>
                    <a:cs typeface="Arial" panose="020B0604020202020204" pitchFamily="34" charset="0"/>
                  </a:rPr>
                  <a:t> + 1/</a:t>
                </a:r>
                <a:r>
                  <a:rPr lang="de-DE" altLang="de-DE" sz="2100" dirty="0" err="1">
                    <a:latin typeface="Arial" panose="020B0604020202020204" pitchFamily="34" charset="0"/>
                    <a:cs typeface="Arial" panose="020B0604020202020204" pitchFamily="34" charset="0"/>
                  </a:rPr>
                  <a:t>N</a:t>
                </a:r>
                <a:r>
                  <a:rPr lang="de-DE" altLang="de-DE" sz="2100" baseline="-25000" dirty="0" err="1">
                    <a:latin typeface="Arial" panose="020B0604020202020204" pitchFamily="34" charset="0"/>
                    <a:cs typeface="Arial" panose="020B0604020202020204" pitchFamily="34" charset="0"/>
                  </a:rPr>
                  <a:t>t</a:t>
                </a:r>
                <a:r>
                  <a:rPr lang="de-DE" altLang="de-DE" sz="2100" baseline="-25000" dirty="0">
                    <a:latin typeface="Arial" panose="020B0604020202020204" pitchFamily="34" charset="0"/>
                    <a:cs typeface="Arial" panose="020B0604020202020204" pitchFamily="34" charset="0"/>
                  </a:rPr>
                  <a:t>=2</a:t>
                </a:r>
                <a:r>
                  <a:rPr lang="de-DE" altLang="de-DE" sz="2100" dirty="0">
                    <a:latin typeface="Arial" panose="020B0604020202020204" pitchFamily="34" charset="0"/>
                    <a:cs typeface="Arial" panose="020B0604020202020204" pitchFamily="34" charset="0"/>
                  </a:rPr>
                  <a:t>+ .....  1/</a:t>
                </a:r>
                <a:r>
                  <a:rPr lang="de-DE" altLang="de-DE" sz="2100" dirty="0" err="1">
                    <a:latin typeface="Arial" panose="020B0604020202020204" pitchFamily="34" charset="0"/>
                    <a:cs typeface="Arial" panose="020B0604020202020204" pitchFamily="34" charset="0"/>
                  </a:rPr>
                  <a:t>N</a:t>
                </a:r>
                <a:r>
                  <a:rPr lang="de-DE" altLang="de-DE" sz="2100" baseline="-25000" dirty="0" err="1">
                    <a:latin typeface="Arial" panose="020B0604020202020204" pitchFamily="34" charset="0"/>
                    <a:cs typeface="Arial" panose="020B0604020202020204" pitchFamily="34" charset="0"/>
                  </a:rPr>
                  <a:t>t</a:t>
                </a:r>
                <a:r>
                  <a:rPr lang="de-DE" altLang="de-DE" sz="2100" dirty="0">
                    <a:latin typeface="Arial" panose="020B0604020202020204" pitchFamily="34" charset="0"/>
                    <a:cs typeface="Arial" panose="020B0604020202020204" pitchFamily="34" charset="0"/>
                  </a:rPr>
                  <a:t>]</a:t>
                </a:r>
              </a:p>
              <a:p>
                <a:pPr lvl="0">
                  <a:spcBef>
                    <a:spcPct val="50000"/>
                  </a:spcBef>
                </a:pPr>
                <a:r>
                  <a:rPr lang="en-GB" altLang="de-DE" dirty="0">
                    <a:solidFill>
                      <a:prstClr val="black"/>
                    </a:solidFill>
                    <a:latin typeface="Arial" panose="020B0604020202020204" pitchFamily="34" charset="0"/>
                    <a:cs typeface="Arial" panose="020B0604020202020204" pitchFamily="34" charset="0"/>
                  </a:rPr>
                  <a:t>Consider </a:t>
                </a:r>
                <a:r>
                  <a:rPr lang="en-GB" altLang="de-DE" dirty="0" err="1">
                    <a:solidFill>
                      <a:prstClr val="black"/>
                    </a:solidFill>
                    <a:latin typeface="Arial" panose="020B0604020202020204" pitchFamily="34" charset="0"/>
                    <a:cs typeface="Arial" panose="020B0604020202020204" pitchFamily="34" charset="0"/>
                  </a:rPr>
                  <a:t>N</a:t>
                </a:r>
                <a:r>
                  <a:rPr lang="en-GB" altLang="de-DE" baseline="-25000" dirty="0" err="1">
                    <a:solidFill>
                      <a:prstClr val="black"/>
                    </a:solidFill>
                    <a:latin typeface="Arial" panose="020B0604020202020204" pitchFamily="34" charset="0"/>
                    <a:cs typeface="Arial" panose="020B0604020202020204" pitchFamily="34" charset="0"/>
                  </a:rPr>
                  <a:t>t</a:t>
                </a:r>
                <a:r>
                  <a:rPr lang="en-GB" altLang="de-DE" baseline="-25000" dirty="0">
                    <a:solidFill>
                      <a:prstClr val="black"/>
                    </a:solidFill>
                    <a:latin typeface="Arial" panose="020B0604020202020204" pitchFamily="34" charset="0"/>
                    <a:cs typeface="Arial" panose="020B0604020202020204" pitchFamily="34" charset="0"/>
                  </a:rPr>
                  <a:t> </a:t>
                </a:r>
                <a:r>
                  <a:rPr lang="en-GB" altLang="de-DE" dirty="0">
                    <a:solidFill>
                      <a:prstClr val="black"/>
                    </a:solidFill>
                    <a:latin typeface="Arial" panose="020B0604020202020204" pitchFamily="34" charset="0"/>
                    <a:cs typeface="Arial" panose="020B0604020202020204" pitchFamily="34" charset="0"/>
                  </a:rPr>
                  <a:t>= 10 generations. With e.g. </a:t>
                </a:r>
                <a:r>
                  <a:rPr lang="en-GB" altLang="de-DE" dirty="0">
                    <a:solidFill>
                      <a:srgbClr val="FF0000"/>
                    </a:solidFill>
                    <a:latin typeface="Arial" panose="020B0604020202020204" pitchFamily="34" charset="0"/>
                    <a:cs typeface="Arial" panose="020B0604020202020204" pitchFamily="34" charset="0"/>
                  </a:rPr>
                  <a:t>N=4 for just one generation </a:t>
                </a:r>
                <a:r>
                  <a:rPr lang="en-GB" altLang="de-DE" dirty="0">
                    <a:solidFill>
                      <a:prstClr val="black"/>
                    </a:solidFill>
                    <a:latin typeface="Arial" panose="020B0604020202020204" pitchFamily="34" charset="0"/>
                    <a:cs typeface="Arial" panose="020B0604020202020204" pitchFamily="34" charset="0"/>
                  </a:rPr>
                  <a:t>(in any one of the ten generations) and </a:t>
                </a:r>
                <a:r>
                  <a:rPr lang="en-GB" altLang="de-DE"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r>
                  <a:rPr lang="en-GB" altLang="de-DE"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altLang="de-DE" dirty="0">
                    <a:solidFill>
                      <a:prstClr val="black"/>
                    </a:solidFill>
                    <a:latin typeface="Arial" panose="020B0604020202020204" pitchFamily="34" charset="0"/>
                    <a:cs typeface="Arial" panose="020B0604020202020204" pitchFamily="34" charset="0"/>
                  </a:rPr>
                  <a:t>in the nine further generations, then the effects of Drift are as strong as if N was constantly N=40 throughout all ten generations. </a:t>
                </a:r>
              </a:p>
              <a:p>
                <a:pPr lvl="0">
                  <a:spcBef>
                    <a:spcPct val="50000"/>
                  </a:spcBef>
                </a:pPr>
                <a:r>
                  <a:rPr lang="en-GB" altLang="de-DE" dirty="0">
                    <a:solidFill>
                      <a:prstClr val="black"/>
                    </a:solidFill>
                    <a:latin typeface="Arial" panose="020B0604020202020204" pitchFamily="34" charset="0"/>
                    <a:cs typeface="Arial" panose="020B0604020202020204" pitchFamily="34" charset="0"/>
                  </a:rPr>
                  <a:t>Hence, then, N</a:t>
                </a:r>
                <a:r>
                  <a:rPr lang="en-GB" altLang="de-DE" baseline="-25000" dirty="0">
                    <a:solidFill>
                      <a:prstClr val="black"/>
                    </a:solidFill>
                    <a:latin typeface="Arial" panose="020B0604020202020204" pitchFamily="34" charset="0"/>
                    <a:cs typeface="Arial" panose="020B0604020202020204" pitchFamily="34" charset="0"/>
                  </a:rPr>
                  <a:t>e</a:t>
                </a:r>
                <a:r>
                  <a:rPr lang="en-GB" altLang="de-DE" dirty="0">
                    <a:solidFill>
                      <a:prstClr val="black"/>
                    </a:solidFill>
                    <a:latin typeface="Arial" panose="020B0604020202020204" pitchFamily="34" charset="0"/>
                    <a:cs typeface="Arial" panose="020B0604020202020204" pitchFamily="34" charset="0"/>
                  </a:rPr>
                  <a:t>=</a:t>
                </a:r>
                <a:r>
                  <a:rPr lang="en-GB" altLang="de-DE"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40</a:t>
                </a:r>
                <a:r>
                  <a:rPr lang="en-GB" altLang="de-DE" dirty="0">
                    <a:solidFill>
                      <a:prstClr val="black"/>
                    </a:solidFill>
                    <a:latin typeface="Arial" panose="020B0604020202020204" pitchFamily="34" charset="0"/>
                    <a:cs typeface="Arial" panose="020B0604020202020204" pitchFamily="34" charset="0"/>
                  </a:rPr>
                  <a:t>.</a:t>
                </a:r>
              </a:p>
              <a:p>
                <a:pPr>
                  <a:spcBef>
                    <a:spcPct val="50000"/>
                  </a:spcBef>
                </a:pPr>
                <a:r>
                  <a:rPr lang="en-GB" altLang="de-DE" dirty="0">
                    <a:solidFill>
                      <a:prstClr val="black"/>
                    </a:solidFill>
                    <a:latin typeface="Arial" panose="020B0604020202020204" pitchFamily="34" charset="0"/>
                    <a:cs typeface="Arial" panose="020B0604020202020204" pitchFamily="34" charset="0"/>
                  </a:rPr>
                  <a:t> </a:t>
                </a:r>
                <a14:m>
                  <m:oMath xmlns:m="http://schemas.openxmlformats.org/officeDocument/2006/math">
                    <m:sSup>
                      <m:sSupPr>
                        <m:ctrlPr>
                          <a:rPr lang="en-GB" sz="2400" i="1">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GB" sz="2400" i="1">
                                <a:latin typeface="Cambria Math" panose="02040503050406030204" pitchFamily="18" charset="0"/>
                                <a:ea typeface="Times New Roman" panose="02020603050405020304" pitchFamily="18" charset="0"/>
                                <a:cs typeface="Times New Roman" panose="02020603050405020304" pitchFamily="18" charset="0"/>
                              </a:rPr>
                            </m:ctrlPr>
                          </m:sSubPr>
                          <m:e>
                            <m:r>
                              <a:rPr lang="en-GB" sz="2400" i="1">
                                <a:latin typeface="Cambria Math" panose="02040503050406030204" pitchFamily="18" charset="0"/>
                                <a:ea typeface="Times New Roman" panose="02020603050405020304" pitchFamily="18" charset="0"/>
                                <a:cs typeface="Times New Roman" panose="02020603050405020304" pitchFamily="18" charset="0"/>
                              </a:rPr>
                              <m:t>𝐹</m:t>
                            </m:r>
                          </m:e>
                          <m:sub>
                            <m:r>
                              <a:rPr lang="en-GB" sz="2400" i="1">
                                <a:latin typeface="Cambria Math" panose="02040503050406030204" pitchFamily="18" charset="0"/>
                                <a:ea typeface="Times New Roman" panose="02020603050405020304" pitchFamily="18" charset="0"/>
                                <a:cs typeface="Times New Roman" panose="02020603050405020304" pitchFamily="18" charset="0"/>
                              </a:rPr>
                              <m:t>𝑡</m:t>
                            </m:r>
                          </m:sub>
                        </m:sSub>
                        <m:r>
                          <a:rPr lang="en-GB" sz="2400" i="1">
                            <a:latin typeface="Cambria Math" panose="02040503050406030204" pitchFamily="18" charset="0"/>
                            <a:ea typeface="Times New Roman" panose="02020603050405020304" pitchFamily="18" charset="0"/>
                            <a:cs typeface="Times New Roman" panose="02020603050405020304" pitchFamily="18" charset="0"/>
                          </a:rPr>
                          <m:t>=</m:t>
                        </m:r>
                        <m:r>
                          <a:rPr lang="en-GB" sz="2400" b="1" i="1">
                            <a:latin typeface="Cambria Math" panose="02040503050406030204" pitchFamily="18" charset="0"/>
                            <a:ea typeface="Times New Roman" panose="02020603050405020304" pitchFamily="18" charset="0"/>
                            <a:cs typeface="Times New Roman" panose="02020603050405020304" pitchFamily="18" charset="0"/>
                          </a:rPr>
                          <m:t>𝟏</m:t>
                        </m:r>
                        <m:r>
                          <a:rPr lang="en-GB" sz="2400" b="1" i="1">
                            <a:latin typeface="Cambria Math" panose="02040503050406030204" pitchFamily="18" charset="0"/>
                            <a:ea typeface="Times New Roman" panose="02020603050405020304" pitchFamily="18" charset="0"/>
                            <a:cs typeface="Times New Roman" panose="02020603050405020304" pitchFamily="18" charset="0"/>
                          </a:rPr>
                          <m:t>−</m:t>
                        </m:r>
                        <m:d>
                          <m:dPr>
                            <m:ctrlPr>
                              <a:rPr lang="en-GB" sz="2400" b="1" i="1">
                                <a:solidFill>
                                  <a:srgbClr val="0033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GB" sz="2400" b="1" i="1">
                                <a:latin typeface="Cambria Math" panose="02040503050406030204" pitchFamily="18" charset="0"/>
                                <a:ea typeface="Times New Roman" panose="02020603050405020304" pitchFamily="18" charset="0"/>
                                <a:cs typeface="Times New Roman" panose="02020603050405020304" pitchFamily="18" charset="0"/>
                              </a:rPr>
                              <m:t>𝟏</m:t>
                            </m:r>
                            <m:r>
                              <a:rPr lang="en-GB" sz="2400" b="1" i="1">
                                <a:latin typeface="Cambria Math" panose="02040503050406030204" pitchFamily="18" charset="0"/>
                                <a:ea typeface="Times New Roman" panose="02020603050405020304" pitchFamily="18" charset="0"/>
                                <a:cs typeface="Times New Roman" panose="02020603050405020304" pitchFamily="18" charset="0"/>
                              </a:rPr>
                              <m:t>−</m:t>
                            </m:r>
                            <m:d>
                              <m:dPr>
                                <m:ctrlPr>
                                  <a:rPr lang="en-GB" sz="2400" b="1" i="1">
                                    <a:latin typeface="Cambria Math" panose="02040503050406030204" pitchFamily="18" charset="0"/>
                                    <a:ea typeface="Times New Roman" panose="02020603050405020304" pitchFamily="18" charset="0"/>
                                    <a:cs typeface="Times New Roman" panose="02020603050405020304" pitchFamily="18" charset="0"/>
                                  </a:rPr>
                                </m:ctrlPr>
                              </m:dPr>
                              <m:e>
                                <m:f>
                                  <m:fPr>
                                    <m:type m:val="lin"/>
                                    <m:ctrlPr>
                                      <a:rPr lang="en-GB" sz="2400" b="1" i="1">
                                        <a:solidFill>
                                          <a:srgbClr val="0000CC"/>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GB" sz="2400" b="1" i="1">
                                        <a:solidFill>
                                          <a:srgbClr val="0000CC"/>
                                        </a:solidFill>
                                        <a:latin typeface="Cambria Math" panose="02040503050406030204" pitchFamily="18" charset="0"/>
                                        <a:ea typeface="Times New Roman" panose="02020603050405020304" pitchFamily="18" charset="0"/>
                                        <a:cs typeface="Times New Roman" panose="02020603050405020304" pitchFamily="18" charset="0"/>
                                      </a:rPr>
                                      <m:t>𝟏</m:t>
                                    </m:r>
                                  </m:num>
                                  <m:den>
                                    <m:r>
                                      <a:rPr lang="en-GB" sz="2400" b="1" i="1">
                                        <a:solidFill>
                                          <a:srgbClr val="0000CC"/>
                                        </a:solidFill>
                                        <a:latin typeface="Cambria Math" panose="02040503050406030204" pitchFamily="18" charset="0"/>
                                        <a:ea typeface="Times New Roman" panose="02020603050405020304" pitchFamily="18" charset="0"/>
                                        <a:cs typeface="Times New Roman" panose="02020603050405020304" pitchFamily="18" charset="0"/>
                                      </a:rPr>
                                      <m:t>𝟐</m:t>
                                    </m:r>
                                    <m:r>
                                      <a:rPr lang="en-GB" sz="2400" b="1" i="1">
                                        <a:solidFill>
                                          <a:srgbClr val="0000CC"/>
                                        </a:solidFill>
                                        <a:latin typeface="Cambria Math" panose="02040503050406030204" pitchFamily="18" charset="0"/>
                                        <a:ea typeface="Times New Roman" panose="02020603050405020304" pitchFamily="18" charset="0"/>
                                        <a:cs typeface="Times New Roman" panose="02020603050405020304" pitchFamily="18" charset="0"/>
                                      </a:rPr>
                                      <m:t>𝑵</m:t>
                                    </m:r>
                                  </m:den>
                                </m:f>
                              </m:e>
                            </m:d>
                          </m:e>
                        </m:d>
                      </m:e>
                      <m:sup>
                        <m:r>
                          <a:rPr lang="en-GB" sz="2400" b="1" i="1">
                            <a:solidFill>
                              <a:srgbClr val="003300"/>
                            </a:solidFill>
                            <a:latin typeface="Cambria Math" panose="02040503050406030204" pitchFamily="18" charset="0"/>
                            <a:ea typeface="Times New Roman" panose="02020603050405020304" pitchFamily="18" charset="0"/>
                            <a:cs typeface="Times New Roman" panose="02020603050405020304" pitchFamily="18" charset="0"/>
                          </a:rPr>
                          <m:t>𝒕</m:t>
                        </m:r>
                      </m:sup>
                    </m:sSup>
                  </m:oMath>
                </a14:m>
                <a:r>
                  <a:rPr lang="en-GB" sz="2400" dirty="0">
                    <a:latin typeface="Arial" panose="020B0604020202020204" pitchFamily="34" charset="0"/>
                    <a:ea typeface="Calibri" panose="020F0502020204030204" pitchFamily="34" charset="0"/>
                    <a:cs typeface="Arial" panose="020B0604020202020204" pitchFamily="34" charset="0"/>
                  </a:rPr>
                  <a:t> </a:t>
                </a:r>
              </a:p>
              <a:p>
                <a:pPr lvl="0">
                  <a:spcBef>
                    <a:spcPct val="50000"/>
                  </a:spcBef>
                </a:pPr>
                <a:endParaRPr lang="en-GB" altLang="de-DE" dirty="0">
                  <a:solidFill>
                    <a:prstClr val="black"/>
                  </a:solidFill>
                  <a:latin typeface="Arial" panose="020B0604020202020204" pitchFamily="34" charset="0"/>
                  <a:cs typeface="Arial" panose="020B0604020202020204" pitchFamily="34" charset="0"/>
                </a:endParaRPr>
              </a:p>
            </p:txBody>
          </p:sp>
        </mc:Choice>
        <mc:Fallback xmlns="">
          <p:sp>
            <p:nvSpPr>
              <p:cNvPr id="70" name="Rectangle 69"/>
              <p:cNvSpPr>
                <a:spLocks noRot="1" noChangeAspect="1" noMove="1" noResize="1" noEditPoints="1" noAdjustHandles="1" noChangeArrowheads="1" noChangeShapeType="1" noTextEdit="1"/>
              </p:cNvSpPr>
              <p:nvPr/>
            </p:nvSpPr>
            <p:spPr>
              <a:xfrm>
                <a:off x="7213586" y="1132156"/>
                <a:ext cx="4923525" cy="4634730"/>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n-GB">
                    <a:noFill/>
                  </a:rPr>
                  <a:t> </a:t>
                </a:r>
              </a:p>
            </p:txBody>
          </p:sp>
        </mc:Fallback>
      </mc:AlternateContent>
      <p:grpSp>
        <p:nvGrpSpPr>
          <p:cNvPr id="2" name="Group 1">
            <a:extLst>
              <a:ext uri="{FF2B5EF4-FFF2-40B4-BE49-F238E27FC236}">
                <a16:creationId xmlns:a16="http://schemas.microsoft.com/office/drawing/2014/main" id="{5FADA30F-5EBE-421E-860D-A810172965A9}"/>
              </a:ext>
            </a:extLst>
          </p:cNvPr>
          <p:cNvGrpSpPr/>
          <p:nvPr/>
        </p:nvGrpSpPr>
        <p:grpSpPr>
          <a:xfrm>
            <a:off x="71999" y="550015"/>
            <a:ext cx="7234539" cy="5527324"/>
            <a:chOff x="71999" y="550015"/>
            <a:chExt cx="7234539" cy="5527324"/>
          </a:xfrm>
        </p:grpSpPr>
        <p:grpSp>
          <p:nvGrpSpPr>
            <p:cNvPr id="72" name="Group 71"/>
            <p:cNvGrpSpPr/>
            <p:nvPr/>
          </p:nvGrpSpPr>
          <p:grpSpPr>
            <a:xfrm>
              <a:off x="71999" y="550015"/>
              <a:ext cx="7234539" cy="5527324"/>
              <a:chOff x="71999" y="550015"/>
              <a:chExt cx="7234539" cy="5527324"/>
            </a:xfrm>
          </p:grpSpPr>
          <p:sp>
            <p:nvSpPr>
              <p:cNvPr id="71" name="Rectangle 70"/>
              <p:cNvSpPr/>
              <p:nvPr/>
            </p:nvSpPr>
            <p:spPr>
              <a:xfrm>
                <a:off x="71999" y="550015"/>
                <a:ext cx="7009445" cy="519076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a:spLocks noChangeArrowheads="1"/>
              </p:cNvSpPr>
              <p:nvPr/>
            </p:nvSpPr>
            <p:spPr bwMode="auto">
              <a:xfrm>
                <a:off x="876300" y="1324364"/>
                <a:ext cx="59467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4" name="Group 3"/>
              <p:cNvGrpSpPr>
                <a:grpSpLocks noChangeAspect="1"/>
              </p:cNvGrpSpPr>
              <p:nvPr/>
            </p:nvGrpSpPr>
            <p:grpSpPr bwMode="auto">
              <a:xfrm>
                <a:off x="72000" y="604783"/>
                <a:ext cx="7234538" cy="4965609"/>
                <a:chOff x="1080" y="1098"/>
                <a:chExt cx="3501" cy="2403"/>
              </a:xfrm>
            </p:grpSpPr>
            <p:sp>
              <p:nvSpPr>
                <p:cNvPr id="5" name="Line 4"/>
                <p:cNvSpPr>
                  <a:spLocks noChangeShapeType="1"/>
                </p:cNvSpPr>
                <p:nvPr/>
              </p:nvSpPr>
              <p:spPr bwMode="auto">
                <a:xfrm flipV="1">
                  <a:off x="1449" y="1149"/>
                  <a:ext cx="1" cy="206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 name="Line 5"/>
                <p:cNvSpPr>
                  <a:spLocks noChangeShapeType="1"/>
                </p:cNvSpPr>
                <p:nvPr/>
              </p:nvSpPr>
              <p:spPr bwMode="auto">
                <a:xfrm flipH="1">
                  <a:off x="1405" y="3214"/>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 name="Rectangle 6"/>
                <p:cNvSpPr>
                  <a:spLocks noChangeArrowheads="1"/>
                </p:cNvSpPr>
                <p:nvPr/>
              </p:nvSpPr>
              <p:spPr bwMode="auto">
                <a:xfrm>
                  <a:off x="1291" y="3162"/>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0</a:t>
                  </a:r>
                  <a:endParaRPr lang="de-DE" altLang="de-DE" sz="2400">
                    <a:latin typeface="Times New Roman" pitchFamily="18" charset="0"/>
                  </a:endParaRPr>
                </a:p>
              </p:txBody>
            </p:sp>
            <p:sp>
              <p:nvSpPr>
                <p:cNvPr id="8" name="Line 7"/>
                <p:cNvSpPr>
                  <a:spLocks noChangeShapeType="1"/>
                </p:cNvSpPr>
                <p:nvPr/>
              </p:nvSpPr>
              <p:spPr bwMode="auto">
                <a:xfrm flipH="1">
                  <a:off x="1405" y="3007"/>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 name="Rectangle 8"/>
                <p:cNvSpPr>
                  <a:spLocks noChangeArrowheads="1"/>
                </p:cNvSpPr>
                <p:nvPr/>
              </p:nvSpPr>
              <p:spPr bwMode="auto">
                <a:xfrm>
                  <a:off x="1291" y="2956"/>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4</a:t>
                  </a:r>
                  <a:endParaRPr lang="de-DE" altLang="de-DE" sz="2400">
                    <a:latin typeface="Times New Roman" pitchFamily="18" charset="0"/>
                  </a:endParaRPr>
                </a:p>
              </p:txBody>
            </p:sp>
            <p:sp>
              <p:nvSpPr>
                <p:cNvPr id="10" name="Line 9"/>
                <p:cNvSpPr>
                  <a:spLocks noChangeShapeType="1"/>
                </p:cNvSpPr>
                <p:nvPr/>
              </p:nvSpPr>
              <p:spPr bwMode="auto">
                <a:xfrm flipH="1">
                  <a:off x="1405" y="2801"/>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 name="Rectangle 10"/>
                <p:cNvSpPr>
                  <a:spLocks noChangeArrowheads="1"/>
                </p:cNvSpPr>
                <p:nvPr/>
              </p:nvSpPr>
              <p:spPr bwMode="auto">
                <a:xfrm>
                  <a:off x="1291" y="2749"/>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8</a:t>
                  </a:r>
                  <a:endParaRPr lang="de-DE" altLang="de-DE" sz="2400">
                    <a:latin typeface="Times New Roman" pitchFamily="18" charset="0"/>
                  </a:endParaRPr>
                </a:p>
              </p:txBody>
            </p:sp>
            <p:sp>
              <p:nvSpPr>
                <p:cNvPr id="12" name="Line 11"/>
                <p:cNvSpPr>
                  <a:spLocks noChangeShapeType="1"/>
                </p:cNvSpPr>
                <p:nvPr/>
              </p:nvSpPr>
              <p:spPr bwMode="auto">
                <a:xfrm flipH="1">
                  <a:off x="1405" y="2594"/>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 name="Rectangle 12"/>
                <p:cNvSpPr>
                  <a:spLocks noChangeArrowheads="1"/>
                </p:cNvSpPr>
                <p:nvPr/>
              </p:nvSpPr>
              <p:spPr bwMode="auto">
                <a:xfrm>
                  <a:off x="1233" y="2543"/>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12</a:t>
                  </a:r>
                  <a:endParaRPr lang="de-DE" altLang="de-DE" sz="2400">
                    <a:latin typeface="Times New Roman" pitchFamily="18" charset="0"/>
                  </a:endParaRPr>
                </a:p>
              </p:txBody>
            </p:sp>
            <p:sp>
              <p:nvSpPr>
                <p:cNvPr id="14" name="Line 13"/>
                <p:cNvSpPr>
                  <a:spLocks noChangeShapeType="1"/>
                </p:cNvSpPr>
                <p:nvPr/>
              </p:nvSpPr>
              <p:spPr bwMode="auto">
                <a:xfrm flipH="1">
                  <a:off x="1405" y="2388"/>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 name="Rectangle 14"/>
                <p:cNvSpPr>
                  <a:spLocks noChangeArrowheads="1"/>
                </p:cNvSpPr>
                <p:nvPr/>
              </p:nvSpPr>
              <p:spPr bwMode="auto">
                <a:xfrm>
                  <a:off x="1233" y="2337"/>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16</a:t>
                  </a:r>
                  <a:endParaRPr lang="de-DE" altLang="de-DE" sz="2400">
                    <a:latin typeface="Times New Roman" pitchFamily="18" charset="0"/>
                  </a:endParaRPr>
                </a:p>
              </p:txBody>
            </p:sp>
            <p:sp>
              <p:nvSpPr>
                <p:cNvPr id="16" name="Line 15"/>
                <p:cNvSpPr>
                  <a:spLocks noChangeShapeType="1"/>
                </p:cNvSpPr>
                <p:nvPr/>
              </p:nvSpPr>
              <p:spPr bwMode="auto">
                <a:xfrm flipH="1">
                  <a:off x="1405" y="2181"/>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 name="Rectangle 16"/>
                <p:cNvSpPr>
                  <a:spLocks noChangeArrowheads="1"/>
                </p:cNvSpPr>
                <p:nvPr/>
              </p:nvSpPr>
              <p:spPr bwMode="auto">
                <a:xfrm>
                  <a:off x="1233" y="2130"/>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20</a:t>
                  </a:r>
                  <a:endParaRPr lang="de-DE" altLang="de-DE" sz="2400">
                    <a:latin typeface="Times New Roman" pitchFamily="18" charset="0"/>
                  </a:endParaRPr>
                </a:p>
              </p:txBody>
            </p:sp>
            <p:sp>
              <p:nvSpPr>
                <p:cNvPr id="18" name="Line 17"/>
                <p:cNvSpPr>
                  <a:spLocks noChangeShapeType="1"/>
                </p:cNvSpPr>
                <p:nvPr/>
              </p:nvSpPr>
              <p:spPr bwMode="auto">
                <a:xfrm flipH="1">
                  <a:off x="1405" y="1975"/>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Rectangle 18"/>
                <p:cNvSpPr>
                  <a:spLocks noChangeArrowheads="1"/>
                </p:cNvSpPr>
                <p:nvPr/>
              </p:nvSpPr>
              <p:spPr bwMode="auto">
                <a:xfrm>
                  <a:off x="1233" y="1924"/>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24</a:t>
                  </a:r>
                  <a:endParaRPr lang="de-DE" altLang="de-DE" sz="2400">
                    <a:latin typeface="Times New Roman" pitchFamily="18" charset="0"/>
                  </a:endParaRPr>
                </a:p>
              </p:txBody>
            </p:sp>
            <p:sp>
              <p:nvSpPr>
                <p:cNvPr id="20" name="Line 19"/>
                <p:cNvSpPr>
                  <a:spLocks noChangeShapeType="1"/>
                </p:cNvSpPr>
                <p:nvPr/>
              </p:nvSpPr>
              <p:spPr bwMode="auto">
                <a:xfrm flipH="1">
                  <a:off x="1405" y="1769"/>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 name="Rectangle 20"/>
                <p:cNvSpPr>
                  <a:spLocks noChangeArrowheads="1"/>
                </p:cNvSpPr>
                <p:nvPr/>
              </p:nvSpPr>
              <p:spPr bwMode="auto">
                <a:xfrm>
                  <a:off x="1233" y="1717"/>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28</a:t>
                  </a:r>
                  <a:endParaRPr lang="de-DE" altLang="de-DE" sz="2400">
                    <a:latin typeface="Times New Roman" pitchFamily="18" charset="0"/>
                  </a:endParaRPr>
                </a:p>
              </p:txBody>
            </p:sp>
            <p:sp>
              <p:nvSpPr>
                <p:cNvPr id="22" name="Line 21"/>
                <p:cNvSpPr>
                  <a:spLocks noChangeShapeType="1"/>
                </p:cNvSpPr>
                <p:nvPr/>
              </p:nvSpPr>
              <p:spPr bwMode="auto">
                <a:xfrm flipH="1">
                  <a:off x="1405" y="1562"/>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 name="Rectangle 22"/>
                <p:cNvSpPr>
                  <a:spLocks noChangeArrowheads="1"/>
                </p:cNvSpPr>
                <p:nvPr/>
              </p:nvSpPr>
              <p:spPr bwMode="auto">
                <a:xfrm>
                  <a:off x="1233" y="1511"/>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32</a:t>
                  </a:r>
                  <a:endParaRPr lang="de-DE" altLang="de-DE" sz="2400">
                    <a:latin typeface="Times New Roman" pitchFamily="18" charset="0"/>
                  </a:endParaRPr>
                </a:p>
              </p:txBody>
            </p:sp>
            <p:sp>
              <p:nvSpPr>
                <p:cNvPr id="24" name="Line 23"/>
                <p:cNvSpPr>
                  <a:spLocks noChangeShapeType="1"/>
                </p:cNvSpPr>
                <p:nvPr/>
              </p:nvSpPr>
              <p:spPr bwMode="auto">
                <a:xfrm flipH="1">
                  <a:off x="1405" y="1356"/>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Rectangle 24"/>
                <p:cNvSpPr>
                  <a:spLocks noChangeArrowheads="1"/>
                </p:cNvSpPr>
                <p:nvPr/>
              </p:nvSpPr>
              <p:spPr bwMode="auto">
                <a:xfrm>
                  <a:off x="1233" y="1305"/>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36</a:t>
                  </a:r>
                  <a:endParaRPr lang="de-DE" altLang="de-DE" sz="2400">
                    <a:latin typeface="Times New Roman" pitchFamily="18" charset="0"/>
                  </a:endParaRPr>
                </a:p>
              </p:txBody>
            </p:sp>
            <p:sp>
              <p:nvSpPr>
                <p:cNvPr id="26" name="Line 25"/>
                <p:cNvSpPr>
                  <a:spLocks noChangeShapeType="1"/>
                </p:cNvSpPr>
                <p:nvPr/>
              </p:nvSpPr>
              <p:spPr bwMode="auto">
                <a:xfrm flipH="1">
                  <a:off x="1405" y="1149"/>
                  <a:ext cx="44"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7" name="Rectangle 26"/>
                <p:cNvSpPr>
                  <a:spLocks noChangeArrowheads="1"/>
                </p:cNvSpPr>
                <p:nvPr/>
              </p:nvSpPr>
              <p:spPr bwMode="auto">
                <a:xfrm>
                  <a:off x="1233" y="1098"/>
                  <a:ext cx="9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dirty="0">
                      <a:solidFill>
                        <a:srgbClr val="FF0000"/>
                      </a:solidFill>
                      <a:effectLst>
                        <a:outerShdw blurRad="38100" dist="38100" dir="2700000" algn="tl">
                          <a:srgbClr val="000000">
                            <a:alpha val="43137"/>
                          </a:srgbClr>
                        </a:outerShdw>
                      </a:effectLst>
                    </a:rPr>
                    <a:t>40</a:t>
                  </a:r>
                  <a:endParaRPr lang="de-DE" altLang="de-DE" sz="2400" dirty="0">
                    <a:solidFill>
                      <a:srgbClr val="FF0000"/>
                    </a:solidFill>
                    <a:effectLst>
                      <a:outerShdw blurRad="38100" dist="38100" dir="2700000" algn="tl">
                        <a:srgbClr val="000000">
                          <a:alpha val="43137"/>
                        </a:srgbClr>
                      </a:outerShdw>
                    </a:effectLst>
                    <a:latin typeface="Times New Roman" pitchFamily="18" charset="0"/>
                  </a:endParaRPr>
                </a:p>
              </p:txBody>
            </p:sp>
            <p:sp>
              <p:nvSpPr>
                <p:cNvPr id="28" name="Rectangle 27"/>
                <p:cNvSpPr>
                  <a:spLocks noChangeArrowheads="1"/>
                </p:cNvSpPr>
                <p:nvPr/>
              </p:nvSpPr>
              <p:spPr bwMode="auto">
                <a:xfrm rot="16200000">
                  <a:off x="1113" y="2866"/>
                  <a:ext cx="9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700" dirty="0">
                      <a:solidFill>
                        <a:srgbClr val="000000"/>
                      </a:solidFill>
                    </a:rPr>
                    <a:t>N</a:t>
                  </a:r>
                  <a:endParaRPr lang="de-DE" altLang="de-DE" sz="2400" dirty="0">
                    <a:latin typeface="Times New Roman" pitchFamily="18" charset="0"/>
                  </a:endParaRPr>
                </a:p>
              </p:txBody>
            </p:sp>
            <p:sp>
              <p:nvSpPr>
                <p:cNvPr id="29" name="Rectangle 28"/>
                <p:cNvSpPr>
                  <a:spLocks noChangeArrowheads="1"/>
                </p:cNvSpPr>
                <p:nvPr/>
              </p:nvSpPr>
              <p:spPr bwMode="auto">
                <a:xfrm rot="16200000">
                  <a:off x="1195" y="2785"/>
                  <a:ext cx="7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700" dirty="0">
                      <a:solidFill>
                        <a:srgbClr val="000000"/>
                      </a:solidFill>
                    </a:rPr>
                    <a:t>e</a:t>
                  </a:r>
                  <a:endParaRPr lang="de-DE" altLang="de-DE" sz="2400" dirty="0">
                    <a:latin typeface="Times New Roman" pitchFamily="18" charset="0"/>
                  </a:endParaRPr>
                </a:p>
              </p:txBody>
            </p:sp>
            <p:sp>
              <p:nvSpPr>
                <p:cNvPr id="30" name="Rectangle 29"/>
                <p:cNvSpPr>
                  <a:spLocks noChangeArrowheads="1"/>
                </p:cNvSpPr>
                <p:nvPr/>
              </p:nvSpPr>
              <p:spPr bwMode="auto">
                <a:xfrm rot="16200000">
                  <a:off x="516" y="1967"/>
                  <a:ext cx="1289"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700" dirty="0">
                      <a:solidFill>
                        <a:srgbClr val="000000"/>
                      </a:solidFill>
                    </a:rPr>
                    <a:t> = </a:t>
                  </a:r>
                  <a:r>
                    <a:rPr lang="de-DE" altLang="de-DE" sz="1700" dirty="0" err="1">
                      <a:solidFill>
                        <a:srgbClr val="000000"/>
                      </a:solidFill>
                    </a:rPr>
                    <a:t>Effective</a:t>
                  </a:r>
                  <a:r>
                    <a:rPr lang="de-DE" altLang="de-DE" sz="1700" dirty="0">
                      <a:solidFill>
                        <a:srgbClr val="000000"/>
                      </a:solidFill>
                    </a:rPr>
                    <a:t> Population Size</a:t>
                  </a:r>
                  <a:endParaRPr lang="de-DE" altLang="de-DE" sz="2400" dirty="0">
                    <a:latin typeface="Times New Roman" pitchFamily="18" charset="0"/>
                  </a:endParaRPr>
                </a:p>
              </p:txBody>
            </p:sp>
            <p:sp>
              <p:nvSpPr>
                <p:cNvPr id="31" name="Line 30"/>
                <p:cNvSpPr>
                  <a:spLocks noChangeShapeType="1"/>
                </p:cNvSpPr>
                <p:nvPr/>
              </p:nvSpPr>
              <p:spPr bwMode="auto">
                <a:xfrm>
                  <a:off x="1449" y="3214"/>
                  <a:ext cx="2802"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 name="Line 31"/>
                <p:cNvSpPr>
                  <a:spLocks noChangeShapeType="1"/>
                </p:cNvSpPr>
                <p:nvPr/>
              </p:nvSpPr>
              <p:spPr bwMode="auto">
                <a:xfrm>
                  <a:off x="1449"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 name="Rectangle 32"/>
                <p:cNvSpPr>
                  <a:spLocks noChangeArrowheads="1"/>
                </p:cNvSpPr>
                <p:nvPr/>
              </p:nvSpPr>
              <p:spPr bwMode="auto">
                <a:xfrm>
                  <a:off x="1397" y="3268"/>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0</a:t>
                  </a:r>
                  <a:endParaRPr lang="de-DE" altLang="de-DE" sz="2400">
                    <a:latin typeface="Times New Roman" pitchFamily="18" charset="0"/>
                  </a:endParaRPr>
                </a:p>
              </p:txBody>
            </p:sp>
            <p:sp>
              <p:nvSpPr>
                <p:cNvPr id="34" name="Line 33"/>
                <p:cNvSpPr>
                  <a:spLocks noChangeShapeType="1"/>
                </p:cNvSpPr>
                <p:nvPr/>
              </p:nvSpPr>
              <p:spPr bwMode="auto">
                <a:xfrm>
                  <a:off x="1800"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 name="Rectangle 34"/>
                <p:cNvSpPr>
                  <a:spLocks noChangeArrowheads="1"/>
                </p:cNvSpPr>
                <p:nvPr/>
              </p:nvSpPr>
              <p:spPr bwMode="auto">
                <a:xfrm>
                  <a:off x="1719" y="3268"/>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25</a:t>
                  </a:r>
                  <a:endParaRPr lang="de-DE" altLang="de-DE" sz="2400">
                    <a:latin typeface="Times New Roman" pitchFamily="18" charset="0"/>
                  </a:endParaRPr>
                </a:p>
              </p:txBody>
            </p:sp>
            <p:sp>
              <p:nvSpPr>
                <p:cNvPr id="36" name="Line 35"/>
                <p:cNvSpPr>
                  <a:spLocks noChangeShapeType="1"/>
                </p:cNvSpPr>
                <p:nvPr/>
              </p:nvSpPr>
              <p:spPr bwMode="auto">
                <a:xfrm>
                  <a:off x="2150"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7" name="Rectangle 36"/>
                <p:cNvSpPr>
                  <a:spLocks noChangeArrowheads="1"/>
                </p:cNvSpPr>
                <p:nvPr/>
              </p:nvSpPr>
              <p:spPr bwMode="auto">
                <a:xfrm>
                  <a:off x="2069" y="3268"/>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50</a:t>
                  </a:r>
                  <a:endParaRPr lang="de-DE" altLang="de-DE" sz="2400">
                    <a:latin typeface="Times New Roman" pitchFamily="18" charset="0"/>
                  </a:endParaRPr>
                </a:p>
              </p:txBody>
            </p:sp>
            <p:sp>
              <p:nvSpPr>
                <p:cNvPr id="38" name="Line 37"/>
                <p:cNvSpPr>
                  <a:spLocks noChangeShapeType="1"/>
                </p:cNvSpPr>
                <p:nvPr/>
              </p:nvSpPr>
              <p:spPr bwMode="auto">
                <a:xfrm>
                  <a:off x="2500"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9" name="Rectangle 38"/>
                <p:cNvSpPr>
                  <a:spLocks noChangeArrowheads="1"/>
                </p:cNvSpPr>
                <p:nvPr/>
              </p:nvSpPr>
              <p:spPr bwMode="auto">
                <a:xfrm>
                  <a:off x="2419" y="3268"/>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75</a:t>
                  </a:r>
                  <a:endParaRPr lang="de-DE" altLang="de-DE" sz="2400">
                    <a:latin typeface="Times New Roman" pitchFamily="18" charset="0"/>
                  </a:endParaRPr>
                </a:p>
              </p:txBody>
            </p:sp>
            <p:sp>
              <p:nvSpPr>
                <p:cNvPr id="40" name="Line 39"/>
                <p:cNvSpPr>
                  <a:spLocks noChangeShapeType="1"/>
                </p:cNvSpPr>
                <p:nvPr/>
              </p:nvSpPr>
              <p:spPr bwMode="auto">
                <a:xfrm>
                  <a:off x="2850"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 name="Rectangle 40"/>
                <p:cNvSpPr>
                  <a:spLocks noChangeArrowheads="1"/>
                </p:cNvSpPr>
                <p:nvPr/>
              </p:nvSpPr>
              <p:spPr bwMode="auto">
                <a:xfrm>
                  <a:off x="2740" y="3268"/>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100</a:t>
                  </a:r>
                  <a:endParaRPr lang="de-DE" altLang="de-DE" sz="2400">
                    <a:latin typeface="Times New Roman" pitchFamily="18" charset="0"/>
                  </a:endParaRPr>
                </a:p>
              </p:txBody>
            </p:sp>
            <p:sp>
              <p:nvSpPr>
                <p:cNvPr id="42" name="Line 41"/>
                <p:cNvSpPr>
                  <a:spLocks noChangeShapeType="1"/>
                </p:cNvSpPr>
                <p:nvPr/>
              </p:nvSpPr>
              <p:spPr bwMode="auto">
                <a:xfrm>
                  <a:off x="3200"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 name="Rectangle 42"/>
                <p:cNvSpPr>
                  <a:spLocks noChangeArrowheads="1"/>
                </p:cNvSpPr>
                <p:nvPr/>
              </p:nvSpPr>
              <p:spPr bwMode="auto">
                <a:xfrm>
                  <a:off x="3090" y="3268"/>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125</a:t>
                  </a:r>
                  <a:endParaRPr lang="de-DE" altLang="de-DE" sz="2400">
                    <a:latin typeface="Times New Roman" pitchFamily="18" charset="0"/>
                  </a:endParaRPr>
                </a:p>
              </p:txBody>
            </p:sp>
            <p:sp>
              <p:nvSpPr>
                <p:cNvPr id="44" name="Line 43"/>
                <p:cNvSpPr>
                  <a:spLocks noChangeShapeType="1"/>
                </p:cNvSpPr>
                <p:nvPr/>
              </p:nvSpPr>
              <p:spPr bwMode="auto">
                <a:xfrm>
                  <a:off x="3551"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 name="Rectangle 44"/>
                <p:cNvSpPr>
                  <a:spLocks noChangeArrowheads="1"/>
                </p:cNvSpPr>
                <p:nvPr/>
              </p:nvSpPr>
              <p:spPr bwMode="auto">
                <a:xfrm>
                  <a:off x="3441" y="3268"/>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150</a:t>
                  </a:r>
                  <a:endParaRPr lang="de-DE" altLang="de-DE" sz="2400">
                    <a:latin typeface="Times New Roman" pitchFamily="18" charset="0"/>
                  </a:endParaRPr>
                </a:p>
              </p:txBody>
            </p:sp>
            <p:sp>
              <p:nvSpPr>
                <p:cNvPr id="46" name="Line 45"/>
                <p:cNvSpPr>
                  <a:spLocks noChangeShapeType="1"/>
                </p:cNvSpPr>
                <p:nvPr/>
              </p:nvSpPr>
              <p:spPr bwMode="auto">
                <a:xfrm>
                  <a:off x="3901"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7" name="Rectangle 46"/>
                <p:cNvSpPr>
                  <a:spLocks noChangeArrowheads="1"/>
                </p:cNvSpPr>
                <p:nvPr/>
              </p:nvSpPr>
              <p:spPr bwMode="auto">
                <a:xfrm>
                  <a:off x="3791" y="3268"/>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175</a:t>
                  </a:r>
                  <a:endParaRPr lang="de-DE" altLang="de-DE" sz="2400">
                    <a:latin typeface="Times New Roman" pitchFamily="18" charset="0"/>
                  </a:endParaRPr>
                </a:p>
              </p:txBody>
            </p:sp>
            <p:sp>
              <p:nvSpPr>
                <p:cNvPr id="48" name="Line 47"/>
                <p:cNvSpPr>
                  <a:spLocks noChangeShapeType="1"/>
                </p:cNvSpPr>
                <p:nvPr/>
              </p:nvSpPr>
              <p:spPr bwMode="auto">
                <a:xfrm>
                  <a:off x="4251" y="3214"/>
                  <a:ext cx="1" cy="44"/>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 name="Rectangle 48"/>
                <p:cNvSpPr>
                  <a:spLocks noChangeArrowheads="1"/>
                </p:cNvSpPr>
                <p:nvPr/>
              </p:nvSpPr>
              <p:spPr bwMode="auto">
                <a:xfrm>
                  <a:off x="4141" y="3268"/>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a:solidFill>
                        <a:srgbClr val="000000"/>
                      </a:solidFill>
                    </a:rPr>
                    <a:t>200</a:t>
                  </a:r>
                  <a:endParaRPr lang="de-DE" altLang="de-DE" sz="2400">
                    <a:latin typeface="Times New Roman" pitchFamily="18" charset="0"/>
                  </a:endParaRPr>
                </a:p>
              </p:txBody>
            </p:sp>
            <p:sp>
              <p:nvSpPr>
                <p:cNvPr id="50" name="Rectangle 49"/>
                <p:cNvSpPr>
                  <a:spLocks noChangeArrowheads="1"/>
                </p:cNvSpPr>
                <p:nvPr/>
              </p:nvSpPr>
              <p:spPr bwMode="auto">
                <a:xfrm>
                  <a:off x="2081" y="3374"/>
                  <a:ext cx="1151"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700" dirty="0">
                      <a:solidFill>
                        <a:srgbClr val="000000"/>
                      </a:solidFill>
                    </a:rPr>
                    <a:t>‚Normal‘ Population Size</a:t>
                  </a:r>
                  <a:endParaRPr lang="de-DE" altLang="de-DE" sz="2400" dirty="0">
                    <a:latin typeface="Times New Roman" pitchFamily="18" charset="0"/>
                  </a:endParaRPr>
                </a:p>
              </p:txBody>
            </p:sp>
            <p:sp>
              <p:nvSpPr>
                <p:cNvPr id="51" name="Freeform 50"/>
                <p:cNvSpPr>
                  <a:spLocks/>
                </p:cNvSpPr>
                <p:nvPr/>
              </p:nvSpPr>
              <p:spPr bwMode="auto">
                <a:xfrm>
                  <a:off x="1505" y="2268"/>
                  <a:ext cx="2689" cy="758"/>
                </a:xfrm>
                <a:custGeom>
                  <a:avLst/>
                  <a:gdLst>
                    <a:gd name="T0" fmla="*/ 0 w 5379"/>
                    <a:gd name="T1" fmla="*/ 758 h 1515"/>
                    <a:gd name="T2" fmla="*/ 56 w 5379"/>
                    <a:gd name="T3" fmla="*/ 628 h 1515"/>
                    <a:gd name="T4" fmla="*/ 112 w 5379"/>
                    <a:gd name="T5" fmla="*/ 533 h 1515"/>
                    <a:gd name="T6" fmla="*/ 168 w 5379"/>
                    <a:gd name="T7" fmla="*/ 460 h 1515"/>
                    <a:gd name="T8" fmla="*/ 224 w 5379"/>
                    <a:gd name="T9" fmla="*/ 402 h 1515"/>
                    <a:gd name="T10" fmla="*/ 280 w 5379"/>
                    <a:gd name="T11" fmla="*/ 356 h 1515"/>
                    <a:gd name="T12" fmla="*/ 336 w 5379"/>
                    <a:gd name="T13" fmla="*/ 318 h 1515"/>
                    <a:gd name="T14" fmla="*/ 392 w 5379"/>
                    <a:gd name="T15" fmla="*/ 285 h 1515"/>
                    <a:gd name="T16" fmla="*/ 448 w 5379"/>
                    <a:gd name="T17" fmla="*/ 258 h 1515"/>
                    <a:gd name="T18" fmla="*/ 504 w 5379"/>
                    <a:gd name="T19" fmla="*/ 233 h 1515"/>
                    <a:gd name="T20" fmla="*/ 560 w 5379"/>
                    <a:gd name="T21" fmla="*/ 213 h 1515"/>
                    <a:gd name="T22" fmla="*/ 616 w 5379"/>
                    <a:gd name="T23" fmla="*/ 195 h 1515"/>
                    <a:gd name="T24" fmla="*/ 672 w 5379"/>
                    <a:gd name="T25" fmla="*/ 179 h 1515"/>
                    <a:gd name="T26" fmla="*/ 728 w 5379"/>
                    <a:gd name="T27" fmla="*/ 164 h 1515"/>
                    <a:gd name="T28" fmla="*/ 784 w 5379"/>
                    <a:gd name="T29" fmla="*/ 152 h 1515"/>
                    <a:gd name="T30" fmla="*/ 840 w 5379"/>
                    <a:gd name="T31" fmla="*/ 140 h 1515"/>
                    <a:gd name="T32" fmla="*/ 896 w 5379"/>
                    <a:gd name="T33" fmla="*/ 129 h 1515"/>
                    <a:gd name="T34" fmla="*/ 953 w 5379"/>
                    <a:gd name="T35" fmla="*/ 120 h 1515"/>
                    <a:gd name="T36" fmla="*/ 1009 w 5379"/>
                    <a:gd name="T37" fmla="*/ 111 h 1515"/>
                    <a:gd name="T38" fmla="*/ 1064 w 5379"/>
                    <a:gd name="T39" fmla="*/ 103 h 1515"/>
                    <a:gd name="T40" fmla="*/ 1120 w 5379"/>
                    <a:gd name="T41" fmla="*/ 96 h 1515"/>
                    <a:gd name="T42" fmla="*/ 1177 w 5379"/>
                    <a:gd name="T43" fmla="*/ 89 h 1515"/>
                    <a:gd name="T44" fmla="*/ 1233 w 5379"/>
                    <a:gd name="T45" fmla="*/ 82 h 1515"/>
                    <a:gd name="T46" fmla="*/ 1288 w 5379"/>
                    <a:gd name="T47" fmla="*/ 76 h 1515"/>
                    <a:gd name="T48" fmla="*/ 1345 w 5379"/>
                    <a:gd name="T49" fmla="*/ 71 h 1515"/>
                    <a:gd name="T50" fmla="*/ 1401 w 5379"/>
                    <a:gd name="T51" fmla="*/ 66 h 1515"/>
                    <a:gd name="T52" fmla="*/ 1457 w 5379"/>
                    <a:gd name="T53" fmla="*/ 61 h 1515"/>
                    <a:gd name="T54" fmla="*/ 1512 w 5379"/>
                    <a:gd name="T55" fmla="*/ 56 h 1515"/>
                    <a:gd name="T56" fmla="*/ 1569 w 5379"/>
                    <a:gd name="T57" fmla="*/ 52 h 1515"/>
                    <a:gd name="T58" fmla="*/ 1625 w 5379"/>
                    <a:gd name="T59" fmla="*/ 48 h 1515"/>
                    <a:gd name="T60" fmla="*/ 1681 w 5379"/>
                    <a:gd name="T61" fmla="*/ 44 h 1515"/>
                    <a:gd name="T62" fmla="*/ 1737 w 5379"/>
                    <a:gd name="T63" fmla="*/ 40 h 1515"/>
                    <a:gd name="T64" fmla="*/ 1793 w 5379"/>
                    <a:gd name="T65" fmla="*/ 37 h 1515"/>
                    <a:gd name="T66" fmla="*/ 1849 w 5379"/>
                    <a:gd name="T67" fmla="*/ 34 h 1515"/>
                    <a:gd name="T68" fmla="*/ 1905 w 5379"/>
                    <a:gd name="T69" fmla="*/ 31 h 1515"/>
                    <a:gd name="T70" fmla="*/ 1961 w 5379"/>
                    <a:gd name="T71" fmla="*/ 28 h 1515"/>
                    <a:gd name="T72" fmla="*/ 2017 w 5379"/>
                    <a:gd name="T73" fmla="*/ 25 h 1515"/>
                    <a:gd name="T74" fmla="*/ 2073 w 5379"/>
                    <a:gd name="T75" fmla="*/ 23 h 1515"/>
                    <a:gd name="T76" fmla="*/ 2129 w 5379"/>
                    <a:gd name="T77" fmla="*/ 20 h 1515"/>
                    <a:gd name="T78" fmla="*/ 2185 w 5379"/>
                    <a:gd name="T79" fmla="*/ 18 h 1515"/>
                    <a:gd name="T80" fmla="*/ 2241 w 5379"/>
                    <a:gd name="T81" fmla="*/ 16 h 1515"/>
                    <a:gd name="T82" fmla="*/ 2297 w 5379"/>
                    <a:gd name="T83" fmla="*/ 13 h 1515"/>
                    <a:gd name="T84" fmla="*/ 2353 w 5379"/>
                    <a:gd name="T85" fmla="*/ 11 h 1515"/>
                    <a:gd name="T86" fmla="*/ 2409 w 5379"/>
                    <a:gd name="T87" fmla="*/ 9 h 1515"/>
                    <a:gd name="T88" fmla="*/ 2465 w 5379"/>
                    <a:gd name="T89" fmla="*/ 7 h 1515"/>
                    <a:gd name="T90" fmla="*/ 2521 w 5379"/>
                    <a:gd name="T91" fmla="*/ 5 h 1515"/>
                    <a:gd name="T92" fmla="*/ 2577 w 5379"/>
                    <a:gd name="T93" fmla="*/ 4 h 1515"/>
                    <a:gd name="T94" fmla="*/ 2633 w 5379"/>
                    <a:gd name="T95" fmla="*/ 2 h 1515"/>
                    <a:gd name="T96" fmla="*/ 2689 w 5379"/>
                    <a:gd name="T97" fmla="*/ 0 h 15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379" h="1515">
                      <a:moveTo>
                        <a:pt x="0" y="1515"/>
                      </a:moveTo>
                      <a:lnTo>
                        <a:pt x="112" y="1255"/>
                      </a:lnTo>
                      <a:lnTo>
                        <a:pt x="224" y="1065"/>
                      </a:lnTo>
                      <a:lnTo>
                        <a:pt x="337" y="919"/>
                      </a:lnTo>
                      <a:lnTo>
                        <a:pt x="449" y="804"/>
                      </a:lnTo>
                      <a:lnTo>
                        <a:pt x="560" y="711"/>
                      </a:lnTo>
                      <a:lnTo>
                        <a:pt x="672" y="635"/>
                      </a:lnTo>
                      <a:lnTo>
                        <a:pt x="785" y="569"/>
                      </a:lnTo>
                      <a:lnTo>
                        <a:pt x="897" y="515"/>
                      </a:lnTo>
                      <a:lnTo>
                        <a:pt x="1008" y="466"/>
                      </a:lnTo>
                      <a:lnTo>
                        <a:pt x="1121" y="426"/>
                      </a:lnTo>
                      <a:lnTo>
                        <a:pt x="1233" y="389"/>
                      </a:lnTo>
                      <a:lnTo>
                        <a:pt x="1345" y="357"/>
                      </a:lnTo>
                      <a:lnTo>
                        <a:pt x="1457" y="328"/>
                      </a:lnTo>
                      <a:lnTo>
                        <a:pt x="1569" y="303"/>
                      </a:lnTo>
                      <a:lnTo>
                        <a:pt x="1681" y="280"/>
                      </a:lnTo>
                      <a:lnTo>
                        <a:pt x="1793" y="258"/>
                      </a:lnTo>
                      <a:lnTo>
                        <a:pt x="1906" y="239"/>
                      </a:lnTo>
                      <a:lnTo>
                        <a:pt x="2018" y="221"/>
                      </a:lnTo>
                      <a:lnTo>
                        <a:pt x="2129" y="205"/>
                      </a:lnTo>
                      <a:lnTo>
                        <a:pt x="2241" y="191"/>
                      </a:lnTo>
                      <a:lnTo>
                        <a:pt x="2354" y="177"/>
                      </a:lnTo>
                      <a:lnTo>
                        <a:pt x="2466" y="164"/>
                      </a:lnTo>
                      <a:lnTo>
                        <a:pt x="2577" y="152"/>
                      </a:lnTo>
                      <a:lnTo>
                        <a:pt x="2690" y="141"/>
                      </a:lnTo>
                      <a:lnTo>
                        <a:pt x="2802" y="131"/>
                      </a:lnTo>
                      <a:lnTo>
                        <a:pt x="2914" y="121"/>
                      </a:lnTo>
                      <a:lnTo>
                        <a:pt x="3025" y="111"/>
                      </a:lnTo>
                      <a:lnTo>
                        <a:pt x="3138" y="103"/>
                      </a:lnTo>
                      <a:lnTo>
                        <a:pt x="3250" y="95"/>
                      </a:lnTo>
                      <a:lnTo>
                        <a:pt x="3362" y="87"/>
                      </a:lnTo>
                      <a:lnTo>
                        <a:pt x="3474" y="80"/>
                      </a:lnTo>
                      <a:lnTo>
                        <a:pt x="3586" y="73"/>
                      </a:lnTo>
                      <a:lnTo>
                        <a:pt x="3698" y="68"/>
                      </a:lnTo>
                      <a:lnTo>
                        <a:pt x="3810" y="61"/>
                      </a:lnTo>
                      <a:lnTo>
                        <a:pt x="3923" y="55"/>
                      </a:lnTo>
                      <a:lnTo>
                        <a:pt x="4035" y="50"/>
                      </a:lnTo>
                      <a:lnTo>
                        <a:pt x="4146" y="45"/>
                      </a:lnTo>
                      <a:lnTo>
                        <a:pt x="4258" y="40"/>
                      </a:lnTo>
                      <a:lnTo>
                        <a:pt x="4371" y="35"/>
                      </a:lnTo>
                      <a:lnTo>
                        <a:pt x="4483" y="31"/>
                      </a:lnTo>
                      <a:lnTo>
                        <a:pt x="4594" y="26"/>
                      </a:lnTo>
                      <a:lnTo>
                        <a:pt x="4707" y="22"/>
                      </a:lnTo>
                      <a:lnTo>
                        <a:pt x="4819" y="18"/>
                      </a:lnTo>
                      <a:lnTo>
                        <a:pt x="4931" y="14"/>
                      </a:lnTo>
                      <a:lnTo>
                        <a:pt x="5043" y="10"/>
                      </a:lnTo>
                      <a:lnTo>
                        <a:pt x="5155" y="7"/>
                      </a:lnTo>
                      <a:lnTo>
                        <a:pt x="5267" y="3"/>
                      </a:lnTo>
                      <a:lnTo>
                        <a:pt x="5379" y="0"/>
                      </a:lnTo>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 name="Line 51"/>
                <p:cNvSpPr>
                  <a:spLocks noChangeShapeType="1"/>
                </p:cNvSpPr>
                <p:nvPr/>
              </p:nvSpPr>
              <p:spPr bwMode="auto">
                <a:xfrm flipV="1">
                  <a:off x="4194" y="2267"/>
                  <a:ext cx="57"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 name="Freeform 52"/>
                <p:cNvSpPr>
                  <a:spLocks/>
                </p:cNvSpPr>
                <p:nvPr/>
              </p:nvSpPr>
              <p:spPr bwMode="auto">
                <a:xfrm>
                  <a:off x="1561" y="1464"/>
                  <a:ext cx="2690" cy="1375"/>
                </a:xfrm>
                <a:custGeom>
                  <a:avLst/>
                  <a:gdLst>
                    <a:gd name="T0" fmla="*/ 0 w 5380"/>
                    <a:gd name="T1" fmla="*/ 1375 h 2749"/>
                    <a:gd name="T2" fmla="*/ 56 w 5380"/>
                    <a:gd name="T3" fmla="*/ 1234 h 2749"/>
                    <a:gd name="T4" fmla="*/ 113 w 5380"/>
                    <a:gd name="T5" fmla="*/ 1115 h 2749"/>
                    <a:gd name="T6" fmla="*/ 169 w 5380"/>
                    <a:gd name="T7" fmla="*/ 1013 h 2749"/>
                    <a:gd name="T8" fmla="*/ 224 w 5380"/>
                    <a:gd name="T9" fmla="*/ 924 h 2749"/>
                    <a:gd name="T10" fmla="*/ 280 w 5380"/>
                    <a:gd name="T11" fmla="*/ 847 h 2749"/>
                    <a:gd name="T12" fmla="*/ 337 w 5380"/>
                    <a:gd name="T13" fmla="*/ 779 h 2749"/>
                    <a:gd name="T14" fmla="*/ 393 w 5380"/>
                    <a:gd name="T15" fmla="*/ 718 h 2749"/>
                    <a:gd name="T16" fmla="*/ 448 w 5380"/>
                    <a:gd name="T17" fmla="*/ 663 h 2749"/>
                    <a:gd name="T18" fmla="*/ 505 w 5380"/>
                    <a:gd name="T19" fmla="*/ 615 h 2749"/>
                    <a:gd name="T20" fmla="*/ 561 w 5380"/>
                    <a:gd name="T21" fmla="*/ 570 h 2749"/>
                    <a:gd name="T22" fmla="*/ 617 w 5380"/>
                    <a:gd name="T23" fmla="*/ 530 h 2749"/>
                    <a:gd name="T24" fmla="*/ 673 w 5380"/>
                    <a:gd name="T25" fmla="*/ 494 h 2749"/>
                    <a:gd name="T26" fmla="*/ 729 w 5380"/>
                    <a:gd name="T27" fmla="*/ 460 h 2749"/>
                    <a:gd name="T28" fmla="*/ 785 w 5380"/>
                    <a:gd name="T29" fmla="*/ 429 h 2749"/>
                    <a:gd name="T30" fmla="*/ 841 w 5380"/>
                    <a:gd name="T31" fmla="*/ 400 h 2749"/>
                    <a:gd name="T32" fmla="*/ 897 w 5380"/>
                    <a:gd name="T33" fmla="*/ 374 h 2749"/>
                    <a:gd name="T34" fmla="*/ 953 w 5380"/>
                    <a:gd name="T35" fmla="*/ 349 h 2749"/>
                    <a:gd name="T36" fmla="*/ 1009 w 5380"/>
                    <a:gd name="T37" fmla="*/ 327 h 2749"/>
                    <a:gd name="T38" fmla="*/ 1065 w 5380"/>
                    <a:gd name="T39" fmla="*/ 305 h 2749"/>
                    <a:gd name="T40" fmla="*/ 1121 w 5380"/>
                    <a:gd name="T41" fmla="*/ 285 h 2749"/>
                    <a:gd name="T42" fmla="*/ 1177 w 5380"/>
                    <a:gd name="T43" fmla="*/ 266 h 2749"/>
                    <a:gd name="T44" fmla="*/ 1233 w 5380"/>
                    <a:gd name="T45" fmla="*/ 249 h 2749"/>
                    <a:gd name="T46" fmla="*/ 1289 w 5380"/>
                    <a:gd name="T47" fmla="*/ 232 h 2749"/>
                    <a:gd name="T48" fmla="*/ 1345 w 5380"/>
                    <a:gd name="T49" fmla="*/ 217 h 2749"/>
                    <a:gd name="T50" fmla="*/ 1401 w 5380"/>
                    <a:gd name="T51" fmla="*/ 202 h 2749"/>
                    <a:gd name="T52" fmla="*/ 1457 w 5380"/>
                    <a:gd name="T53" fmla="*/ 188 h 2749"/>
                    <a:gd name="T54" fmla="*/ 1513 w 5380"/>
                    <a:gd name="T55" fmla="*/ 174 h 2749"/>
                    <a:gd name="T56" fmla="*/ 1569 w 5380"/>
                    <a:gd name="T57" fmla="*/ 162 h 2749"/>
                    <a:gd name="T58" fmla="*/ 1625 w 5380"/>
                    <a:gd name="T59" fmla="*/ 150 h 2749"/>
                    <a:gd name="T60" fmla="*/ 1681 w 5380"/>
                    <a:gd name="T61" fmla="*/ 139 h 2749"/>
                    <a:gd name="T62" fmla="*/ 1737 w 5380"/>
                    <a:gd name="T63" fmla="*/ 128 h 2749"/>
                    <a:gd name="T64" fmla="*/ 1793 w 5380"/>
                    <a:gd name="T65" fmla="*/ 117 h 2749"/>
                    <a:gd name="T66" fmla="*/ 1849 w 5380"/>
                    <a:gd name="T67" fmla="*/ 108 h 2749"/>
                    <a:gd name="T68" fmla="*/ 1906 w 5380"/>
                    <a:gd name="T69" fmla="*/ 98 h 2749"/>
                    <a:gd name="T70" fmla="*/ 1962 w 5380"/>
                    <a:gd name="T71" fmla="*/ 90 h 2749"/>
                    <a:gd name="T72" fmla="*/ 2017 w 5380"/>
                    <a:gd name="T73" fmla="*/ 81 h 2749"/>
                    <a:gd name="T74" fmla="*/ 2073 w 5380"/>
                    <a:gd name="T75" fmla="*/ 72 h 2749"/>
                    <a:gd name="T76" fmla="*/ 2130 w 5380"/>
                    <a:gd name="T77" fmla="*/ 65 h 2749"/>
                    <a:gd name="T78" fmla="*/ 2186 w 5380"/>
                    <a:gd name="T79" fmla="*/ 57 h 2749"/>
                    <a:gd name="T80" fmla="*/ 2241 w 5380"/>
                    <a:gd name="T81" fmla="*/ 50 h 2749"/>
                    <a:gd name="T82" fmla="*/ 2298 w 5380"/>
                    <a:gd name="T83" fmla="*/ 43 h 2749"/>
                    <a:gd name="T84" fmla="*/ 2354 w 5380"/>
                    <a:gd name="T85" fmla="*/ 36 h 2749"/>
                    <a:gd name="T86" fmla="*/ 2410 w 5380"/>
                    <a:gd name="T87" fmla="*/ 30 h 2749"/>
                    <a:gd name="T88" fmla="*/ 2466 w 5380"/>
                    <a:gd name="T89" fmla="*/ 24 h 2749"/>
                    <a:gd name="T90" fmla="*/ 2522 w 5380"/>
                    <a:gd name="T91" fmla="*/ 17 h 2749"/>
                    <a:gd name="T92" fmla="*/ 2578 w 5380"/>
                    <a:gd name="T93" fmla="*/ 11 h 2749"/>
                    <a:gd name="T94" fmla="*/ 2634 w 5380"/>
                    <a:gd name="T95" fmla="*/ 6 h 2749"/>
                    <a:gd name="T96" fmla="*/ 2690 w 5380"/>
                    <a:gd name="T97" fmla="*/ 0 h 27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380" h="2749">
                      <a:moveTo>
                        <a:pt x="0" y="2749"/>
                      </a:moveTo>
                      <a:lnTo>
                        <a:pt x="112" y="2467"/>
                      </a:lnTo>
                      <a:lnTo>
                        <a:pt x="225" y="2230"/>
                      </a:lnTo>
                      <a:lnTo>
                        <a:pt x="337" y="2025"/>
                      </a:lnTo>
                      <a:lnTo>
                        <a:pt x="448" y="1848"/>
                      </a:lnTo>
                      <a:lnTo>
                        <a:pt x="560" y="1693"/>
                      </a:lnTo>
                      <a:lnTo>
                        <a:pt x="673" y="1557"/>
                      </a:lnTo>
                      <a:lnTo>
                        <a:pt x="785" y="1435"/>
                      </a:lnTo>
                      <a:lnTo>
                        <a:pt x="896" y="1326"/>
                      </a:lnTo>
                      <a:lnTo>
                        <a:pt x="1009" y="1229"/>
                      </a:lnTo>
                      <a:lnTo>
                        <a:pt x="1121" y="1140"/>
                      </a:lnTo>
                      <a:lnTo>
                        <a:pt x="1233" y="1059"/>
                      </a:lnTo>
                      <a:lnTo>
                        <a:pt x="1345" y="987"/>
                      </a:lnTo>
                      <a:lnTo>
                        <a:pt x="1457" y="919"/>
                      </a:lnTo>
                      <a:lnTo>
                        <a:pt x="1569" y="858"/>
                      </a:lnTo>
                      <a:lnTo>
                        <a:pt x="1681" y="800"/>
                      </a:lnTo>
                      <a:lnTo>
                        <a:pt x="1794" y="747"/>
                      </a:lnTo>
                      <a:lnTo>
                        <a:pt x="1906" y="697"/>
                      </a:lnTo>
                      <a:lnTo>
                        <a:pt x="2017" y="653"/>
                      </a:lnTo>
                      <a:lnTo>
                        <a:pt x="2129" y="610"/>
                      </a:lnTo>
                      <a:lnTo>
                        <a:pt x="2242" y="570"/>
                      </a:lnTo>
                      <a:lnTo>
                        <a:pt x="2354" y="532"/>
                      </a:lnTo>
                      <a:lnTo>
                        <a:pt x="2465" y="497"/>
                      </a:lnTo>
                      <a:lnTo>
                        <a:pt x="2578" y="464"/>
                      </a:lnTo>
                      <a:lnTo>
                        <a:pt x="2690" y="433"/>
                      </a:lnTo>
                      <a:lnTo>
                        <a:pt x="2802" y="403"/>
                      </a:lnTo>
                      <a:lnTo>
                        <a:pt x="2913" y="375"/>
                      </a:lnTo>
                      <a:lnTo>
                        <a:pt x="3026" y="348"/>
                      </a:lnTo>
                      <a:lnTo>
                        <a:pt x="3138" y="323"/>
                      </a:lnTo>
                      <a:lnTo>
                        <a:pt x="3250" y="300"/>
                      </a:lnTo>
                      <a:lnTo>
                        <a:pt x="3362" y="277"/>
                      </a:lnTo>
                      <a:lnTo>
                        <a:pt x="3474" y="255"/>
                      </a:lnTo>
                      <a:lnTo>
                        <a:pt x="3586" y="234"/>
                      </a:lnTo>
                      <a:lnTo>
                        <a:pt x="3698" y="215"/>
                      </a:lnTo>
                      <a:lnTo>
                        <a:pt x="3811" y="196"/>
                      </a:lnTo>
                      <a:lnTo>
                        <a:pt x="3923" y="179"/>
                      </a:lnTo>
                      <a:lnTo>
                        <a:pt x="4034" y="162"/>
                      </a:lnTo>
                      <a:lnTo>
                        <a:pt x="4146" y="144"/>
                      </a:lnTo>
                      <a:lnTo>
                        <a:pt x="4259" y="130"/>
                      </a:lnTo>
                      <a:lnTo>
                        <a:pt x="4371" y="113"/>
                      </a:lnTo>
                      <a:lnTo>
                        <a:pt x="4482" y="100"/>
                      </a:lnTo>
                      <a:lnTo>
                        <a:pt x="4595" y="86"/>
                      </a:lnTo>
                      <a:lnTo>
                        <a:pt x="4707" y="72"/>
                      </a:lnTo>
                      <a:lnTo>
                        <a:pt x="4819" y="59"/>
                      </a:lnTo>
                      <a:lnTo>
                        <a:pt x="4931" y="47"/>
                      </a:lnTo>
                      <a:lnTo>
                        <a:pt x="5043" y="34"/>
                      </a:lnTo>
                      <a:lnTo>
                        <a:pt x="5155" y="22"/>
                      </a:lnTo>
                      <a:lnTo>
                        <a:pt x="5267" y="11"/>
                      </a:lnTo>
                      <a:lnTo>
                        <a:pt x="5380" y="0"/>
                      </a:lnTo>
                    </a:path>
                  </a:pathLst>
                </a:custGeom>
                <a:noFill/>
                <a:ln w="2222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 name="Line 53"/>
                <p:cNvSpPr>
                  <a:spLocks noChangeShapeType="1"/>
                </p:cNvSpPr>
                <p:nvPr/>
              </p:nvSpPr>
              <p:spPr bwMode="auto">
                <a:xfrm>
                  <a:off x="1449" y="2181"/>
                  <a:ext cx="2802"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 name="Line 54"/>
                <p:cNvSpPr>
                  <a:spLocks noChangeShapeType="1"/>
                </p:cNvSpPr>
                <p:nvPr/>
              </p:nvSpPr>
              <p:spPr bwMode="auto">
                <a:xfrm>
                  <a:off x="1449" y="1149"/>
                  <a:ext cx="2802" cy="1"/>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 name="Rectangle 55"/>
                <p:cNvSpPr>
                  <a:spLocks noChangeArrowheads="1"/>
                </p:cNvSpPr>
                <p:nvPr/>
              </p:nvSpPr>
              <p:spPr bwMode="auto">
                <a:xfrm>
                  <a:off x="2562" y="1221"/>
                  <a:ext cx="1551" cy="208"/>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7" name="Rectangle 56"/>
                <p:cNvSpPr>
                  <a:spLocks noChangeArrowheads="1"/>
                </p:cNvSpPr>
                <p:nvPr/>
              </p:nvSpPr>
              <p:spPr bwMode="auto">
                <a:xfrm>
                  <a:off x="2581" y="1232"/>
                  <a:ext cx="193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700" dirty="0">
                      <a:solidFill>
                        <a:srgbClr val="FF0000"/>
                      </a:solidFill>
                    </a:rPr>
                    <a:t> 4 </a:t>
                  </a:r>
                  <a:r>
                    <a:rPr lang="de-DE" altLang="de-DE" sz="1700" dirty="0" err="1">
                      <a:solidFill>
                        <a:srgbClr val="FF0000"/>
                      </a:solidFill>
                    </a:rPr>
                    <a:t>individuals</a:t>
                  </a:r>
                  <a:r>
                    <a:rPr lang="de-DE" altLang="de-DE" sz="1700" dirty="0">
                      <a:solidFill>
                        <a:srgbClr val="FF0000"/>
                      </a:solidFill>
                    </a:rPr>
                    <a:t> </a:t>
                  </a:r>
                  <a:r>
                    <a:rPr lang="de-DE" altLang="de-DE" sz="1700" dirty="0" err="1">
                      <a:solidFill>
                        <a:srgbClr val="FF0000"/>
                      </a:solidFill>
                    </a:rPr>
                    <a:t>for</a:t>
                  </a:r>
                  <a:r>
                    <a:rPr lang="de-DE" altLang="de-DE" sz="1700" dirty="0">
                      <a:solidFill>
                        <a:srgbClr val="FF0000"/>
                      </a:solidFill>
                    </a:rPr>
                    <a:t> </a:t>
                  </a:r>
                  <a:r>
                    <a:rPr lang="de-DE" altLang="de-DE" sz="1700" dirty="0" err="1">
                      <a:solidFill>
                        <a:srgbClr val="FF0000"/>
                      </a:solidFill>
                    </a:rPr>
                    <a:t>one</a:t>
                  </a:r>
                  <a:r>
                    <a:rPr lang="de-DE" altLang="de-DE" sz="1700" dirty="0">
                      <a:solidFill>
                        <a:srgbClr val="FF0000"/>
                      </a:solidFill>
                    </a:rPr>
                    <a:t> generation</a:t>
                  </a:r>
                  <a:endParaRPr lang="de-DE" altLang="de-DE" sz="2400" dirty="0">
                    <a:latin typeface="Times New Roman" pitchFamily="18" charset="0"/>
                  </a:endParaRPr>
                </a:p>
              </p:txBody>
            </p:sp>
            <p:sp>
              <p:nvSpPr>
                <p:cNvPr id="58" name="Rectangle 57"/>
                <p:cNvSpPr>
                  <a:spLocks noChangeArrowheads="1"/>
                </p:cNvSpPr>
                <p:nvPr/>
              </p:nvSpPr>
              <p:spPr bwMode="auto">
                <a:xfrm>
                  <a:off x="2571" y="1977"/>
                  <a:ext cx="2010" cy="195"/>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9" name="Rectangle 58"/>
                <p:cNvSpPr>
                  <a:spLocks noChangeArrowheads="1"/>
                </p:cNvSpPr>
                <p:nvPr/>
              </p:nvSpPr>
              <p:spPr bwMode="auto">
                <a:xfrm>
                  <a:off x="2610" y="1998"/>
                  <a:ext cx="189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700" dirty="0">
                      <a:solidFill>
                        <a:srgbClr val="000000"/>
                      </a:solidFill>
                    </a:rPr>
                    <a:t>2 </a:t>
                  </a:r>
                  <a:r>
                    <a:rPr lang="de-DE" altLang="de-DE" sz="1700" dirty="0" err="1">
                      <a:solidFill>
                        <a:srgbClr val="000000"/>
                      </a:solidFill>
                    </a:rPr>
                    <a:t>individuals</a:t>
                  </a:r>
                  <a:r>
                    <a:rPr lang="de-DE" altLang="de-DE" sz="1700" dirty="0">
                      <a:solidFill>
                        <a:srgbClr val="000000"/>
                      </a:solidFill>
                    </a:rPr>
                    <a:t> </a:t>
                  </a:r>
                  <a:r>
                    <a:rPr lang="de-DE" altLang="de-DE" sz="1700" dirty="0" err="1">
                      <a:solidFill>
                        <a:srgbClr val="000000"/>
                      </a:solidFill>
                    </a:rPr>
                    <a:t>for</a:t>
                  </a:r>
                  <a:r>
                    <a:rPr lang="de-DE" altLang="de-DE" sz="1700" dirty="0">
                      <a:solidFill>
                        <a:srgbClr val="000000"/>
                      </a:solidFill>
                    </a:rPr>
                    <a:t> </a:t>
                  </a:r>
                  <a:r>
                    <a:rPr lang="de-DE" altLang="de-DE" sz="1700" dirty="0" err="1">
                      <a:solidFill>
                        <a:srgbClr val="000000"/>
                      </a:solidFill>
                    </a:rPr>
                    <a:t>one</a:t>
                  </a:r>
                  <a:r>
                    <a:rPr lang="de-DE" altLang="de-DE" sz="1700" dirty="0">
                      <a:solidFill>
                        <a:srgbClr val="000000"/>
                      </a:solidFill>
                    </a:rPr>
                    <a:t> generation</a:t>
                  </a:r>
                  <a:endParaRPr lang="de-DE" altLang="de-DE" sz="2400" dirty="0">
                    <a:latin typeface="Times New Roman" pitchFamily="18" charset="0"/>
                  </a:endParaRPr>
                </a:p>
              </p:txBody>
            </p:sp>
            <p:sp>
              <p:nvSpPr>
                <p:cNvPr id="60" name="Rectangle 59"/>
                <p:cNvSpPr>
                  <a:spLocks noChangeArrowheads="1"/>
                </p:cNvSpPr>
                <p:nvPr/>
              </p:nvSpPr>
              <p:spPr bwMode="auto">
                <a:xfrm>
                  <a:off x="1720" y="2767"/>
                  <a:ext cx="28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err="1">
                      <a:solidFill>
                        <a:srgbClr val="000000"/>
                      </a:solidFill>
                    </a:rPr>
                    <a:t>Effective</a:t>
                  </a:r>
                  <a:r>
                    <a:rPr lang="de-DE" altLang="de-DE" dirty="0">
                      <a:solidFill>
                        <a:srgbClr val="000000"/>
                      </a:solidFill>
                    </a:rPr>
                    <a:t> </a:t>
                  </a:r>
                  <a:r>
                    <a:rPr lang="de-DE" altLang="de-DE" dirty="0" err="1">
                      <a:solidFill>
                        <a:srgbClr val="000000"/>
                      </a:solidFill>
                    </a:rPr>
                    <a:t>population</a:t>
                  </a:r>
                  <a:r>
                    <a:rPr lang="de-DE" altLang="de-DE" dirty="0">
                      <a:solidFill>
                        <a:srgbClr val="000000"/>
                      </a:solidFill>
                    </a:rPr>
                    <a:t> </a:t>
                  </a:r>
                  <a:r>
                    <a:rPr lang="de-DE" altLang="de-DE" dirty="0" err="1">
                      <a:solidFill>
                        <a:srgbClr val="000000"/>
                      </a:solidFill>
                    </a:rPr>
                    <a:t>size</a:t>
                  </a:r>
                  <a:r>
                    <a:rPr lang="de-DE" altLang="de-DE" dirty="0">
                      <a:solidFill>
                        <a:srgbClr val="000000"/>
                      </a:solidFill>
                    </a:rPr>
                    <a:t> </a:t>
                  </a:r>
                  <a:r>
                    <a:rPr lang="de-DE" altLang="de-DE" dirty="0" err="1">
                      <a:solidFill>
                        <a:srgbClr val="000000"/>
                      </a:solidFill>
                    </a:rPr>
                    <a:t>if</a:t>
                  </a:r>
                  <a:r>
                    <a:rPr lang="de-DE" altLang="de-DE" dirty="0">
                      <a:solidFill>
                        <a:srgbClr val="000000"/>
                      </a:solidFill>
                    </a:rPr>
                    <a:t> in a </a:t>
                  </a:r>
                  <a:r>
                    <a:rPr lang="de-DE" altLang="de-DE" dirty="0" err="1">
                      <a:solidFill>
                        <a:srgbClr val="000000"/>
                      </a:solidFill>
                    </a:rPr>
                    <a:t>sequence</a:t>
                  </a:r>
                  <a:r>
                    <a:rPr lang="de-DE" altLang="de-DE" dirty="0">
                      <a:solidFill>
                        <a:srgbClr val="000000"/>
                      </a:solidFill>
                    </a:rPr>
                    <a:t> </a:t>
                  </a:r>
                  <a:r>
                    <a:rPr lang="de-DE" altLang="de-DE" dirty="0" err="1">
                      <a:solidFill>
                        <a:srgbClr val="000000"/>
                      </a:solidFill>
                    </a:rPr>
                    <a:t>of</a:t>
                  </a:r>
                  <a:r>
                    <a:rPr lang="de-DE" altLang="de-DE" dirty="0">
                      <a:solidFill>
                        <a:srgbClr val="000000"/>
                      </a:solidFill>
                    </a:rPr>
                    <a:t> </a:t>
                  </a:r>
                  <a:endParaRPr lang="de-DE" altLang="de-DE" sz="2400" dirty="0">
                    <a:latin typeface="Times New Roman" pitchFamily="18" charset="0"/>
                  </a:endParaRPr>
                </a:p>
              </p:txBody>
            </p:sp>
            <p:sp>
              <p:nvSpPr>
                <p:cNvPr id="61" name="Rectangle 60"/>
                <p:cNvSpPr>
                  <a:spLocks noChangeArrowheads="1"/>
                </p:cNvSpPr>
                <p:nvPr/>
              </p:nvSpPr>
              <p:spPr bwMode="auto">
                <a:xfrm>
                  <a:off x="1720" y="2896"/>
                  <a:ext cx="240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err="1"/>
                    <a:t>ten</a:t>
                  </a:r>
                  <a:r>
                    <a:rPr lang="de-DE" altLang="de-DE" dirty="0">
                      <a:solidFill>
                        <a:srgbClr val="000000"/>
                      </a:solidFill>
                    </a:rPr>
                    <a:t> </a:t>
                  </a:r>
                  <a:r>
                    <a:rPr lang="de-DE" altLang="de-DE" dirty="0" err="1">
                      <a:solidFill>
                        <a:srgbClr val="000000"/>
                      </a:solidFill>
                    </a:rPr>
                    <a:t>generations</a:t>
                  </a:r>
                  <a:r>
                    <a:rPr lang="de-DE" altLang="de-DE" dirty="0">
                      <a:solidFill>
                        <a:srgbClr val="000000"/>
                      </a:solidFill>
                    </a:rPr>
                    <a:t> </a:t>
                  </a:r>
                  <a:r>
                    <a:rPr lang="de-DE" altLang="de-DE" dirty="0" err="1">
                      <a:solidFill>
                        <a:srgbClr val="000000"/>
                      </a:solidFill>
                    </a:rPr>
                    <a:t>the</a:t>
                  </a:r>
                  <a:r>
                    <a:rPr lang="de-DE" altLang="de-DE" dirty="0">
                      <a:solidFill>
                        <a:srgbClr val="000000"/>
                      </a:solidFill>
                    </a:rPr>
                    <a:t> ‚normal‘, </a:t>
                  </a:r>
                  <a:r>
                    <a:rPr lang="de-DE" altLang="de-DE" dirty="0" err="1">
                      <a:solidFill>
                        <a:srgbClr val="000000"/>
                      </a:solidFill>
                    </a:rPr>
                    <a:t>constant</a:t>
                  </a:r>
                  <a:r>
                    <a:rPr lang="de-DE" altLang="de-DE" dirty="0">
                      <a:solidFill>
                        <a:srgbClr val="000000"/>
                      </a:solidFill>
                    </a:rPr>
                    <a:t> </a:t>
                  </a:r>
                  <a:r>
                    <a:rPr lang="de-DE" altLang="de-DE" dirty="0" err="1">
                      <a:solidFill>
                        <a:srgbClr val="000000"/>
                      </a:solidFill>
                    </a:rPr>
                    <a:t>population</a:t>
                  </a:r>
                  <a:endParaRPr lang="de-DE" altLang="de-DE" sz="2400" dirty="0">
                    <a:latin typeface="Times New Roman" pitchFamily="18" charset="0"/>
                  </a:endParaRPr>
                </a:p>
              </p:txBody>
            </p:sp>
            <p:sp>
              <p:nvSpPr>
                <p:cNvPr id="62" name="Rectangle 61"/>
                <p:cNvSpPr>
                  <a:spLocks noChangeArrowheads="1"/>
                </p:cNvSpPr>
                <p:nvPr/>
              </p:nvSpPr>
              <p:spPr bwMode="auto">
                <a:xfrm>
                  <a:off x="1720" y="3025"/>
                  <a:ext cx="243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err="1">
                      <a:solidFill>
                        <a:srgbClr val="000000"/>
                      </a:solidFill>
                    </a:rPr>
                    <a:t>size</a:t>
                  </a:r>
                  <a:r>
                    <a:rPr lang="de-DE" altLang="de-DE" dirty="0">
                      <a:solidFill>
                        <a:srgbClr val="000000"/>
                      </a:solidFill>
                    </a:rPr>
                    <a:t> </a:t>
                  </a:r>
                  <a:r>
                    <a:rPr lang="de-DE" altLang="de-DE" dirty="0" err="1">
                      <a:solidFill>
                        <a:srgbClr val="000000"/>
                      </a:solidFill>
                    </a:rPr>
                    <a:t>is</a:t>
                  </a:r>
                  <a:r>
                    <a:rPr lang="de-DE" altLang="de-DE" dirty="0">
                      <a:solidFill>
                        <a:srgbClr val="000000"/>
                      </a:solidFill>
                    </a:rPr>
                    <a:t> </a:t>
                  </a:r>
                  <a:r>
                    <a:rPr lang="de-DE" altLang="de-DE" dirty="0" err="1">
                      <a:solidFill>
                        <a:srgbClr val="000000"/>
                      </a:solidFill>
                    </a:rPr>
                    <a:t>very</a:t>
                  </a:r>
                  <a:r>
                    <a:rPr lang="de-DE" altLang="de-DE" dirty="0">
                      <a:solidFill>
                        <a:srgbClr val="000000"/>
                      </a:solidFill>
                    </a:rPr>
                    <a:t> </a:t>
                  </a:r>
                  <a:r>
                    <a:rPr lang="de-DE" altLang="de-DE" dirty="0" err="1">
                      <a:solidFill>
                        <a:srgbClr val="000000"/>
                      </a:solidFill>
                    </a:rPr>
                    <a:t>small</a:t>
                  </a:r>
                  <a:r>
                    <a:rPr lang="de-DE" altLang="de-DE" dirty="0">
                      <a:solidFill>
                        <a:srgbClr val="000000"/>
                      </a:solidFill>
                    </a:rPr>
                    <a:t> (N=2; N=4)) </a:t>
                  </a:r>
                  <a:r>
                    <a:rPr lang="de-DE" altLang="de-DE" dirty="0" err="1">
                      <a:solidFill>
                        <a:srgbClr val="000000"/>
                      </a:solidFill>
                    </a:rPr>
                    <a:t>for</a:t>
                  </a:r>
                  <a:r>
                    <a:rPr lang="de-DE" altLang="de-DE" dirty="0">
                      <a:solidFill>
                        <a:srgbClr val="000000"/>
                      </a:solidFill>
                    </a:rPr>
                    <a:t> </a:t>
                  </a:r>
                  <a:r>
                    <a:rPr lang="de-DE" altLang="de-DE" dirty="0" err="1"/>
                    <a:t>one</a:t>
                  </a:r>
                  <a:r>
                    <a:rPr lang="de-DE" altLang="de-DE" dirty="0">
                      <a:solidFill>
                        <a:srgbClr val="000000"/>
                      </a:solidFill>
                    </a:rPr>
                    <a:t> generation.</a:t>
                  </a:r>
                  <a:endParaRPr lang="de-DE" altLang="de-DE" sz="2400" dirty="0">
                    <a:latin typeface="Times New Roman" pitchFamily="18" charset="0"/>
                  </a:endParaRPr>
                </a:p>
              </p:txBody>
            </p:sp>
          </p:grpSp>
          <p:sp>
            <p:nvSpPr>
              <p:cNvPr id="67" name="Oval 66"/>
              <p:cNvSpPr>
                <a:spLocks noChangeAspect="1" noChangeArrowheads="1"/>
              </p:cNvSpPr>
              <p:nvPr/>
            </p:nvSpPr>
            <p:spPr bwMode="auto">
              <a:xfrm>
                <a:off x="5432225" y="2973533"/>
                <a:ext cx="180000" cy="180000"/>
              </a:xfrm>
              <a:prstGeom prst="ellipse">
                <a:avLst/>
              </a:prstGeom>
              <a:solidFill>
                <a:srgbClr val="0000FF"/>
              </a:solidFill>
              <a:ln w="571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73" name="TextBox 72">
              <a:extLst>
                <a:ext uri="{FF2B5EF4-FFF2-40B4-BE49-F238E27FC236}">
                  <a16:creationId xmlns:a16="http://schemas.microsoft.com/office/drawing/2014/main" id="{F464AAE1-97EE-435F-BC9D-056E7F1ADCDA}"/>
                </a:ext>
              </a:extLst>
            </p:cNvPr>
            <p:cNvSpPr txBox="1"/>
            <p:nvPr/>
          </p:nvSpPr>
          <p:spPr>
            <a:xfrm>
              <a:off x="5230421" y="5291138"/>
              <a:ext cx="584200" cy="369332"/>
            </a:xfrm>
            <a:prstGeom prst="rect">
              <a:avLst/>
            </a:prstGeom>
            <a:solidFill>
              <a:schemeClr val="bg1"/>
            </a:solidFill>
            <a:ln>
              <a:solidFill>
                <a:srgbClr val="0000FF"/>
              </a:solidFill>
            </a:ln>
            <a:effectLst>
              <a:outerShdw blurRad="50800" dist="38100" dir="2700000" algn="tl" rotWithShape="0">
                <a:prstClr val="black">
                  <a:alpha val="40000"/>
                </a:prstClr>
              </a:outerShdw>
            </a:effectLst>
          </p:spPr>
          <p:txBody>
            <a:bodyPr wrap="square" rtlCol="0">
              <a:spAutoFit/>
            </a:bodyPr>
            <a:lstStyle/>
            <a:p>
              <a:r>
                <a:rPr lang="de-DE" dirty="0">
                  <a:solidFill>
                    <a:srgbClr val="0000FF"/>
                  </a:solidFill>
                  <a:latin typeface="Arial" panose="020B0604020202020204" pitchFamily="34" charset="0"/>
                  <a:cs typeface="Arial" panose="020B0604020202020204" pitchFamily="34" charset="0"/>
                </a:rPr>
                <a:t>162</a:t>
              </a:r>
              <a:endParaRPr lang="en-GB" dirty="0">
                <a:solidFill>
                  <a:srgbClr val="0000FF"/>
                </a:solidFill>
                <a:latin typeface="Arial" panose="020B0604020202020204" pitchFamily="34" charset="0"/>
                <a:cs typeface="Arial" panose="020B0604020202020204" pitchFamily="34" charset="0"/>
              </a:endParaRPr>
            </a:p>
          </p:txBody>
        </p:sp>
        <p:cxnSp>
          <p:nvCxnSpPr>
            <p:cNvPr id="74" name="Straight Arrow Connector 73">
              <a:extLst>
                <a:ext uri="{FF2B5EF4-FFF2-40B4-BE49-F238E27FC236}">
                  <a16:creationId xmlns:a16="http://schemas.microsoft.com/office/drawing/2014/main" id="{6C421FD1-00D3-44BE-863B-781CB611D7ED}"/>
                </a:ext>
              </a:extLst>
            </p:cNvPr>
            <p:cNvCxnSpPr>
              <a:endCxn id="73" idx="0"/>
            </p:cNvCxnSpPr>
            <p:nvPr/>
          </p:nvCxnSpPr>
          <p:spPr>
            <a:xfrm>
              <a:off x="5522225" y="3153533"/>
              <a:ext cx="296" cy="2137605"/>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75" name="Line 7">
              <a:extLst>
                <a:ext uri="{FF2B5EF4-FFF2-40B4-BE49-F238E27FC236}">
                  <a16:creationId xmlns:a16="http://schemas.microsoft.com/office/drawing/2014/main" id="{25235DF1-3F53-4762-BC44-C8A2B36CF71C}"/>
                </a:ext>
              </a:extLst>
            </p:cNvPr>
            <p:cNvSpPr>
              <a:spLocks noChangeShapeType="1"/>
            </p:cNvSpPr>
            <p:nvPr/>
          </p:nvSpPr>
          <p:spPr bwMode="auto">
            <a:xfrm rot="5400000" flipH="1">
              <a:off x="5472908" y="4919304"/>
              <a:ext cx="90922" cy="206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6" name="TextBox 75">
              <a:extLst>
                <a:ext uri="{FF2B5EF4-FFF2-40B4-BE49-F238E27FC236}">
                  <a16:creationId xmlns:a16="http://schemas.microsoft.com/office/drawing/2014/main" id="{E7598146-1540-4216-B1FF-CCA673174978}"/>
                </a:ext>
              </a:extLst>
            </p:cNvPr>
            <p:cNvSpPr txBox="1"/>
            <p:nvPr/>
          </p:nvSpPr>
          <p:spPr>
            <a:xfrm>
              <a:off x="884996" y="2890855"/>
              <a:ext cx="843760" cy="369332"/>
            </a:xfrm>
            <a:prstGeom prst="rect">
              <a:avLst/>
            </a:prstGeom>
            <a:solidFill>
              <a:srgbClr val="FFFFFF">
                <a:alpha val="81961"/>
              </a:srgbClr>
            </a:solidFill>
            <a:ln>
              <a:solidFill>
                <a:srgbClr val="0000FF"/>
              </a:solidFill>
            </a:ln>
            <a:effectLst>
              <a:outerShdw blurRad="50800" dist="38100" dir="2700000" algn="tl" rotWithShape="0">
                <a:prstClr val="black">
                  <a:alpha val="40000"/>
                </a:prstClr>
              </a:outerShdw>
            </a:effectLst>
          </p:spPr>
          <p:txBody>
            <a:bodyPr wrap="square" rtlCol="0">
              <a:spAutoFit/>
            </a:bodyPr>
            <a:lstStyle/>
            <a:p>
              <a:r>
                <a:rPr lang="de-DE" dirty="0">
                  <a:solidFill>
                    <a:srgbClr val="0000FF"/>
                  </a:solidFill>
                  <a:latin typeface="Arial" panose="020B0604020202020204" pitchFamily="34" charset="0"/>
                  <a:cs typeface="Arial" panose="020B0604020202020204" pitchFamily="34" charset="0"/>
                </a:rPr>
                <a:t>N</a:t>
              </a:r>
              <a:r>
                <a:rPr lang="de-DE" baseline="-25000" dirty="0">
                  <a:solidFill>
                    <a:srgbClr val="0000FF"/>
                  </a:solidFill>
                  <a:latin typeface="Arial" panose="020B0604020202020204" pitchFamily="34" charset="0"/>
                  <a:cs typeface="Arial" panose="020B0604020202020204" pitchFamily="34" charset="0"/>
                </a:rPr>
                <a:t>e</a:t>
              </a:r>
              <a:r>
                <a:rPr lang="de-DE" dirty="0">
                  <a:solidFill>
                    <a:srgbClr val="0000FF"/>
                  </a:solidFill>
                  <a:latin typeface="Arial" panose="020B0604020202020204" pitchFamily="34" charset="0"/>
                  <a:cs typeface="Arial" panose="020B0604020202020204" pitchFamily="34" charset="0"/>
                </a:rPr>
                <a:t>=18</a:t>
              </a:r>
              <a:endParaRPr lang="en-GB" dirty="0">
                <a:solidFill>
                  <a:srgbClr val="0000FF"/>
                </a:solidFill>
                <a:latin typeface="Arial" panose="020B0604020202020204" pitchFamily="34" charset="0"/>
                <a:cs typeface="Arial" panose="020B0604020202020204" pitchFamily="34" charset="0"/>
              </a:endParaRPr>
            </a:p>
          </p:txBody>
        </p:sp>
        <p:cxnSp>
          <p:nvCxnSpPr>
            <p:cNvPr id="77" name="Straight Arrow Connector 76">
              <a:extLst>
                <a:ext uri="{FF2B5EF4-FFF2-40B4-BE49-F238E27FC236}">
                  <a16:creationId xmlns:a16="http://schemas.microsoft.com/office/drawing/2014/main" id="{B02277D0-D848-4496-9A85-43B5291A7E21}"/>
                </a:ext>
              </a:extLst>
            </p:cNvPr>
            <p:cNvCxnSpPr>
              <a:cxnSpLocks/>
              <a:endCxn id="76" idx="3"/>
            </p:cNvCxnSpPr>
            <p:nvPr/>
          </p:nvCxnSpPr>
          <p:spPr>
            <a:xfrm flipH="1">
              <a:off x="1728756" y="3063533"/>
              <a:ext cx="3659080" cy="11988"/>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63" name="Rectangle: Rounded Corners 62">
            <a:extLst>
              <a:ext uri="{FF2B5EF4-FFF2-40B4-BE49-F238E27FC236}">
                <a16:creationId xmlns:a16="http://schemas.microsoft.com/office/drawing/2014/main" id="{A6C55548-E780-4049-A2D8-1D3F9292747A}"/>
              </a:ext>
            </a:extLst>
          </p:cNvPr>
          <p:cNvSpPr/>
          <p:nvPr/>
        </p:nvSpPr>
        <p:spPr>
          <a:xfrm>
            <a:off x="8617351" y="4242259"/>
            <a:ext cx="811456" cy="343185"/>
          </a:xfrm>
          <a:prstGeom prst="roundRect">
            <a:avLst/>
          </a:prstGeom>
          <a:noFill/>
          <a:ln w="127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Rounded Corners 77">
            <a:extLst>
              <a:ext uri="{FF2B5EF4-FFF2-40B4-BE49-F238E27FC236}">
                <a16:creationId xmlns:a16="http://schemas.microsoft.com/office/drawing/2014/main" id="{34A711AE-D972-41E2-8ABD-5502D3D7021B}"/>
              </a:ext>
            </a:extLst>
          </p:cNvPr>
          <p:cNvSpPr/>
          <p:nvPr/>
        </p:nvSpPr>
        <p:spPr>
          <a:xfrm>
            <a:off x="215940" y="532812"/>
            <a:ext cx="811456" cy="343185"/>
          </a:xfrm>
          <a:prstGeom prst="roundRect">
            <a:avLst/>
          </a:prstGeom>
          <a:noFill/>
          <a:ln w="127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Arrow Connector 64">
            <a:extLst>
              <a:ext uri="{FF2B5EF4-FFF2-40B4-BE49-F238E27FC236}">
                <a16:creationId xmlns:a16="http://schemas.microsoft.com/office/drawing/2014/main" id="{08E7F259-2CEB-453B-868A-88B517DFC420}"/>
              </a:ext>
            </a:extLst>
          </p:cNvPr>
          <p:cNvCxnSpPr>
            <a:stCxn id="63" idx="0"/>
            <a:endCxn id="78" idx="3"/>
          </p:cNvCxnSpPr>
          <p:nvPr/>
        </p:nvCxnSpPr>
        <p:spPr>
          <a:xfrm flipH="1" flipV="1">
            <a:off x="1027396" y="704405"/>
            <a:ext cx="7995683" cy="3537854"/>
          </a:xfrm>
          <a:prstGeom prst="straightConnector1">
            <a:avLst/>
          </a:prstGeom>
          <a:ln w="12700">
            <a:solidFill>
              <a:schemeClr val="tx1"/>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D6EC3D32-1D5D-48CC-9D1A-FB86C8A98130}"/>
              </a:ext>
            </a:extLst>
          </p:cNvPr>
          <p:cNvSpPr txBox="1"/>
          <p:nvPr/>
        </p:nvSpPr>
        <p:spPr>
          <a:xfrm>
            <a:off x="55033" y="5980373"/>
            <a:ext cx="12065112"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Again!  ...  The bottleneck is </a:t>
            </a:r>
            <a:r>
              <a:rPr lang="en-GB" dirty="0">
                <a:solidFill>
                  <a:srgbClr val="FF0000"/>
                </a:solidFill>
                <a:latin typeface="Arial" panose="020B0604020202020204" pitchFamily="34" charset="0"/>
                <a:cs typeface="Arial" panose="020B0604020202020204" pitchFamily="34" charset="0"/>
              </a:rPr>
              <a:t>N=4</a:t>
            </a:r>
            <a:r>
              <a:rPr lang="en-GB" dirty="0">
                <a:latin typeface="Arial" panose="020B0604020202020204" pitchFamily="34" charset="0"/>
                <a:cs typeface="Arial" panose="020B0604020202020204" pitchFamily="34" charset="0"/>
              </a:rPr>
              <a:t>, and the ‘Normal’ population size N=</a:t>
            </a:r>
            <a:r>
              <a:rPr lang="en-GB" dirty="0">
                <a:solidFill>
                  <a:srgbClr val="FF0000"/>
                </a:solidFill>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here instead of N=</a:t>
            </a:r>
            <a:r>
              <a:rPr lang="en-GB" dirty="0">
                <a:solidFill>
                  <a:srgbClr val="0000FF"/>
                </a:solidFill>
                <a:latin typeface="Arial" panose="020B0604020202020204" pitchFamily="34" charset="0"/>
                <a:cs typeface="Arial" panose="020B0604020202020204" pitchFamily="34" charset="0"/>
              </a:rPr>
              <a:t>162</a:t>
            </a:r>
            <a:r>
              <a:rPr lang="en-GB" dirty="0">
                <a:latin typeface="Arial" panose="020B0604020202020204" pitchFamily="34" charset="0"/>
                <a:cs typeface="Arial" panose="020B0604020202020204" pitchFamily="34" charset="0"/>
              </a:rPr>
              <a:t>.; then </a:t>
            </a:r>
            <a:r>
              <a:rPr lang="en-GB" altLang="de-DE" dirty="0">
                <a:solidFill>
                  <a:srgbClr val="FF0000"/>
                </a:solidFill>
                <a:latin typeface="Arial" panose="020B0604020202020204" pitchFamily="34" charset="0"/>
                <a:cs typeface="Arial" panose="020B0604020202020204" pitchFamily="34" charset="0"/>
              </a:rPr>
              <a:t>N</a:t>
            </a:r>
            <a:r>
              <a:rPr lang="en-GB" altLang="de-DE" baseline="-25000" dirty="0">
                <a:solidFill>
                  <a:srgbClr val="FF0000"/>
                </a:solidFill>
                <a:latin typeface="Arial" panose="020B0604020202020204" pitchFamily="34" charset="0"/>
                <a:cs typeface="Arial" panose="020B0604020202020204" pitchFamily="34" charset="0"/>
              </a:rPr>
              <a:t>e</a:t>
            </a:r>
            <a:r>
              <a:rPr lang="en-GB" altLang="de-DE" dirty="0">
                <a:solidFill>
                  <a:srgbClr val="FF0000"/>
                </a:solidFill>
                <a:latin typeface="Arial" panose="020B0604020202020204" pitchFamily="34" charset="0"/>
                <a:cs typeface="Arial" panose="020B0604020202020204" pitchFamily="34" charset="0"/>
              </a:rPr>
              <a:t>=40.</a:t>
            </a:r>
            <a:endParaRPr lang="en-GB" dirty="0">
              <a:solidFill>
                <a:srgbClr val="FF0000"/>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If the bottleneck was N=2 (and otherwise nine times N=2), then we find </a:t>
            </a:r>
            <a:r>
              <a:rPr lang="en-GB" altLang="de-DE" dirty="0">
                <a:solidFill>
                  <a:prstClr val="black"/>
                </a:solidFill>
                <a:latin typeface="Arial" panose="020B0604020202020204" pitchFamily="34" charset="0"/>
                <a:cs typeface="Arial" panose="020B0604020202020204" pitchFamily="34" charset="0"/>
              </a:rPr>
              <a:t>N</a:t>
            </a:r>
            <a:r>
              <a:rPr lang="en-GB" altLang="de-DE" baseline="-25000" dirty="0">
                <a:solidFill>
                  <a:prstClr val="black"/>
                </a:solidFill>
                <a:latin typeface="Arial" panose="020B0604020202020204" pitchFamily="34" charset="0"/>
                <a:cs typeface="Arial" panose="020B0604020202020204" pitchFamily="34" charset="0"/>
              </a:rPr>
              <a:t>e</a:t>
            </a:r>
            <a:r>
              <a:rPr lang="en-GB" altLang="de-DE" dirty="0">
                <a:solidFill>
                  <a:prstClr val="black"/>
                </a:solidFill>
                <a:latin typeface="Arial" panose="020B0604020202020204" pitchFamily="34" charset="0"/>
                <a:cs typeface="Arial" panose="020B0604020202020204" pitchFamily="34" charset="0"/>
              </a:rPr>
              <a:t>=20.</a:t>
            </a:r>
            <a:endParaRPr lang="en-GB" dirty="0">
              <a:latin typeface="Arial" panose="020B0604020202020204" pitchFamily="34" charset="0"/>
              <a:cs typeface="Arial" panose="020B0604020202020204" pitchFamily="34" charset="0"/>
            </a:endParaRPr>
          </a:p>
        </p:txBody>
      </p:sp>
      <p:sp>
        <p:nvSpPr>
          <p:cNvPr id="68" name="Textfeld 5">
            <a:extLst>
              <a:ext uri="{FF2B5EF4-FFF2-40B4-BE49-F238E27FC236}">
                <a16:creationId xmlns:a16="http://schemas.microsoft.com/office/drawing/2014/main" id="{8B69FC81-AB6D-43E0-8D2A-306F3DF5CC3E}"/>
              </a:ext>
            </a:extLst>
          </p:cNvPr>
          <p:cNvSpPr txBox="1"/>
          <p:nvPr/>
        </p:nvSpPr>
        <p:spPr>
          <a:xfrm>
            <a:off x="11176581" y="6330256"/>
            <a:ext cx="1015419"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20</a:t>
            </a:fld>
            <a:endParaRPr lang="en-US" sz="2400" dirty="0">
              <a:latin typeface="Arial" panose="020B0604020202020204" pitchFamily="34" charset="0"/>
              <a:cs typeface="Arial" panose="020B0604020202020204" pitchFamily="34" charset="0"/>
            </a:endParaRPr>
          </a:p>
        </p:txBody>
      </p:sp>
      <p:sp>
        <p:nvSpPr>
          <p:cNvPr id="81" name="Line 13">
            <a:extLst>
              <a:ext uri="{FF2B5EF4-FFF2-40B4-BE49-F238E27FC236}">
                <a16:creationId xmlns:a16="http://schemas.microsoft.com/office/drawing/2014/main" id="{E931857F-ABE0-4AA1-86EE-C70ED1B5C7C8}"/>
              </a:ext>
            </a:extLst>
          </p:cNvPr>
          <p:cNvSpPr>
            <a:spLocks noChangeShapeType="1"/>
          </p:cNvSpPr>
          <p:nvPr/>
        </p:nvSpPr>
        <p:spPr bwMode="auto">
          <a:xfrm flipH="1">
            <a:off x="731746" y="3058880"/>
            <a:ext cx="90922" cy="2066"/>
          </a:xfrm>
          <a:prstGeom prst="line">
            <a:avLst/>
          </a:prstGeom>
          <a:noFill/>
          <a:ln w="22225">
            <a:solidFill>
              <a:srgbClr val="0000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418217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right)">
                                      <p:cBhvr>
                                        <p:cTn id="7"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 rechteckige Legende 4"/>
          <p:cNvSpPr/>
          <p:nvPr/>
        </p:nvSpPr>
        <p:spPr>
          <a:xfrm>
            <a:off x="96000" y="452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 Box 2"/>
          <p:cNvSpPr txBox="1">
            <a:spLocks noChangeArrowheads="1"/>
          </p:cNvSpPr>
          <p:nvPr/>
        </p:nvSpPr>
        <p:spPr bwMode="auto">
          <a:xfrm>
            <a:off x="444500" y="280637"/>
            <a:ext cx="112212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de-DE" sz="2400" dirty="0">
                <a:latin typeface="Arial" panose="020B0604020202020204" pitchFamily="34" charset="0"/>
                <a:cs typeface="Arial" panose="020B0604020202020204" pitchFamily="34" charset="0"/>
              </a:rPr>
              <a:t>Random mating in a small population with e.g. N=3 individuals (parents for next generation) means automatically that 1/3 of all mating is actual </a:t>
            </a:r>
            <a:r>
              <a:rPr lang="en-GB" altLang="de-DE" sz="2400" dirty="0">
                <a:solidFill>
                  <a:srgbClr val="FF0000"/>
                </a:solidFill>
                <a:latin typeface="Arial" panose="020B0604020202020204" pitchFamily="34" charset="0"/>
                <a:cs typeface="Arial" panose="020B0604020202020204" pitchFamily="34" charset="0"/>
              </a:rPr>
              <a:t>self-fertilization</a:t>
            </a:r>
            <a:r>
              <a:rPr lang="en-GB" altLang="de-DE" sz="2400" dirty="0">
                <a:latin typeface="Arial" panose="020B0604020202020204" pitchFamily="34" charset="0"/>
                <a:cs typeface="Arial" panose="020B0604020202020204" pitchFamily="34" charset="0"/>
              </a:rPr>
              <a:t>. Random is “</a:t>
            </a:r>
            <a:r>
              <a:rPr lang="en-GB" altLang="de-DE" sz="2400" u="sng" dirty="0">
                <a:latin typeface="Arial" panose="020B0604020202020204" pitchFamily="34" charset="0"/>
                <a:cs typeface="Arial" panose="020B0604020202020204" pitchFamily="34" charset="0"/>
              </a:rPr>
              <a:t>random</a:t>
            </a:r>
            <a:r>
              <a:rPr lang="en-GB" altLang="de-DE" sz="2400" dirty="0">
                <a:latin typeface="Arial" panose="020B0604020202020204" pitchFamily="34" charset="0"/>
                <a:cs typeface="Arial" panose="020B0604020202020204" pitchFamily="34" charset="0"/>
              </a:rPr>
              <a:t>”; </a:t>
            </a:r>
            <a:r>
              <a:rPr lang="en-GB" altLang="de-DE" sz="2400" dirty="0" err="1">
                <a:latin typeface="Arial" panose="020B0604020202020204" pitchFamily="34" charset="0"/>
                <a:cs typeface="Arial" panose="020B0604020202020204" pitchFamily="34" charset="0"/>
              </a:rPr>
              <a:t>selfing</a:t>
            </a:r>
            <a:r>
              <a:rPr lang="en-GB" altLang="de-DE" sz="2400" dirty="0">
                <a:latin typeface="Arial" panose="020B0604020202020204" pitchFamily="34" charset="0"/>
                <a:cs typeface="Arial" panose="020B0604020202020204" pitchFamily="34" charset="0"/>
              </a:rPr>
              <a:t> is one of the three random options for individual #1: </a:t>
            </a:r>
            <a:br>
              <a:rPr lang="en-GB" altLang="de-DE" sz="2400" dirty="0">
                <a:latin typeface="Arial" panose="020B0604020202020204" pitchFamily="34" charset="0"/>
                <a:cs typeface="Arial" panose="020B0604020202020204" pitchFamily="34" charset="0"/>
              </a:rPr>
            </a:br>
            <a:r>
              <a:rPr lang="en-GB" altLang="de-DE" sz="2400" dirty="0">
                <a:solidFill>
                  <a:srgbClr val="FF0000"/>
                </a:solidFill>
                <a:latin typeface="Arial" panose="020B0604020202020204" pitchFamily="34" charset="0"/>
                <a:cs typeface="Arial" panose="020B0604020202020204" pitchFamily="34" charset="0"/>
              </a:rPr>
              <a:t>(1) #1 as mating partner</a:t>
            </a:r>
            <a:r>
              <a:rPr lang="en-GB" altLang="de-DE" sz="2400" dirty="0">
                <a:latin typeface="Arial" panose="020B0604020202020204" pitchFamily="34" charset="0"/>
                <a:cs typeface="Arial" panose="020B0604020202020204" pitchFamily="34" charset="0"/>
              </a:rPr>
              <a:t>, (2) #2 as mating  partner, (3) #3 as mating partner. </a:t>
            </a:r>
          </a:p>
          <a:p>
            <a:pPr eaLnBrk="1" hangingPunct="1"/>
            <a:endParaRPr lang="en-GB" altLang="de-DE" sz="2400" dirty="0">
              <a:latin typeface="Arial" panose="020B0604020202020204" pitchFamily="34" charset="0"/>
              <a:cs typeface="Arial" panose="020B0604020202020204" pitchFamily="34" charset="0"/>
            </a:endParaRPr>
          </a:p>
          <a:p>
            <a:pPr eaLnBrk="1" hangingPunct="1"/>
            <a:r>
              <a:rPr lang="en-GB" altLang="de-DE" sz="2400" dirty="0">
                <a:latin typeface="Arial" panose="020B0604020202020204" pitchFamily="34" charset="0"/>
                <a:cs typeface="Arial" panose="020B0604020202020204" pitchFamily="34" charset="0"/>
              </a:rPr>
              <a:t>Since Drift and its consequences are related to inbreeding and its consequences, you may conclude that – if one could </a:t>
            </a:r>
            <a:r>
              <a:rPr lang="en-GB" altLang="de-DE" sz="2400" dirty="0">
                <a:solidFill>
                  <a:srgbClr val="0000FF"/>
                </a:solidFill>
                <a:latin typeface="Arial" panose="020B0604020202020204" pitchFamily="34" charset="0"/>
                <a:cs typeface="Arial" panose="020B0604020202020204" pitchFamily="34" charset="0"/>
              </a:rPr>
              <a:t>avoid</a:t>
            </a:r>
            <a:r>
              <a:rPr lang="en-GB" altLang="de-DE" sz="2400" dirty="0">
                <a:latin typeface="Arial" panose="020B0604020202020204" pitchFamily="34" charset="0"/>
                <a:cs typeface="Arial" panose="020B0604020202020204" pitchFamily="34" charset="0"/>
              </a:rPr>
              <a:t> actual </a:t>
            </a:r>
            <a:r>
              <a:rPr lang="en-GB" altLang="de-DE" sz="2400" dirty="0">
                <a:solidFill>
                  <a:srgbClr val="FF0000"/>
                </a:solidFill>
                <a:latin typeface="Arial" panose="020B0604020202020204" pitchFamily="34" charset="0"/>
                <a:cs typeface="Arial" panose="020B0604020202020204" pitchFamily="34" charset="0"/>
              </a:rPr>
              <a:t>self-fertilization</a:t>
            </a:r>
            <a:r>
              <a:rPr lang="en-GB" altLang="de-DE" sz="2400" dirty="0">
                <a:solidFill>
                  <a:srgbClr val="0000FF"/>
                </a:solidFill>
                <a:latin typeface="Arial" panose="020B0604020202020204" pitchFamily="34" charset="0"/>
                <a:cs typeface="Arial" panose="020B0604020202020204" pitchFamily="34" charset="0"/>
              </a:rPr>
              <a:t> </a:t>
            </a:r>
            <a:r>
              <a:rPr lang="en-GB" altLang="de-DE" sz="2400" dirty="0">
                <a:latin typeface="Arial" panose="020B0604020202020204" pitchFamily="34" charset="0"/>
                <a:cs typeface="Arial" panose="020B0604020202020204" pitchFamily="34" charset="0"/>
              </a:rPr>
              <a:t>in a small population – then Drift-consequences should be much reduced. </a:t>
            </a:r>
          </a:p>
          <a:p>
            <a:pPr eaLnBrk="1" hangingPunct="1"/>
            <a:endParaRPr lang="en-GB" altLang="de-DE" sz="2400" dirty="0">
              <a:latin typeface="Arial" panose="020B0604020202020204" pitchFamily="34" charset="0"/>
              <a:cs typeface="Arial" panose="020B0604020202020204" pitchFamily="34" charset="0"/>
            </a:endParaRPr>
          </a:p>
          <a:p>
            <a:pPr eaLnBrk="1" hangingPunct="1"/>
            <a:r>
              <a:rPr lang="en-GB" altLang="de-DE" sz="2400" dirty="0">
                <a:latin typeface="Arial" panose="020B0604020202020204" pitchFamily="34" charset="0"/>
                <a:cs typeface="Arial" panose="020B0604020202020204" pitchFamily="34" charset="0"/>
              </a:rPr>
              <a:t>Actual self-fertilization can indeed be avoided. </a:t>
            </a:r>
            <a:br>
              <a:rPr lang="en-GB" altLang="de-DE" sz="2400" dirty="0">
                <a:latin typeface="Arial" panose="020B0604020202020204" pitchFamily="34" charset="0"/>
                <a:cs typeface="Arial" panose="020B0604020202020204" pitchFamily="34" charset="0"/>
              </a:rPr>
            </a:br>
            <a:r>
              <a:rPr lang="en-GB" altLang="de-DE" sz="2400" dirty="0">
                <a:latin typeface="Arial" panose="020B0604020202020204" pitchFamily="34" charset="0"/>
                <a:cs typeface="Arial" panose="020B0604020202020204" pitchFamily="34" charset="0"/>
              </a:rPr>
              <a:t>Mechanism are e.g. </a:t>
            </a:r>
            <a:r>
              <a:rPr lang="en-GB" altLang="de-DE" sz="2400" dirty="0" err="1">
                <a:latin typeface="Arial" panose="020B0604020202020204" pitchFamily="34" charset="0"/>
                <a:cs typeface="Arial" panose="020B0604020202020204" pitchFamily="34" charset="0"/>
              </a:rPr>
              <a:t>Protandry</a:t>
            </a:r>
            <a:r>
              <a:rPr lang="en-GB" altLang="de-DE" sz="2400" dirty="0">
                <a:latin typeface="Arial" panose="020B0604020202020204" pitchFamily="34" charset="0"/>
                <a:cs typeface="Arial" panose="020B0604020202020204" pitchFamily="34" charset="0"/>
              </a:rPr>
              <a:t>, </a:t>
            </a:r>
            <a:r>
              <a:rPr lang="en-GB" altLang="de-DE" sz="2400" dirty="0" err="1">
                <a:latin typeface="Arial" panose="020B0604020202020204" pitchFamily="34" charset="0"/>
                <a:cs typeface="Arial" panose="020B0604020202020204" pitchFamily="34" charset="0"/>
              </a:rPr>
              <a:t>Protogyny</a:t>
            </a:r>
            <a:r>
              <a:rPr lang="en-GB" altLang="de-DE" sz="2400" dirty="0">
                <a:latin typeface="Arial" panose="020B0604020202020204" pitchFamily="34" charset="0"/>
                <a:cs typeface="Arial" panose="020B0604020202020204" pitchFamily="34" charset="0"/>
              </a:rPr>
              <a:t>, self-incompatibility. </a:t>
            </a:r>
            <a:br>
              <a:rPr lang="en-GB" altLang="de-DE" sz="2400" dirty="0">
                <a:latin typeface="Arial" panose="020B0604020202020204" pitchFamily="34" charset="0"/>
                <a:cs typeface="Arial" panose="020B0604020202020204" pitchFamily="34" charset="0"/>
              </a:rPr>
            </a:br>
            <a:r>
              <a:rPr lang="en-GB" altLang="de-DE" sz="2400" dirty="0">
                <a:latin typeface="Arial" panose="020B0604020202020204" pitchFamily="34" charset="0"/>
                <a:cs typeface="Arial" panose="020B0604020202020204" pitchFamily="34" charset="0"/>
              </a:rPr>
              <a:t>DOI 10.1002/j.1537-2197.1993.tb13840.x</a:t>
            </a:r>
            <a:br>
              <a:rPr lang="en-GB" altLang="de-DE" sz="2400" dirty="0">
                <a:latin typeface="Arial" panose="020B0604020202020204" pitchFamily="34" charset="0"/>
                <a:cs typeface="Arial" panose="020B0604020202020204" pitchFamily="34" charset="0"/>
              </a:rPr>
            </a:br>
            <a:endParaRPr lang="en-GB" altLang="de-DE" sz="2400" dirty="0">
              <a:latin typeface="Arial" panose="020B0604020202020204" pitchFamily="34" charset="0"/>
              <a:cs typeface="Arial" panose="020B0604020202020204" pitchFamily="34" charset="0"/>
            </a:endParaRPr>
          </a:p>
          <a:p>
            <a:pPr eaLnBrk="1" hangingPunct="1"/>
            <a:r>
              <a:rPr lang="en-GB" altLang="de-DE" sz="2400" dirty="0">
                <a:latin typeface="Arial" panose="020B0604020202020204" pitchFamily="34" charset="0"/>
                <a:cs typeface="Arial" panose="020B0604020202020204" pitchFamily="34" charset="0"/>
              </a:rPr>
              <a:t>Will this idea work ? </a:t>
            </a:r>
          </a:p>
        </p:txBody>
      </p:sp>
      <p:sp>
        <p:nvSpPr>
          <p:cNvPr id="7" name="Textfeld 5">
            <a:extLst>
              <a:ext uri="{FF2B5EF4-FFF2-40B4-BE49-F238E27FC236}">
                <a16:creationId xmlns:a16="http://schemas.microsoft.com/office/drawing/2014/main" id="{BA98E267-46B8-40FB-A5E2-89A202290779}"/>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21</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3508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5033" y="0"/>
            <a:ext cx="1200821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Effective population size (thus ‘amount’ of Drift) if </a:t>
            </a:r>
            <a:r>
              <a:rPr lang="en-GB" sz="2400" dirty="0">
                <a:solidFill>
                  <a:srgbClr val="0000FF"/>
                </a:solidFill>
                <a:latin typeface="Arial" panose="020B0604020202020204" pitchFamily="34" charset="0"/>
                <a:cs typeface="Arial" panose="020B0604020202020204" pitchFamily="34" charset="0"/>
              </a:rPr>
              <a:t>actual Self-Fertilization is avoided</a:t>
            </a:r>
            <a:r>
              <a:rPr lang="en-GB" sz="2400" dirty="0">
                <a:latin typeface="Arial" panose="020B0604020202020204" pitchFamily="34" charset="0"/>
                <a:cs typeface="Arial" panose="020B0604020202020204" pitchFamily="34" charset="0"/>
              </a:rPr>
              <a:t>.</a:t>
            </a:r>
          </a:p>
        </p:txBody>
      </p:sp>
      <p:sp>
        <p:nvSpPr>
          <p:cNvPr id="11" name="TextBox 10"/>
          <p:cNvSpPr txBox="1"/>
          <p:nvPr/>
        </p:nvSpPr>
        <p:spPr>
          <a:xfrm>
            <a:off x="84660" y="2329098"/>
            <a:ext cx="4483696" cy="120032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altLang="de-DE" dirty="0">
                <a:latin typeface="Arial" panose="020B0604020202020204" pitchFamily="34" charset="0"/>
                <a:cs typeface="Arial" panose="020B0604020202020204" pitchFamily="34" charset="0"/>
              </a:rPr>
              <a:t>If self-fertilization is excluded,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N</a:t>
            </a:r>
            <a:r>
              <a:rPr lang="en-GB" altLang="de-DE" baseline="-30000" dirty="0">
                <a:latin typeface="Arial" panose="020B0604020202020204" pitchFamily="34" charset="0"/>
                <a:cs typeface="Arial" panose="020B0604020202020204" pitchFamily="34" charset="0"/>
              </a:rPr>
              <a:t>e </a:t>
            </a:r>
            <a:r>
              <a:rPr lang="en-GB" altLang="de-DE" dirty="0">
                <a:latin typeface="Arial" panose="020B0604020202020204" pitchFamily="34" charset="0"/>
                <a:cs typeface="Arial" panose="020B0604020202020204" pitchFamily="34" charset="0"/>
              </a:rPr>
              <a:t>= (approx.)  N + 0.5</a:t>
            </a:r>
          </a:p>
          <a:p>
            <a:r>
              <a:rPr lang="en-GB" altLang="de-DE" dirty="0">
                <a:latin typeface="Arial" panose="020B0604020202020204" pitchFamily="34" charset="0"/>
                <a:cs typeface="Arial" panose="020B0604020202020204" pitchFamily="34" charset="0"/>
              </a:rPr>
              <a:t>If sib-mating is excluded,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N</a:t>
            </a:r>
            <a:r>
              <a:rPr lang="en-GB" altLang="de-DE" baseline="-30000" dirty="0">
                <a:latin typeface="Arial" panose="020B0604020202020204" pitchFamily="34" charset="0"/>
                <a:cs typeface="Arial" panose="020B0604020202020204" pitchFamily="34" charset="0"/>
              </a:rPr>
              <a:t>e </a:t>
            </a:r>
            <a:r>
              <a:rPr lang="en-GB" altLang="de-DE" dirty="0">
                <a:latin typeface="Arial" panose="020B0604020202020204" pitchFamily="34" charset="0"/>
                <a:cs typeface="Arial" panose="020B0604020202020204" pitchFamily="34" charset="0"/>
              </a:rPr>
              <a:t>= (approx.)  N + 2</a:t>
            </a:r>
            <a:endParaRPr lang="en-GB" dirty="0"/>
          </a:p>
        </p:txBody>
      </p:sp>
      <p:sp>
        <p:nvSpPr>
          <p:cNvPr id="13" name="TextBox 12"/>
          <p:cNvSpPr txBox="1"/>
          <p:nvPr/>
        </p:nvSpPr>
        <p:spPr>
          <a:xfrm>
            <a:off x="84667" y="480628"/>
            <a:ext cx="4483688" cy="175432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i="1" dirty="0" err="1">
                <a:solidFill>
                  <a:schemeClr val="tx1">
                    <a:lumMod val="50000"/>
                    <a:lumOff val="50000"/>
                  </a:schemeClr>
                </a:solidFill>
                <a:latin typeface="Arial" panose="020B0604020202020204" pitchFamily="34" charset="0"/>
                <a:cs typeface="Arial" panose="020B0604020202020204" pitchFamily="34" charset="0"/>
              </a:rPr>
              <a:t>Secale</a:t>
            </a:r>
            <a:r>
              <a:rPr lang="en-GB" i="1" dirty="0">
                <a:solidFill>
                  <a:schemeClr val="tx1">
                    <a:lumMod val="50000"/>
                    <a:lumOff val="50000"/>
                  </a:schemeClr>
                </a:solidFill>
                <a:latin typeface="Arial" panose="020B0604020202020204" pitchFamily="34" charset="0"/>
                <a:cs typeface="Arial" panose="020B0604020202020204" pitchFamily="34" charset="0"/>
              </a:rPr>
              <a:t> </a:t>
            </a:r>
            <a:r>
              <a:rPr lang="en-GB" i="1" dirty="0" err="1">
                <a:solidFill>
                  <a:schemeClr val="tx1">
                    <a:lumMod val="50000"/>
                    <a:lumOff val="50000"/>
                  </a:schemeClr>
                </a:solidFill>
                <a:latin typeface="Arial" panose="020B0604020202020204" pitchFamily="34" charset="0"/>
                <a:cs typeface="Arial" panose="020B0604020202020204" pitchFamily="34" charset="0"/>
              </a:rPr>
              <a:t>cereale</a:t>
            </a:r>
            <a:r>
              <a:rPr lang="en-GB" dirty="0">
                <a:solidFill>
                  <a:schemeClr val="tx1">
                    <a:lumMod val="50000"/>
                    <a:lumOff val="50000"/>
                  </a:schemeClr>
                </a:solidFill>
                <a:latin typeface="Arial" panose="020B0604020202020204" pitchFamily="34" charset="0"/>
                <a:cs typeface="Arial" panose="020B0604020202020204" pitchFamily="34" charset="0"/>
              </a:rPr>
              <a:t> is usually self-incompatible  (SI). Its </a:t>
            </a:r>
            <a:r>
              <a:rPr lang="en-GB" dirty="0" err="1">
                <a:solidFill>
                  <a:schemeClr val="tx1">
                    <a:lumMod val="50000"/>
                    <a:lumOff val="50000"/>
                  </a:schemeClr>
                </a:solidFill>
                <a:latin typeface="Arial" panose="020B0604020202020204" pitchFamily="34" charset="0"/>
                <a:cs typeface="Arial" panose="020B0604020202020204" pitchFamily="34" charset="0"/>
              </a:rPr>
              <a:t>gametophytic</a:t>
            </a:r>
            <a:r>
              <a:rPr lang="en-GB" dirty="0">
                <a:solidFill>
                  <a:schemeClr val="tx1">
                    <a:lumMod val="50000"/>
                    <a:lumOff val="50000"/>
                  </a:schemeClr>
                </a:solidFill>
                <a:latin typeface="Arial" panose="020B0604020202020204" pitchFamily="34" charset="0"/>
                <a:cs typeface="Arial" panose="020B0604020202020204" pitchFamily="34" charset="0"/>
              </a:rPr>
              <a:t> SI system is based on two loci (DOI 10.1007/s00122-004-1869-4). For hybrid breeding, self-</a:t>
            </a:r>
            <a:r>
              <a:rPr lang="en-GB" dirty="0">
                <a:solidFill>
                  <a:srgbClr val="0000FF"/>
                </a:solidFill>
                <a:latin typeface="Arial" panose="020B0604020202020204" pitchFamily="34" charset="0"/>
                <a:cs typeface="Arial" panose="020B0604020202020204" pitchFamily="34" charset="0"/>
              </a:rPr>
              <a:t>com-</a:t>
            </a:r>
            <a:r>
              <a:rPr lang="en-GB" dirty="0" err="1">
                <a:solidFill>
                  <a:srgbClr val="0000FF"/>
                </a:solidFill>
                <a:latin typeface="Arial" panose="020B0604020202020204" pitchFamily="34" charset="0"/>
                <a:cs typeface="Arial" panose="020B0604020202020204" pitchFamily="34" charset="0"/>
              </a:rPr>
              <a:t>patible</a:t>
            </a:r>
            <a:r>
              <a:rPr lang="en-GB" dirty="0">
                <a:solidFill>
                  <a:schemeClr val="tx1">
                    <a:lumMod val="50000"/>
                    <a:lumOff val="50000"/>
                  </a:schemeClr>
                </a:solidFill>
                <a:latin typeface="Arial" panose="020B0604020202020204" pitchFamily="34" charset="0"/>
                <a:cs typeface="Arial" panose="020B0604020202020204" pitchFamily="34" charset="0"/>
              </a:rPr>
              <a:t> rye was developed (yet, still wind-pollinated).</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6654" y="532615"/>
            <a:ext cx="6216596" cy="6216596"/>
          </a:xfrm>
          <a:prstGeom prst="rect">
            <a:avLst/>
          </a:prstGeom>
          <a:effectLst>
            <a:outerShdw blurRad="50800" dist="38100" dir="2700000" algn="tl" rotWithShape="0">
              <a:prstClr val="black">
                <a:alpha val="40000"/>
              </a:prstClr>
            </a:outerShdw>
          </a:effectLst>
        </p:spPr>
      </p:pic>
      <p:sp>
        <p:nvSpPr>
          <p:cNvPr id="4" name="TextBox 7"/>
          <p:cNvSpPr txBox="1"/>
          <p:nvPr/>
        </p:nvSpPr>
        <p:spPr>
          <a:xfrm>
            <a:off x="86372" y="3749983"/>
            <a:ext cx="5760282"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r"/>
            <a:r>
              <a:rPr lang="en-GB" dirty="0">
                <a:latin typeface="Arial" panose="020B0604020202020204" pitchFamily="34" charset="0"/>
                <a:cs typeface="Arial" panose="020B0604020202020204" pitchFamily="34" charset="0"/>
              </a:rPr>
              <a:t>  Our rye population.</a:t>
            </a:r>
            <a:endParaRPr lang="en-GB"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20409" y="3568053"/>
            <a:ext cx="2542992" cy="3814489"/>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20E09B03-2BAC-4301-B93E-7CC7EFA3839C}"/>
              </a:ext>
            </a:extLst>
          </p:cNvPr>
          <p:cNvSpPr txBox="1"/>
          <p:nvPr/>
        </p:nvSpPr>
        <p:spPr>
          <a:xfrm>
            <a:off x="2684556" y="6100463"/>
            <a:ext cx="2007293"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Wrong spelling by </a:t>
            </a:r>
            <a:r>
              <a:rPr lang="en-GB" dirty="0" err="1">
                <a:latin typeface="Arial" panose="020B0604020202020204" pitchFamily="34" charset="0"/>
                <a:cs typeface="Arial" panose="020B0604020202020204" pitchFamily="34" charset="0"/>
              </a:rPr>
              <a:t>ChatGPT</a:t>
            </a:r>
            <a:endParaRPr lang="en-GB" dirty="0">
              <a:latin typeface="Arial" panose="020B0604020202020204" pitchFamily="34" charset="0"/>
              <a:cs typeface="Arial" panose="020B0604020202020204" pitchFamily="34" charset="0"/>
            </a:endParaRPr>
          </a:p>
        </p:txBody>
      </p:sp>
      <p:sp>
        <p:nvSpPr>
          <p:cNvPr id="9" name="Textfeld 5">
            <a:extLst>
              <a:ext uri="{FF2B5EF4-FFF2-40B4-BE49-F238E27FC236}">
                <a16:creationId xmlns:a16="http://schemas.microsoft.com/office/drawing/2014/main" id="{E41E3773-6987-4A00-A4E1-CEC70F9F15F6}"/>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22</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429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5033" y="0"/>
            <a:ext cx="1200821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Effective population size if </a:t>
            </a:r>
            <a:r>
              <a:rPr lang="en-GB" sz="2400" dirty="0">
                <a:solidFill>
                  <a:srgbClr val="0000FF"/>
                </a:solidFill>
                <a:latin typeface="Arial" panose="020B0604020202020204" pitchFamily="34" charset="0"/>
                <a:cs typeface="Arial" panose="020B0604020202020204" pitchFamily="34" charset="0"/>
              </a:rPr>
              <a:t>actual self-fertilization is avoided</a:t>
            </a:r>
            <a:r>
              <a:rPr lang="en-GB" sz="2400" dirty="0">
                <a:latin typeface="Arial" panose="020B0604020202020204" pitchFamily="34" charset="0"/>
                <a:cs typeface="Arial" panose="020B0604020202020204" pitchFamily="34" charset="0"/>
              </a:rPr>
              <a:t>.</a:t>
            </a:r>
          </a:p>
        </p:txBody>
      </p:sp>
      <p:sp>
        <p:nvSpPr>
          <p:cNvPr id="11" name="TextBox 10"/>
          <p:cNvSpPr txBox="1"/>
          <p:nvPr/>
        </p:nvSpPr>
        <p:spPr>
          <a:xfrm>
            <a:off x="84660" y="2329098"/>
            <a:ext cx="4483696" cy="120032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altLang="de-DE" dirty="0">
                <a:latin typeface="Arial" panose="020B0604020202020204" pitchFamily="34" charset="0"/>
                <a:cs typeface="Arial" panose="020B0604020202020204" pitchFamily="34" charset="0"/>
              </a:rPr>
              <a:t>If self-fertilization is excluded,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N</a:t>
            </a:r>
            <a:r>
              <a:rPr lang="en-GB" altLang="de-DE" baseline="-30000" dirty="0">
                <a:latin typeface="Arial" panose="020B0604020202020204" pitchFamily="34" charset="0"/>
                <a:cs typeface="Arial" panose="020B0604020202020204" pitchFamily="34" charset="0"/>
              </a:rPr>
              <a:t>e </a:t>
            </a:r>
            <a:r>
              <a:rPr lang="en-GB" altLang="de-DE" dirty="0">
                <a:latin typeface="Arial" panose="020B0604020202020204" pitchFamily="34" charset="0"/>
                <a:cs typeface="Arial" panose="020B0604020202020204" pitchFamily="34" charset="0"/>
              </a:rPr>
              <a:t>= (approx.)  N + 0.5</a:t>
            </a:r>
          </a:p>
          <a:p>
            <a:r>
              <a:rPr lang="en-GB" altLang="de-DE" dirty="0">
                <a:latin typeface="Arial" panose="020B0604020202020204" pitchFamily="34" charset="0"/>
                <a:cs typeface="Arial" panose="020B0604020202020204" pitchFamily="34" charset="0"/>
              </a:rPr>
              <a:t>If sib-mating is excluded,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N</a:t>
            </a:r>
            <a:r>
              <a:rPr lang="en-GB" altLang="de-DE" baseline="-30000" dirty="0">
                <a:latin typeface="Arial" panose="020B0604020202020204" pitchFamily="34" charset="0"/>
                <a:cs typeface="Arial" panose="020B0604020202020204" pitchFamily="34" charset="0"/>
              </a:rPr>
              <a:t>e </a:t>
            </a:r>
            <a:r>
              <a:rPr lang="en-GB" altLang="de-DE" dirty="0">
                <a:latin typeface="Arial" panose="020B0604020202020204" pitchFamily="34" charset="0"/>
                <a:cs typeface="Arial" panose="020B0604020202020204" pitchFamily="34" charset="0"/>
              </a:rPr>
              <a:t>= (approx.)  N + 2</a:t>
            </a:r>
            <a:endParaRPr lang="en-GB" dirty="0"/>
          </a:p>
        </p:txBody>
      </p:sp>
      <p:sp>
        <p:nvSpPr>
          <p:cNvPr id="13" name="TextBox 12"/>
          <p:cNvSpPr txBox="1"/>
          <p:nvPr/>
        </p:nvSpPr>
        <p:spPr>
          <a:xfrm>
            <a:off x="84667" y="480628"/>
            <a:ext cx="4483688" cy="175432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i="1" dirty="0" err="1">
                <a:solidFill>
                  <a:schemeClr val="tx1">
                    <a:lumMod val="50000"/>
                    <a:lumOff val="50000"/>
                  </a:schemeClr>
                </a:solidFill>
                <a:latin typeface="Arial" panose="020B0604020202020204" pitchFamily="34" charset="0"/>
                <a:cs typeface="Arial" panose="020B0604020202020204" pitchFamily="34" charset="0"/>
              </a:rPr>
              <a:t>Secale</a:t>
            </a:r>
            <a:r>
              <a:rPr lang="en-GB" i="1" dirty="0">
                <a:solidFill>
                  <a:schemeClr val="tx1">
                    <a:lumMod val="50000"/>
                    <a:lumOff val="50000"/>
                  </a:schemeClr>
                </a:solidFill>
                <a:latin typeface="Arial" panose="020B0604020202020204" pitchFamily="34" charset="0"/>
                <a:cs typeface="Arial" panose="020B0604020202020204" pitchFamily="34" charset="0"/>
              </a:rPr>
              <a:t> </a:t>
            </a:r>
            <a:r>
              <a:rPr lang="en-GB" i="1" dirty="0" err="1">
                <a:solidFill>
                  <a:schemeClr val="tx1">
                    <a:lumMod val="50000"/>
                    <a:lumOff val="50000"/>
                  </a:schemeClr>
                </a:solidFill>
                <a:latin typeface="Arial" panose="020B0604020202020204" pitchFamily="34" charset="0"/>
                <a:cs typeface="Arial" panose="020B0604020202020204" pitchFamily="34" charset="0"/>
              </a:rPr>
              <a:t>cereale</a:t>
            </a:r>
            <a:r>
              <a:rPr lang="en-GB" dirty="0">
                <a:solidFill>
                  <a:schemeClr val="tx1">
                    <a:lumMod val="50000"/>
                    <a:lumOff val="50000"/>
                  </a:schemeClr>
                </a:solidFill>
                <a:latin typeface="Arial" panose="020B0604020202020204" pitchFamily="34" charset="0"/>
                <a:cs typeface="Arial" panose="020B0604020202020204" pitchFamily="34" charset="0"/>
              </a:rPr>
              <a:t> is usually self-incompatible  (SI). Its </a:t>
            </a:r>
            <a:r>
              <a:rPr lang="en-GB" dirty="0" err="1">
                <a:solidFill>
                  <a:schemeClr val="tx1">
                    <a:lumMod val="50000"/>
                    <a:lumOff val="50000"/>
                  </a:schemeClr>
                </a:solidFill>
                <a:latin typeface="Arial" panose="020B0604020202020204" pitchFamily="34" charset="0"/>
                <a:cs typeface="Arial" panose="020B0604020202020204" pitchFamily="34" charset="0"/>
              </a:rPr>
              <a:t>gametophytic</a:t>
            </a:r>
            <a:r>
              <a:rPr lang="en-GB" dirty="0">
                <a:solidFill>
                  <a:schemeClr val="tx1">
                    <a:lumMod val="50000"/>
                    <a:lumOff val="50000"/>
                  </a:schemeClr>
                </a:solidFill>
                <a:latin typeface="Arial" panose="020B0604020202020204" pitchFamily="34" charset="0"/>
                <a:cs typeface="Arial" panose="020B0604020202020204" pitchFamily="34" charset="0"/>
              </a:rPr>
              <a:t> SI system is based on two loci (DOI 10.1007/s00122-004-1869-4). For hybrid breeding, self-</a:t>
            </a:r>
            <a:r>
              <a:rPr lang="en-GB" dirty="0">
                <a:solidFill>
                  <a:srgbClr val="0000FF"/>
                </a:solidFill>
                <a:latin typeface="Arial" panose="020B0604020202020204" pitchFamily="34" charset="0"/>
                <a:cs typeface="Arial" panose="020B0604020202020204" pitchFamily="34" charset="0"/>
              </a:rPr>
              <a:t>com-</a:t>
            </a:r>
            <a:r>
              <a:rPr lang="en-GB" dirty="0" err="1">
                <a:solidFill>
                  <a:srgbClr val="0000FF"/>
                </a:solidFill>
                <a:latin typeface="Arial" panose="020B0604020202020204" pitchFamily="34" charset="0"/>
                <a:cs typeface="Arial" panose="020B0604020202020204" pitchFamily="34" charset="0"/>
              </a:rPr>
              <a:t>patible</a:t>
            </a:r>
            <a:r>
              <a:rPr lang="en-GB" dirty="0">
                <a:solidFill>
                  <a:schemeClr val="tx1">
                    <a:lumMod val="50000"/>
                    <a:lumOff val="50000"/>
                  </a:schemeClr>
                </a:solidFill>
                <a:latin typeface="Arial" panose="020B0604020202020204" pitchFamily="34" charset="0"/>
                <a:cs typeface="Arial" panose="020B0604020202020204" pitchFamily="34" charset="0"/>
              </a:rPr>
              <a:t> rye was developed (yet, still wind-pollinated).</a:t>
            </a:r>
            <a:endParaRPr lang="en-GB" dirty="0"/>
          </a:p>
        </p:txBody>
      </p:sp>
      <p:sp>
        <p:nvSpPr>
          <p:cNvPr id="12" name="TextBox 11"/>
          <p:cNvSpPr txBox="1"/>
          <p:nvPr/>
        </p:nvSpPr>
        <p:spPr>
          <a:xfrm>
            <a:off x="4720281" y="536646"/>
            <a:ext cx="7342969" cy="61555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Create two rye populations, </a:t>
            </a:r>
            <a:r>
              <a:rPr lang="en-GB" dirty="0">
                <a:solidFill>
                  <a:srgbClr val="0000FF"/>
                </a:solidFill>
                <a:latin typeface="Arial" panose="020B0604020202020204" pitchFamily="34" charset="0"/>
                <a:cs typeface="Arial" panose="020B0604020202020204" pitchFamily="34" charset="0"/>
              </a:rPr>
              <a:t>(A) </a:t>
            </a:r>
            <a:r>
              <a:rPr lang="en-GB" dirty="0">
                <a:latin typeface="Arial" panose="020B0604020202020204" pitchFamily="34" charset="0"/>
                <a:cs typeface="Arial" panose="020B0604020202020204" pitchFamily="34" charset="0"/>
              </a:rPr>
              <a:t>and (B), both from mixing N=2 homozygous genotypes (then Random Mating; no further Drift). The first reproduction is for </a:t>
            </a:r>
            <a:r>
              <a:rPr lang="en-GB" dirty="0">
                <a:solidFill>
                  <a:srgbClr val="0000FF"/>
                </a:solidFill>
                <a:latin typeface="Arial" panose="020B0604020202020204" pitchFamily="34" charset="0"/>
                <a:cs typeface="Arial" panose="020B0604020202020204" pitchFamily="34" charset="0"/>
              </a:rPr>
              <a:t>(A) avoiding actual Selfing</a:t>
            </a:r>
            <a:r>
              <a:rPr lang="en-GB" dirty="0">
                <a:latin typeface="Arial" panose="020B0604020202020204" pitchFamily="34" charset="0"/>
                <a:cs typeface="Arial" panose="020B0604020202020204" pitchFamily="34" charset="0"/>
              </a:rPr>
              <a:t> and for (B) strict random, thus including Selfing. </a:t>
            </a:r>
          </a:p>
          <a:p>
            <a:pPr marL="342900" indent="-342900">
              <a:buAutoNum type="alphaUcParenBoth"/>
            </a:pPr>
            <a:r>
              <a:rPr lang="en-GB" dirty="0">
                <a:solidFill>
                  <a:srgbClr val="0000FF"/>
                </a:solidFill>
                <a:latin typeface="Arial" panose="020B0604020202020204" pitchFamily="34" charset="0"/>
                <a:cs typeface="Arial" panose="020B0604020202020204" pitchFamily="34" charset="0"/>
              </a:rPr>
              <a:t>The direct offspring of the initial mixture holds only F1 plants, zero Inbreeding (Selfing was avoided!). Yet, in the next propagation, the sword of Damocles (the Inbreeding) strikes relentlessly: now, only one genotype exists, and all presumed random ;-) ! ... mating is actual Selfing, the offspring is F2 and thus is half-inbred (and will </a:t>
            </a:r>
            <a:r>
              <a:rPr lang="en-GB" dirty="0">
                <a:solidFill>
                  <a:srgbClr val="FF0000"/>
                </a:solidFill>
                <a:latin typeface="Arial" panose="020B0604020202020204" pitchFamily="34" charset="0"/>
                <a:cs typeface="Arial" panose="020B0604020202020204" pitchFamily="34" charset="0"/>
              </a:rPr>
              <a:t>not recover from this value F=0.5 in further generations</a:t>
            </a:r>
            <a:r>
              <a:rPr lang="en-GB" dirty="0">
                <a:solidFill>
                  <a:srgbClr val="0000FF"/>
                </a:solidFill>
                <a:latin typeface="Arial" panose="020B0604020202020204" pitchFamily="34" charset="0"/>
                <a:cs typeface="Arial" panose="020B0604020202020204" pitchFamily="34" charset="0"/>
              </a:rPr>
              <a:t>).</a:t>
            </a:r>
            <a:endParaRPr lang="en-GB" sz="800" dirty="0">
              <a:solidFill>
                <a:srgbClr val="0000FF"/>
              </a:solidFill>
              <a:latin typeface="Arial" panose="020B0604020202020204" pitchFamily="34" charset="0"/>
              <a:cs typeface="Arial" panose="020B0604020202020204" pitchFamily="34" charset="0"/>
            </a:endParaRPr>
          </a:p>
          <a:p>
            <a:pPr marL="342900" indent="-342900">
              <a:buAutoNum type="alphaUcParenBoth"/>
            </a:pPr>
            <a:endParaRPr lang="en-GB" sz="800" dirty="0">
              <a:solidFill>
                <a:srgbClr val="0000FF"/>
              </a:solidFill>
              <a:latin typeface="Arial" panose="020B0604020202020204" pitchFamily="34" charset="0"/>
              <a:cs typeface="Arial" panose="020B0604020202020204" pitchFamily="34" charset="0"/>
            </a:endParaRPr>
          </a:p>
          <a:p>
            <a:pPr marL="342900" indent="-342900">
              <a:buAutoNum type="alphaUcParenBoth"/>
            </a:pPr>
            <a:r>
              <a:rPr lang="en-GB" dirty="0">
                <a:latin typeface="Arial" panose="020B0604020202020204" pitchFamily="34" charset="0"/>
                <a:cs typeface="Arial" panose="020B0604020202020204" pitchFamily="34" charset="0"/>
              </a:rPr>
              <a:t>The direct offspring of the mixture will be composed of 50% of F1 plants, 25% of plants which are </a:t>
            </a:r>
            <a:r>
              <a:rPr lang="en-GB" dirty="0" err="1">
                <a:latin typeface="Arial" panose="020B0604020202020204" pitchFamily="34" charset="0"/>
                <a:cs typeface="Arial" panose="020B0604020202020204" pitchFamily="34" charset="0"/>
              </a:rPr>
              <a:t>selfs</a:t>
            </a:r>
            <a:r>
              <a:rPr lang="en-GB" dirty="0">
                <a:latin typeface="Arial" panose="020B0604020202020204" pitchFamily="34" charset="0"/>
                <a:cs typeface="Arial" panose="020B0604020202020204" pitchFamily="34" charset="0"/>
              </a:rPr>
              <a:t> of the first and 25% </a:t>
            </a:r>
            <a:r>
              <a:rPr lang="en-GB" dirty="0" err="1">
                <a:latin typeface="Arial" panose="020B0604020202020204" pitchFamily="34" charset="0"/>
                <a:cs typeface="Arial" panose="020B0604020202020204" pitchFamily="34" charset="0"/>
              </a:rPr>
              <a:t>selfs</a:t>
            </a:r>
            <a:r>
              <a:rPr lang="en-GB" dirty="0">
                <a:latin typeface="Arial" panose="020B0604020202020204" pitchFamily="34" charset="0"/>
                <a:cs typeface="Arial" panose="020B0604020202020204" pitchFamily="34" charset="0"/>
              </a:rPr>
              <a:t> of the second ancestral line (average inbreeding now: F = 0.25∙1 + 0.5∙0 + 0.25∙1 = 0.5). In future generations, </a:t>
            </a:r>
            <a:r>
              <a:rPr lang="en-GB" dirty="0">
                <a:solidFill>
                  <a:srgbClr val="FF0000"/>
                </a:solidFill>
                <a:latin typeface="Arial" panose="020B0604020202020204" pitchFamily="34" charset="0"/>
                <a:cs typeface="Arial" panose="020B0604020202020204" pitchFamily="34" charset="0"/>
              </a:rPr>
              <a:t>average F stays at F=0.5</a:t>
            </a:r>
            <a:r>
              <a:rPr lang="en-GB" dirty="0">
                <a:latin typeface="Arial" panose="020B0604020202020204" pitchFamily="34" charset="0"/>
                <a:cs typeface="Arial" panose="020B0604020202020204" pitchFamily="34" charset="0"/>
              </a:rPr>
              <a:t>; yet, inbreeding of individuals will vary less. </a:t>
            </a:r>
            <a:r>
              <a:rPr lang="en-GB" dirty="0">
                <a:solidFill>
                  <a:schemeClr val="tx1">
                    <a:lumMod val="50000"/>
                    <a:lumOff val="50000"/>
                  </a:schemeClr>
                </a:solidFill>
                <a:latin typeface="Arial" panose="020B0604020202020204" pitchFamily="34" charset="0"/>
                <a:cs typeface="Arial" panose="020B0604020202020204" pitchFamily="34" charset="0"/>
              </a:rPr>
              <a:t>Variance for the inbreeding coefficient of individuals in population will be σ²</a:t>
            </a:r>
            <a:r>
              <a:rPr lang="en-GB" baseline="-25000" dirty="0">
                <a:solidFill>
                  <a:schemeClr val="tx1">
                    <a:lumMod val="50000"/>
                    <a:lumOff val="50000"/>
                  </a:schemeClr>
                </a:solidFill>
                <a:latin typeface="Arial" panose="020B0604020202020204" pitchFamily="34" charset="0"/>
                <a:cs typeface="Arial" panose="020B0604020202020204" pitchFamily="34" charset="0"/>
              </a:rPr>
              <a:t>t</a:t>
            </a:r>
            <a:r>
              <a:rPr lang="en-GB" dirty="0">
                <a:solidFill>
                  <a:schemeClr val="tx1">
                    <a:lumMod val="50000"/>
                    <a:lumOff val="50000"/>
                  </a:schemeClr>
                </a:solidFill>
                <a:latin typeface="Arial" panose="020B0604020202020204" pitchFamily="34" charset="0"/>
                <a:cs typeface="Arial" panose="020B0604020202020204" pitchFamily="34" charset="0"/>
              </a:rPr>
              <a:t> = (1/4)</a:t>
            </a:r>
            <a:r>
              <a:rPr lang="en-GB" baseline="30000" dirty="0">
                <a:solidFill>
                  <a:schemeClr val="tx1">
                    <a:lumMod val="50000"/>
                    <a:lumOff val="50000"/>
                  </a:schemeClr>
                </a:solidFill>
                <a:latin typeface="Arial" panose="020B0604020202020204" pitchFamily="34" charset="0"/>
                <a:cs typeface="Arial" panose="020B0604020202020204" pitchFamily="34" charset="0"/>
              </a:rPr>
              <a:t>t</a:t>
            </a:r>
            <a:r>
              <a:rPr lang="en-GB" dirty="0">
                <a:solidFill>
                  <a:schemeClr val="tx1">
                    <a:lumMod val="50000"/>
                    <a:lumOff val="50000"/>
                  </a:schemeClr>
                </a:solidFill>
                <a:latin typeface="Arial" panose="020B0604020202020204" pitchFamily="34" charset="0"/>
                <a:cs typeface="Arial" panose="020B0604020202020204" pitchFamily="34" charset="0"/>
              </a:rPr>
              <a:t> (after t generations random mating). For instance, after t=3 gene-rations, 61% of all individuals already share F=0.5 (the others are at F=0.0 or 0.25 or 0.375 or 0.625 or 0.75 or 1.0).</a:t>
            </a:r>
            <a:r>
              <a:rPr lang="en-GB" sz="800" dirty="0">
                <a:latin typeface="Arial" panose="020B0604020202020204" pitchFamily="34" charset="0"/>
                <a:cs typeface="Arial" panose="020B0604020202020204" pitchFamily="34" charset="0"/>
              </a:rPr>
              <a:t> </a:t>
            </a:r>
          </a:p>
          <a:p>
            <a:pPr marL="342900" indent="-342900">
              <a:buAutoNum type="alphaUcParenBoth"/>
            </a:pPr>
            <a:endParaRPr lang="en-GB" sz="8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Take home: Exclusion of Selfing (or sib-mating or the like) is as to Drift (nearly) no help, it is just postponement. Procrastination. </a:t>
            </a:r>
            <a:r>
              <a:rPr lang="en-GB" dirty="0">
                <a:latin typeface="Arial" panose="020B0604020202020204" pitchFamily="34" charset="0"/>
                <a:cs typeface="Arial" panose="020B0604020202020204" pitchFamily="34" charset="0"/>
                <a:sym typeface="Wingdings" panose="05000000000000000000" pitchFamily="2" charset="2"/>
              </a:rPr>
              <a:t></a:t>
            </a:r>
            <a:endParaRPr lang="en-GB" dirty="0">
              <a:latin typeface="Arial" panose="020B0604020202020204" pitchFamily="34" charset="0"/>
              <a:cs typeface="Arial" panose="020B0604020202020204" pitchFamily="34" charset="0"/>
            </a:endParaRPr>
          </a:p>
        </p:txBody>
      </p:sp>
      <p:sp>
        <p:nvSpPr>
          <p:cNvPr id="4" name="TextBox 7"/>
          <p:cNvSpPr txBox="1"/>
          <p:nvPr/>
        </p:nvSpPr>
        <p:spPr>
          <a:xfrm>
            <a:off x="86372" y="3749983"/>
            <a:ext cx="3834790"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Our rye population. Now, created with N=2 ancestors.</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8825" y="4438670"/>
            <a:ext cx="1502337" cy="2253507"/>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929" y="4438670"/>
            <a:ext cx="2255339" cy="2255339"/>
          </a:xfrm>
          <a:prstGeom prst="rect">
            <a:avLst/>
          </a:prstGeom>
          <a:effectLst>
            <a:outerShdw blurRad="50800" dist="38100" dir="2700000" algn="tl" rotWithShape="0">
              <a:prstClr val="black">
                <a:alpha val="40000"/>
              </a:prstClr>
            </a:outerShdw>
          </a:effectLst>
        </p:spPr>
      </p:pic>
      <p:sp>
        <p:nvSpPr>
          <p:cNvPr id="14" name="Textfeld 5">
            <a:extLst>
              <a:ext uri="{FF2B5EF4-FFF2-40B4-BE49-F238E27FC236}">
                <a16:creationId xmlns:a16="http://schemas.microsoft.com/office/drawing/2014/main" id="{D5206F90-8098-46EF-80A4-28075BDE69AB}"/>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23</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636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 rechteckige Legende 4"/>
          <p:cNvSpPr/>
          <p:nvPr/>
        </p:nvSpPr>
        <p:spPr>
          <a:xfrm>
            <a:off x="96000" y="452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2077CA98-09AC-4C57-B106-C202288A5AE1}"/>
              </a:ext>
            </a:extLst>
          </p:cNvPr>
          <p:cNvSpPr/>
          <p:nvPr/>
        </p:nvSpPr>
        <p:spPr>
          <a:xfrm>
            <a:off x="1" y="5202315"/>
            <a:ext cx="12192000" cy="1654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5"/>
          <p:cNvSpPr txBox="1"/>
          <p:nvPr/>
        </p:nvSpPr>
        <p:spPr>
          <a:xfrm>
            <a:off x="195310" y="117693"/>
            <a:ext cx="11840663" cy="627864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A bit specific is </a:t>
            </a:r>
            <a:r>
              <a:rPr lang="en-GB" sz="2400" dirty="0">
                <a:solidFill>
                  <a:srgbClr val="0000FF"/>
                </a:solidFill>
                <a:latin typeface="Arial" panose="020B0604020202020204" pitchFamily="34" charset="0"/>
                <a:cs typeface="Arial" panose="020B0604020202020204" pitchFamily="34" charset="0"/>
              </a:rPr>
              <a:t>this</a:t>
            </a:r>
            <a:r>
              <a:rPr lang="en-GB" sz="2400" dirty="0">
                <a:latin typeface="Arial" panose="020B0604020202020204" pitchFamily="34" charset="0"/>
                <a:cs typeface="Arial" panose="020B0604020202020204" pitchFamily="34" charset="0"/>
              </a:rPr>
              <a:t> here. N</a:t>
            </a:r>
            <a:r>
              <a:rPr lang="en-GB" sz="2400" baseline="-25000" dirty="0">
                <a:latin typeface="Arial" panose="020B0604020202020204" pitchFamily="34" charset="0"/>
                <a:cs typeface="Arial" panose="020B0604020202020204" pitchFamily="34" charset="0"/>
              </a:rPr>
              <a:t>e</a:t>
            </a:r>
            <a:r>
              <a:rPr lang="en-GB" sz="2400" dirty="0">
                <a:latin typeface="Arial" panose="020B0604020202020204" pitchFamily="34" charset="0"/>
                <a:cs typeface="Arial" panose="020B0604020202020204" pitchFamily="34" charset="0"/>
              </a:rPr>
              <a:t> is larger than N. </a:t>
            </a:r>
            <a:r>
              <a:rPr lang="en-GB" sz="2400" dirty="0">
                <a:solidFill>
                  <a:srgbClr val="FF0000"/>
                </a:solidFill>
                <a:latin typeface="Arial" panose="020B0604020202020204" pitchFamily="34" charset="0"/>
                <a:cs typeface="Arial" panose="020B0604020202020204" pitchFamily="34" charset="0"/>
              </a:rPr>
              <a:t>Wow</a:t>
            </a:r>
            <a:r>
              <a:rPr lang="en-GB" sz="2400" dirty="0">
                <a:latin typeface="Arial" panose="020B0604020202020204" pitchFamily="34" charset="0"/>
                <a:cs typeface="Arial" panose="020B0604020202020204" pitchFamily="34" charset="0"/>
              </a:rPr>
              <a:t>. Drift is smaller in reality than in theory, because N</a:t>
            </a:r>
            <a:r>
              <a:rPr lang="en-GB" sz="2400" baseline="-25000" dirty="0">
                <a:latin typeface="Arial" panose="020B0604020202020204" pitchFamily="34" charset="0"/>
                <a:cs typeface="Arial" panose="020B0604020202020204" pitchFamily="34" charset="0"/>
              </a:rPr>
              <a:t>e</a:t>
            </a:r>
            <a:r>
              <a:rPr lang="en-GB" sz="2400" dirty="0">
                <a:latin typeface="Arial" panose="020B0604020202020204" pitchFamily="34" charset="0"/>
                <a:cs typeface="Arial" panose="020B0604020202020204" pitchFamily="34" charset="0"/>
              </a:rPr>
              <a:t> is larger than the census N. </a:t>
            </a:r>
            <a:r>
              <a:rPr lang="en-GB" sz="2400" dirty="0">
                <a:solidFill>
                  <a:srgbClr val="0000FF"/>
                </a:solidFill>
                <a:latin typeface="Arial" panose="020B0604020202020204" pitchFamily="34" charset="0"/>
                <a:cs typeface="Arial" panose="020B0604020202020204" pitchFamily="34" charset="0"/>
              </a:rPr>
              <a:t>What? Really now? How?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If a population keeps constant in size, then – on average – each individual contributes 2 successful gametes to the next generation (two gametes make one individual). There is random variation for that number of successful gametes per individual. That variation follows the </a:t>
            </a:r>
            <a:r>
              <a:rPr lang="en-GB" sz="2400" dirty="0">
                <a:solidFill>
                  <a:srgbClr val="0000FF"/>
                </a:solidFill>
                <a:latin typeface="Arial" panose="020B0604020202020204" pitchFamily="34" charset="0"/>
                <a:cs typeface="Arial" panose="020B0604020202020204" pitchFamily="34" charset="0"/>
              </a:rPr>
              <a:t>Poisson</a:t>
            </a:r>
            <a:r>
              <a:rPr lang="en-GB" sz="2400" dirty="0">
                <a:latin typeface="Arial" panose="020B0604020202020204" pitchFamily="34" charset="0"/>
                <a:cs typeface="Arial" panose="020B0604020202020204" pitchFamily="34" charset="0"/>
              </a:rPr>
              <a:t> distribution. </a:t>
            </a:r>
            <a:r>
              <a:rPr lang="en-GB" sz="2400" dirty="0">
                <a:solidFill>
                  <a:srgbClr val="0000FF"/>
                </a:solidFill>
                <a:latin typeface="Arial" panose="020B0604020202020204" pitchFamily="34" charset="0"/>
                <a:cs typeface="Arial" panose="020B0604020202020204" pitchFamily="34" charset="0"/>
              </a:rPr>
              <a:t>That</a:t>
            </a:r>
            <a:r>
              <a:rPr lang="en-GB" sz="2400" dirty="0">
                <a:latin typeface="Arial" panose="020B0604020202020204" pitchFamily="34" charset="0"/>
                <a:cs typeface="Arial" panose="020B0604020202020204" pitchFamily="34" charset="0"/>
              </a:rPr>
              <a:t> distribution has it that ‘mean = variance’. Hence, here, with mean=2 successful gametes, the variance for the number of successful gametes per parental individual is </a:t>
            </a:r>
            <a:r>
              <a:rPr lang="el-GR" sz="2400" dirty="0">
                <a:latin typeface="Arial" panose="020B0604020202020204" pitchFamily="34" charset="0"/>
                <a:cs typeface="Arial" panose="020B0604020202020204" pitchFamily="34" charset="0"/>
              </a:rPr>
              <a:t>σ</a:t>
            </a:r>
            <a:r>
              <a:rPr lang="de-DE" sz="2400" dirty="0">
                <a:latin typeface="Arial" panose="020B0604020202020204" pitchFamily="34" charset="0"/>
                <a:cs typeface="Arial" panose="020B0604020202020204" pitchFamily="34" charset="0"/>
              </a:rPr>
              <a:t>²=2.</a:t>
            </a:r>
          </a:p>
          <a:p>
            <a:r>
              <a:rPr lang="en-GB" sz="2400" dirty="0">
                <a:latin typeface="Arial" panose="020B0604020202020204" pitchFamily="34" charset="0"/>
                <a:cs typeface="Arial" panose="020B0604020202020204" pitchFamily="34" charset="0"/>
              </a:rPr>
              <a:t> </a:t>
            </a:r>
          </a:p>
          <a:p>
            <a:r>
              <a:rPr lang="en-GB" altLang="de-DE" sz="2400" dirty="0">
                <a:latin typeface="Arial" panose="020B0604020202020204" pitchFamily="34" charset="0"/>
                <a:cs typeface="Arial" panose="020B0604020202020204" pitchFamily="34" charset="0"/>
              </a:rPr>
              <a:t>If the variance of the randomly varying number of offspring per parent is reduced to zero (always </a:t>
            </a:r>
            <a:r>
              <a:rPr lang="en-GB" altLang="de-DE" sz="2400" dirty="0">
                <a:solidFill>
                  <a:srgbClr val="0000FF"/>
                </a:solidFill>
                <a:latin typeface="Arial" panose="020B0604020202020204" pitchFamily="34" charset="0"/>
                <a:cs typeface="Arial" panose="020B0604020202020204" pitchFamily="34" charset="0"/>
              </a:rPr>
              <a:t>exactly</a:t>
            </a:r>
            <a:r>
              <a:rPr lang="en-GB" altLang="de-DE" sz="2400" dirty="0">
                <a:latin typeface="Arial" panose="020B0604020202020204" pitchFamily="34" charset="0"/>
                <a:cs typeface="Arial" panose="020B0604020202020204" pitchFamily="34" charset="0"/>
              </a:rPr>
              <a:t> 2 gametes per parent and 2 offspring per mating), then </a:t>
            </a:r>
          </a:p>
          <a:p>
            <a:r>
              <a:rPr lang="en-GB" altLang="de-DE" sz="2400" dirty="0">
                <a:solidFill>
                  <a:srgbClr val="0000FF"/>
                </a:solidFill>
                <a:latin typeface="Arial" panose="020B0604020202020204" pitchFamily="34" charset="0"/>
                <a:cs typeface="Arial" panose="020B0604020202020204" pitchFamily="34" charset="0"/>
              </a:rPr>
              <a:t>N</a:t>
            </a:r>
            <a:r>
              <a:rPr lang="en-GB" altLang="de-DE" sz="2400" baseline="-30000" dirty="0">
                <a:solidFill>
                  <a:srgbClr val="0000FF"/>
                </a:solidFill>
                <a:latin typeface="Arial" panose="020B0604020202020204" pitchFamily="34" charset="0"/>
                <a:cs typeface="Arial" panose="020B0604020202020204" pitchFamily="34" charset="0"/>
              </a:rPr>
              <a:t>e </a:t>
            </a:r>
            <a:r>
              <a:rPr lang="en-GB" altLang="de-DE" sz="2400" dirty="0">
                <a:solidFill>
                  <a:srgbClr val="0000FF"/>
                </a:solidFill>
                <a:latin typeface="Arial" panose="020B0604020202020204" pitchFamily="34" charset="0"/>
                <a:cs typeface="Arial" panose="020B0604020202020204" pitchFamily="34" charset="0"/>
              </a:rPr>
              <a:t>= (approx.)  2N – 1. ... </a:t>
            </a:r>
            <a:r>
              <a:rPr lang="en-GB" altLang="de-DE" sz="2400" dirty="0">
                <a:solidFill>
                  <a:schemeClr val="tx1">
                    <a:lumMod val="50000"/>
                    <a:lumOff val="50000"/>
                  </a:schemeClr>
                </a:solidFill>
                <a:latin typeface="Arial" panose="020B0604020202020204" pitchFamily="34" charset="0"/>
                <a:cs typeface="Arial" panose="020B0604020202020204" pitchFamily="34" charset="0"/>
              </a:rPr>
              <a:t>this increase of N</a:t>
            </a:r>
            <a:r>
              <a:rPr lang="en-GB" altLang="de-DE" sz="2400" baseline="-25000" dirty="0">
                <a:solidFill>
                  <a:schemeClr val="tx1">
                    <a:lumMod val="50000"/>
                    <a:lumOff val="50000"/>
                  </a:schemeClr>
                </a:solidFill>
                <a:latin typeface="Arial" panose="020B0604020202020204" pitchFamily="34" charset="0"/>
                <a:cs typeface="Arial" panose="020B0604020202020204" pitchFamily="34" charset="0"/>
              </a:rPr>
              <a:t>e</a:t>
            </a:r>
            <a:r>
              <a:rPr lang="en-GB" altLang="de-DE" sz="2400" dirty="0">
                <a:solidFill>
                  <a:schemeClr val="tx1">
                    <a:lumMod val="50000"/>
                    <a:lumOff val="50000"/>
                  </a:schemeClr>
                </a:solidFill>
                <a:latin typeface="Arial" panose="020B0604020202020204" pitchFamily="34" charset="0"/>
                <a:cs typeface="Arial" panose="020B0604020202020204" pitchFamily="34" charset="0"/>
              </a:rPr>
              <a:t> could be a temporary solution, at least.</a:t>
            </a:r>
          </a:p>
          <a:p>
            <a:endParaRPr lang="en-GB" altLang="de-DE" sz="2400" dirty="0">
              <a:solidFill>
                <a:srgbClr val="0000FF"/>
              </a:solidFill>
              <a:latin typeface="Arial" panose="020B0604020202020204" pitchFamily="34" charset="0"/>
              <a:cs typeface="Arial" panose="020B0604020202020204" pitchFamily="34" charset="0"/>
            </a:endParaRPr>
          </a:p>
          <a:p>
            <a:r>
              <a:rPr lang="en-GB" altLang="de-DE" sz="2200" dirty="0">
                <a:solidFill>
                  <a:schemeClr val="tx1">
                    <a:lumMod val="50000"/>
                    <a:lumOff val="50000"/>
                  </a:schemeClr>
                </a:solidFill>
                <a:latin typeface="Arial" panose="020B0604020202020204" pitchFamily="34" charset="0"/>
                <a:cs typeface="Arial" panose="020B0604020202020204" pitchFamily="34" charset="0"/>
              </a:rPr>
              <a:t>The more pessimistic notion would be: Extinction occurs before the last individual dies: Because of loss of genetic diversity hence because of accumulation of Inbreeding Depression. If only few individuals exist, the species is probably lost ... </a:t>
            </a:r>
          </a:p>
        </p:txBody>
      </p:sp>
      <p:sp>
        <p:nvSpPr>
          <p:cNvPr id="8" name="Textfeld 5">
            <a:extLst>
              <a:ext uri="{FF2B5EF4-FFF2-40B4-BE49-F238E27FC236}">
                <a16:creationId xmlns:a16="http://schemas.microsoft.com/office/drawing/2014/main" id="{BB2AEE51-F428-48FF-8F3D-053F37E375C2}"/>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24</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69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524363" y="904515"/>
            <a:ext cx="5502258" cy="512627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0" y="270786"/>
            <a:ext cx="7207760" cy="5760000"/>
          </a:xfrm>
          <a:prstGeom prst="rect">
            <a:avLst/>
          </a:prstGeom>
        </p:spPr>
      </p:pic>
      <p:sp>
        <p:nvSpPr>
          <p:cNvPr id="3" name="TextBox 2"/>
          <p:cNvSpPr txBox="1"/>
          <p:nvPr/>
        </p:nvSpPr>
        <p:spPr>
          <a:xfrm>
            <a:off x="55033" y="0"/>
            <a:ext cx="12008217"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altLang="de-DE" sz="2400" dirty="0">
                <a:solidFill>
                  <a:srgbClr val="0000FF"/>
                </a:solidFill>
                <a:latin typeface="Arial" panose="020B0604020202020204" pitchFamily="34" charset="0"/>
                <a:cs typeface="Arial" panose="020B0604020202020204" pitchFamily="34" charset="0"/>
              </a:rPr>
              <a:t>N</a:t>
            </a:r>
            <a:r>
              <a:rPr lang="en-GB" altLang="de-DE" sz="2400" baseline="-30000" dirty="0">
                <a:solidFill>
                  <a:srgbClr val="0000FF"/>
                </a:solidFill>
                <a:latin typeface="Arial" panose="020B0604020202020204" pitchFamily="34" charset="0"/>
                <a:cs typeface="Arial" panose="020B0604020202020204" pitchFamily="34" charset="0"/>
              </a:rPr>
              <a:t>e </a:t>
            </a:r>
            <a:r>
              <a:rPr lang="en-GB" altLang="de-DE" sz="2400" dirty="0">
                <a:solidFill>
                  <a:srgbClr val="0000FF"/>
                </a:solidFill>
                <a:latin typeface="Arial" panose="020B0604020202020204" pitchFamily="34" charset="0"/>
                <a:cs typeface="Arial" panose="020B0604020202020204" pitchFamily="34" charset="0"/>
              </a:rPr>
              <a:t>= (approx.)  2N-1. The Asian Cheetah (</a:t>
            </a:r>
            <a:r>
              <a:rPr lang="en-GB" altLang="de-DE" sz="2400" i="1" dirty="0" err="1">
                <a:solidFill>
                  <a:srgbClr val="0000FF"/>
                </a:solidFill>
                <a:latin typeface="Arial" panose="020B0604020202020204" pitchFamily="34" charset="0"/>
                <a:cs typeface="Arial" panose="020B0604020202020204" pitchFamily="34" charset="0"/>
              </a:rPr>
              <a:t>Asiatischer</a:t>
            </a:r>
            <a:r>
              <a:rPr lang="en-GB" altLang="de-DE" sz="2400" i="1" dirty="0">
                <a:solidFill>
                  <a:srgbClr val="0000FF"/>
                </a:solidFill>
                <a:latin typeface="Arial" panose="020B0604020202020204" pitchFamily="34" charset="0"/>
                <a:cs typeface="Arial" panose="020B0604020202020204" pitchFamily="34" charset="0"/>
              </a:rPr>
              <a:t> </a:t>
            </a:r>
            <a:r>
              <a:rPr lang="en-GB" altLang="de-DE" sz="2400" i="1" dirty="0" err="1">
                <a:solidFill>
                  <a:srgbClr val="0000FF"/>
                </a:solidFill>
                <a:latin typeface="Arial" panose="020B0604020202020204" pitchFamily="34" charset="0"/>
                <a:cs typeface="Arial" panose="020B0604020202020204" pitchFamily="34" charset="0"/>
              </a:rPr>
              <a:t>Gepard</a:t>
            </a:r>
            <a:r>
              <a:rPr lang="en-GB" altLang="de-DE" sz="2400" dirty="0">
                <a:solidFill>
                  <a:srgbClr val="0000FF"/>
                </a:solidFill>
                <a:latin typeface="Arial" panose="020B0604020202020204" pitchFamily="34" charset="0"/>
                <a:cs typeface="Arial" panose="020B0604020202020204" pitchFamily="34" charset="0"/>
              </a:rPr>
              <a:t>; </a:t>
            </a:r>
            <a:r>
              <a:rPr lang="en-GB" altLang="de-DE" sz="2400" i="1" dirty="0" err="1">
                <a:solidFill>
                  <a:srgbClr val="0000FF"/>
                </a:solidFill>
                <a:latin typeface="Arial" panose="020B0604020202020204" pitchFamily="34" charset="0"/>
                <a:cs typeface="Arial" panose="020B0604020202020204" pitchFamily="34" charset="0"/>
              </a:rPr>
              <a:t>Acinonyx</a:t>
            </a:r>
            <a:r>
              <a:rPr lang="en-GB" altLang="de-DE" sz="2400" i="1" dirty="0">
                <a:solidFill>
                  <a:srgbClr val="0000FF"/>
                </a:solidFill>
                <a:latin typeface="Arial" panose="020B0604020202020204" pitchFamily="34" charset="0"/>
                <a:cs typeface="Arial" panose="020B0604020202020204" pitchFamily="34" charset="0"/>
              </a:rPr>
              <a:t> </a:t>
            </a:r>
            <a:r>
              <a:rPr lang="en-GB" altLang="de-DE" sz="2400" i="1" dirty="0" err="1">
                <a:solidFill>
                  <a:srgbClr val="0000FF"/>
                </a:solidFill>
                <a:latin typeface="Arial" panose="020B0604020202020204" pitchFamily="34" charset="0"/>
                <a:cs typeface="Arial" panose="020B0604020202020204" pitchFamily="34" charset="0"/>
              </a:rPr>
              <a:t>jubatus</a:t>
            </a:r>
            <a:r>
              <a:rPr lang="en-GB" altLang="de-DE" sz="2400" i="1" dirty="0">
                <a:solidFill>
                  <a:srgbClr val="0000FF"/>
                </a:solidFill>
                <a:latin typeface="Arial" panose="020B0604020202020204" pitchFamily="34" charset="0"/>
                <a:cs typeface="Arial" panose="020B0604020202020204" pitchFamily="34" charset="0"/>
              </a:rPr>
              <a:t> </a:t>
            </a:r>
            <a:r>
              <a:rPr lang="en-GB" altLang="de-DE" sz="2400" i="1" dirty="0" err="1">
                <a:solidFill>
                  <a:srgbClr val="0000FF"/>
                </a:solidFill>
                <a:latin typeface="Arial" panose="020B0604020202020204" pitchFamily="34" charset="0"/>
                <a:cs typeface="Arial" panose="020B0604020202020204" pitchFamily="34" charset="0"/>
              </a:rPr>
              <a:t>vanaticus</a:t>
            </a:r>
            <a:r>
              <a:rPr lang="en-GB" altLang="de-DE" sz="2400" i="1" dirty="0">
                <a:solidFill>
                  <a:srgbClr val="0000FF"/>
                </a:solidFill>
                <a:latin typeface="Arial" panose="020B0604020202020204" pitchFamily="34" charset="0"/>
                <a:cs typeface="Arial" panose="020B0604020202020204" pitchFamily="34" charset="0"/>
              </a:rPr>
              <a:t> </a:t>
            </a:r>
            <a:r>
              <a:rPr lang="en-GB" altLang="de-DE" sz="2400" dirty="0">
                <a:solidFill>
                  <a:srgbClr val="0000FF"/>
                </a:solidFill>
                <a:latin typeface="Arial" panose="020B0604020202020204" pitchFamily="34" charset="0"/>
                <a:cs typeface="Arial" panose="020B0604020202020204" pitchFamily="34" charset="0"/>
              </a:rPr>
              <a:t>is heavily threatened from extinction (</a:t>
            </a:r>
            <a:r>
              <a:rPr lang="en-GB" dirty="0">
                <a:solidFill>
                  <a:srgbClr val="0000FF"/>
                </a:solidFill>
                <a:latin typeface="Arial" panose="020B0604020202020204" pitchFamily="34" charset="0"/>
                <a:cs typeface="Arial" panose="020B0604020202020204" pitchFamily="34" charset="0"/>
              </a:rPr>
              <a:t>wikipedia.org/wiki/cheetah</a:t>
            </a:r>
            <a:r>
              <a:rPr lang="en-GB" sz="2400" dirty="0">
                <a:solidFill>
                  <a:srgbClr val="0000FF"/>
                </a:solidFill>
              </a:rPr>
              <a:t>) </a:t>
            </a:r>
            <a:endParaRPr lang="en-GB" sz="2400" dirty="0">
              <a:solidFill>
                <a:srgbClr val="0000FF"/>
              </a:solidFill>
              <a:latin typeface="Arial" panose="020B0604020202020204" pitchFamily="34" charset="0"/>
              <a:cs typeface="Arial" panose="020B0604020202020204" pitchFamily="34" charset="0"/>
            </a:endParaRPr>
          </a:p>
        </p:txBody>
      </p:sp>
      <p:sp>
        <p:nvSpPr>
          <p:cNvPr id="8" name="TextBox 7"/>
          <p:cNvSpPr txBox="1"/>
          <p:nvPr/>
        </p:nvSpPr>
        <p:spPr>
          <a:xfrm>
            <a:off x="6524367" y="922867"/>
            <a:ext cx="5571456" cy="5078313"/>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Only few animals of the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Asian cheetah live in the wild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(in Iran; India starts to re-intro-</a:t>
            </a:r>
            <a:br>
              <a:rPr lang="en-GB" dirty="0">
                <a:latin typeface="Arial" panose="020B0604020202020204" pitchFamily="34" charset="0"/>
                <a:cs typeface="Arial" panose="020B0604020202020204" pitchFamily="34" charset="0"/>
              </a:rPr>
            </a:br>
            <a:r>
              <a:rPr lang="en-GB" dirty="0" err="1">
                <a:latin typeface="Arial" panose="020B0604020202020204" pitchFamily="34" charset="0"/>
                <a:cs typeface="Arial" panose="020B0604020202020204" pitchFamily="34" charset="0"/>
              </a:rPr>
              <a:t>duce</a:t>
            </a:r>
            <a:r>
              <a:rPr lang="en-GB" dirty="0">
                <a:latin typeface="Arial" panose="020B0604020202020204" pitchFamily="34" charset="0"/>
                <a:cs typeface="Arial" panose="020B0604020202020204" pitchFamily="34" charset="0"/>
              </a:rPr>
              <a:t> cheetahs into its wildlife,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yet with animals from Africa;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‘wrong’ sub-species).  Assume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the animals cannot survive inbreeding higher than F=0.1 (genetic load). </a:t>
            </a:r>
          </a:p>
          <a:p>
            <a:r>
              <a:rPr lang="en-GB" dirty="0">
                <a:latin typeface="Arial" panose="020B0604020202020204" pitchFamily="34" charset="0"/>
                <a:cs typeface="Arial" panose="020B0604020202020204" pitchFamily="34" charset="0"/>
              </a:rPr>
              <a:t>The </a:t>
            </a:r>
            <a:r>
              <a:rPr lang="en-GB" dirty="0">
                <a:solidFill>
                  <a:srgbClr val="FF0000"/>
                </a:solidFill>
                <a:latin typeface="Arial" panose="020B0604020202020204" pitchFamily="34" charset="0"/>
                <a:cs typeface="Arial" panose="020B0604020202020204" pitchFamily="34" charset="0"/>
              </a:rPr>
              <a:t>red curve </a:t>
            </a:r>
            <a:r>
              <a:rPr lang="en-GB" dirty="0">
                <a:latin typeface="Arial" panose="020B0604020202020204" pitchFamily="34" charset="0"/>
                <a:cs typeface="Arial" panose="020B0604020202020204" pitchFamily="34" charset="0"/>
              </a:rPr>
              <a:t>shows the development across 12 generations with random mating and an assumed number of N=30 reproducing individuals / generation. </a:t>
            </a:r>
          </a:p>
          <a:p>
            <a:r>
              <a:rPr lang="en-GB" dirty="0">
                <a:latin typeface="Arial" panose="020B0604020202020204" pitchFamily="34" charset="0"/>
                <a:cs typeface="Arial" panose="020B0604020202020204" pitchFamily="34" charset="0"/>
              </a:rPr>
              <a:t>Already in generation 7, Drift-induced inbreeding would hence be lethal. But: If reproduction was organized such that the N=30 reproducing animals in each generations have the same (i.e. two per pair) number of successful offspring. </a:t>
            </a:r>
            <a:r>
              <a:rPr lang="en-GB" dirty="0">
                <a:solidFill>
                  <a:srgbClr val="0000FF"/>
                </a:solidFill>
                <a:latin typeface="Arial" panose="020B0604020202020204" pitchFamily="34" charset="0"/>
                <a:cs typeface="Arial" panose="020B0604020202020204" pitchFamily="34" charset="0"/>
              </a:rPr>
              <a:t>N</a:t>
            </a:r>
            <a:r>
              <a:rPr lang="en-GB" baseline="-25000" dirty="0">
                <a:solidFill>
                  <a:srgbClr val="0000FF"/>
                </a:solidFill>
                <a:latin typeface="Arial" panose="020B0604020202020204" pitchFamily="34" charset="0"/>
                <a:cs typeface="Arial" panose="020B0604020202020204" pitchFamily="34" charset="0"/>
              </a:rPr>
              <a:t>e</a:t>
            </a:r>
            <a:r>
              <a:rPr lang="en-GB" dirty="0">
                <a:solidFill>
                  <a:srgbClr val="0000FF"/>
                </a:solidFill>
                <a:latin typeface="Arial" panose="020B0604020202020204" pitchFamily="34" charset="0"/>
                <a:cs typeface="Arial" panose="020B0604020202020204" pitchFamily="34" charset="0"/>
              </a:rPr>
              <a:t>= 2N-1 </a:t>
            </a:r>
            <a:r>
              <a:rPr lang="en-GB" dirty="0">
                <a:latin typeface="Arial" panose="020B0604020202020204" pitchFamily="34" charset="0"/>
                <a:cs typeface="Arial" panose="020B0604020202020204" pitchFamily="34" charset="0"/>
              </a:rPr>
              <a:t>= 59 (</a:t>
            </a:r>
            <a:r>
              <a:rPr lang="en-GB" b="1" dirty="0">
                <a:latin typeface="Arial" panose="020B0604020202020204" pitchFamily="34" charset="0"/>
                <a:cs typeface="Arial" panose="020B0604020202020204" pitchFamily="34" charset="0"/>
              </a:rPr>
              <a:t>black </a:t>
            </a:r>
            <a:r>
              <a:rPr lang="en-GB" dirty="0">
                <a:latin typeface="Arial" panose="020B0604020202020204" pitchFamily="34" charset="0"/>
                <a:cs typeface="Arial" panose="020B0604020202020204" pitchFamily="34" charset="0"/>
              </a:rPr>
              <a:t>curve). Then, even after 12 generations, inbreeding depression was just not yet lethal.</a:t>
            </a:r>
          </a:p>
        </p:txBody>
      </p:sp>
      <p:cxnSp>
        <p:nvCxnSpPr>
          <p:cNvPr id="10" name="Straight Connector 9"/>
          <p:cNvCxnSpPr/>
          <p:nvPr/>
        </p:nvCxnSpPr>
        <p:spPr>
          <a:xfrm>
            <a:off x="910167" y="3187700"/>
            <a:ext cx="5456766" cy="8467"/>
          </a:xfrm>
          <a:prstGeom prst="line">
            <a:avLst/>
          </a:prstGeom>
          <a:ln w="6350">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65194" y="1201077"/>
            <a:ext cx="0" cy="3968993"/>
          </a:xfrm>
          <a:prstGeom prst="line">
            <a:avLst/>
          </a:prstGeom>
          <a:ln w="63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8510" y="6111039"/>
            <a:ext cx="11967313"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Of course this would not be the ultimate rescue. This would be a strategy to slow-down Drift, to gain time, so that the population can increase in numbers and ~stop Drift. The same – of course – applies to plant species.  </a:t>
            </a:r>
          </a:p>
        </p:txBody>
      </p:sp>
      <p:sp>
        <p:nvSpPr>
          <p:cNvPr id="12" name="Right Triangle 11"/>
          <p:cNvSpPr/>
          <p:nvPr/>
        </p:nvSpPr>
        <p:spPr>
          <a:xfrm>
            <a:off x="2405" y="6637867"/>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5529" y="978563"/>
            <a:ext cx="1585528" cy="1585528"/>
          </a:xfrm>
          <a:prstGeom prst="rect">
            <a:avLst/>
          </a:prstGeom>
          <a:solidFill>
            <a:schemeClr val="bg1"/>
          </a:solidFill>
          <a:effectLst>
            <a:outerShdw blurRad="50800" dist="38100" dir="2700000" algn="tl" rotWithShape="0">
              <a:prstClr val="black">
                <a:alpha val="40000"/>
              </a:prstClr>
            </a:outerShdw>
          </a:effectLst>
        </p:spPr>
      </p:pic>
      <p:sp>
        <p:nvSpPr>
          <p:cNvPr id="9" name="TextBox 8"/>
          <p:cNvSpPr txBox="1"/>
          <p:nvPr/>
        </p:nvSpPr>
        <p:spPr>
          <a:xfrm rot="16200000">
            <a:off x="11306446" y="1993981"/>
            <a:ext cx="770888" cy="369332"/>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de-DE" dirty="0">
                <a:latin typeface="Arial" panose="020B0604020202020204" pitchFamily="34" charset="0"/>
                <a:cs typeface="Arial" panose="020B0604020202020204" pitchFamily="34" charset="0"/>
              </a:rPr>
              <a:t>© HL</a:t>
            </a:r>
            <a:endParaRPr lang="en-GB" dirty="0">
              <a:latin typeface="Arial" panose="020B0604020202020204" pitchFamily="34" charset="0"/>
              <a:cs typeface="Arial" panose="020B0604020202020204" pitchFamily="34" charset="0"/>
            </a:endParaRPr>
          </a:p>
        </p:txBody>
      </p:sp>
      <p:sp>
        <p:nvSpPr>
          <p:cNvPr id="14" name="Textfeld 5">
            <a:extLst>
              <a:ext uri="{FF2B5EF4-FFF2-40B4-BE49-F238E27FC236}">
                <a16:creationId xmlns:a16="http://schemas.microsoft.com/office/drawing/2014/main" id="{52EA725D-8940-46F8-BA80-9C13631A2011}"/>
              </a:ext>
            </a:extLst>
          </p:cNvPr>
          <p:cNvSpPr txBox="1"/>
          <p:nvPr/>
        </p:nvSpPr>
        <p:spPr>
          <a:xfrm>
            <a:off x="11230733" y="39953"/>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25</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3913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5"/>
          <p:cNvSpPr txBox="1"/>
          <p:nvPr/>
        </p:nvSpPr>
        <p:spPr>
          <a:xfrm>
            <a:off x="11409830" y="6365558"/>
            <a:ext cx="782172" cy="461665"/>
          </a:xfrm>
          <a:prstGeom prst="rect">
            <a:avLst/>
          </a:prstGeom>
          <a:noFill/>
        </p:spPr>
        <p:txBody>
          <a:bodyPr wrap="square" rtlCol="0">
            <a:spAutoFit/>
          </a:bodyPr>
          <a:lstStyle/>
          <a:p>
            <a:fld id="{5B255CE3-06F4-4E80-85AD-A0878CDD5C50}" type="slidenum">
              <a:rPr lang="en-GB" sz="2400" smtClean="0"/>
              <a:t>26</a:t>
            </a:fld>
            <a:endParaRPr lang="en-GB" sz="2400" dirty="0"/>
          </a:p>
        </p:txBody>
      </p:sp>
      <p:sp>
        <p:nvSpPr>
          <p:cNvPr id="5" name="TextBox 4"/>
          <p:cNvSpPr txBox="1"/>
          <p:nvPr/>
        </p:nvSpPr>
        <p:spPr>
          <a:xfrm>
            <a:off x="55033" y="0"/>
            <a:ext cx="1200821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Check whether the concept of Random Drift became clear.</a:t>
            </a:r>
          </a:p>
        </p:txBody>
      </p:sp>
      <p:sp>
        <p:nvSpPr>
          <p:cNvPr id="38" name="Rectangle 2"/>
          <p:cNvSpPr>
            <a:spLocks noChangeArrowheads="1"/>
          </p:cNvSpPr>
          <p:nvPr/>
        </p:nvSpPr>
        <p:spPr bwMode="auto">
          <a:xfrm>
            <a:off x="117020" y="992995"/>
            <a:ext cx="11946230" cy="5693866"/>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r>
              <a:rPr lang="en-GB" altLang="de-DE" dirty="0">
                <a:latin typeface="Arial" panose="020B0604020202020204" pitchFamily="34" charset="0"/>
                <a:cs typeface="Arial" panose="020B0604020202020204" pitchFamily="34" charset="0"/>
              </a:rPr>
              <a:t>There are four genetic consequences of limitations of population size </a:t>
            </a:r>
          </a:p>
          <a:p>
            <a:endParaRPr lang="en-GB" altLang="de-DE" dirty="0">
              <a:latin typeface="Arial" panose="020B0604020202020204" pitchFamily="34" charset="0"/>
              <a:cs typeface="Arial" panose="020B0604020202020204" pitchFamily="34" charset="0"/>
            </a:endParaRPr>
          </a:p>
          <a:p>
            <a:pPr marL="342900" indent="-342900" eaLnBrk="0" hangingPunct="0">
              <a:buFont typeface="Wingdings" panose="05000000000000000000" pitchFamily="2" charset="2"/>
              <a:buChar char="Ø"/>
            </a:pPr>
            <a:r>
              <a:rPr lang="en-GB" altLang="de-DE" dirty="0">
                <a:latin typeface="Arial" panose="020B0604020202020204" pitchFamily="34" charset="0"/>
                <a:cs typeface="Arial" panose="020B0604020202020204" pitchFamily="34" charset="0"/>
              </a:rPr>
              <a:t>Random Drift (literally). Random changes of allele frequency.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Allele frequencies in small populations change from generation to gene-</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ration.  They change in an erratic manner, and there is no tendency to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go back to the original frequency. </a:t>
            </a:r>
          </a:p>
          <a:p>
            <a:pPr marL="342900" indent="-342900" eaLnBrk="0" hangingPunct="0">
              <a:buFont typeface="Wingdings" panose="05000000000000000000" pitchFamily="2" charset="2"/>
              <a:buChar char="Ø"/>
            </a:pPr>
            <a:endParaRPr lang="en-GB" altLang="de-DE" dirty="0">
              <a:latin typeface="Arial" panose="020B0604020202020204" pitchFamily="34" charset="0"/>
              <a:cs typeface="Arial" panose="020B0604020202020204" pitchFamily="34" charset="0"/>
            </a:endParaRPr>
          </a:p>
          <a:p>
            <a:pPr marL="342900" indent="-342900" eaLnBrk="0" hangingPunct="0">
              <a:buFont typeface="Wingdings" panose="05000000000000000000" pitchFamily="2" charset="2"/>
              <a:buChar char="Ø"/>
            </a:pPr>
            <a:r>
              <a:rPr lang="en-GB" altLang="de-DE" dirty="0">
                <a:latin typeface="Arial" panose="020B0604020202020204" pitchFamily="34" charset="0"/>
                <a:cs typeface="Arial" panose="020B0604020202020204" pitchFamily="34" charset="0"/>
              </a:rPr>
              <a:t>Differentiation between small populations. Random changes (Drift)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in several small populations occur independently.  Hence, the small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populations become more and more different from each other. </a:t>
            </a:r>
          </a:p>
          <a:p>
            <a:pPr marL="342900" indent="-342900" eaLnBrk="0" hangingPunct="0">
              <a:buFont typeface="Wingdings" panose="05000000000000000000" pitchFamily="2" charset="2"/>
              <a:buChar char="Ø"/>
            </a:pPr>
            <a:endParaRPr lang="en-GB" altLang="de-DE" dirty="0">
              <a:latin typeface="Arial" panose="020B0604020202020204" pitchFamily="34" charset="0"/>
              <a:cs typeface="Arial" panose="020B0604020202020204" pitchFamily="34" charset="0"/>
            </a:endParaRPr>
          </a:p>
          <a:p>
            <a:pPr marL="342900" indent="-342900" eaLnBrk="0" hangingPunct="0">
              <a:buFont typeface="Wingdings" panose="05000000000000000000" pitchFamily="2" charset="2"/>
              <a:buChar char="Ø"/>
            </a:pPr>
            <a:r>
              <a:rPr lang="en-GB" altLang="de-DE" dirty="0">
                <a:latin typeface="Arial" panose="020B0604020202020204" pitchFamily="34" charset="0"/>
                <a:cs typeface="Arial" panose="020B0604020202020204" pitchFamily="34" charset="0"/>
              </a:rPr>
              <a:t>Uniformity of small populations. Genetic variation between the individuals within a small population is going to be smaller and smaller, the individuals become genetically more and more similar to each other. </a:t>
            </a:r>
          </a:p>
          <a:p>
            <a:pPr marL="342900" indent="-342900" eaLnBrk="0" hangingPunct="0">
              <a:buFont typeface="Wingdings" panose="05000000000000000000" pitchFamily="2" charset="2"/>
              <a:buChar char="Ø"/>
            </a:pPr>
            <a:endParaRPr lang="en-GB" altLang="de-DE" dirty="0">
              <a:latin typeface="Arial" panose="020B0604020202020204" pitchFamily="34" charset="0"/>
              <a:cs typeface="Arial" panose="020B0604020202020204" pitchFamily="34" charset="0"/>
            </a:endParaRPr>
          </a:p>
          <a:p>
            <a:pPr marL="342900" indent="-342900" eaLnBrk="0" hangingPunct="0">
              <a:buFont typeface="Wingdings" panose="05000000000000000000" pitchFamily="2" charset="2"/>
              <a:buChar char="Ø"/>
            </a:pPr>
            <a:r>
              <a:rPr lang="en-GB" altLang="de-DE" dirty="0">
                <a:latin typeface="Arial" panose="020B0604020202020204" pitchFamily="34" charset="0"/>
                <a:cs typeface="Arial" panose="020B0604020202020204" pitchFamily="34" charset="0"/>
              </a:rPr>
              <a:t>Increased homozygosity. Homozygous loci and homozygous individuals increase at the expense of heterozygous loci and individuals.  This is the reason for the progressively reduced viability and fertility in small populations. </a:t>
            </a:r>
          </a:p>
          <a:p>
            <a:pPr marL="342900" indent="-342900" eaLnBrk="0" hangingPunct="0">
              <a:buFont typeface="Wingdings" panose="05000000000000000000" pitchFamily="2" charset="2"/>
              <a:buChar char="Ø"/>
            </a:pPr>
            <a:endParaRPr lang="en-GB" altLang="de-DE" dirty="0">
              <a:latin typeface="Arial" panose="020B0604020202020204" pitchFamily="34" charset="0"/>
              <a:cs typeface="Arial" panose="020B0604020202020204" pitchFamily="34" charset="0"/>
            </a:endParaRPr>
          </a:p>
          <a:p>
            <a:pPr eaLnBrk="0" hangingPunct="0"/>
            <a:endParaRPr lang="en-GB" altLang="de-DE" sz="2200" dirty="0">
              <a:latin typeface="Arial" panose="020B0604020202020204" pitchFamily="34" charset="0"/>
              <a:cs typeface="Arial" panose="020B0604020202020204" pitchFamily="34" charset="0"/>
            </a:endParaRPr>
          </a:p>
          <a:p>
            <a:pPr eaLnBrk="0" hangingPunct="0"/>
            <a:r>
              <a:rPr lang="en-GB" altLang="de-DE" dirty="0">
                <a:latin typeface="Arial" panose="020B0604020202020204" pitchFamily="34" charset="0"/>
                <a:cs typeface="Arial" panose="020B0604020202020204" pitchFamily="34" charset="0"/>
              </a:rPr>
              <a:t>Drift can be studied from the point of view of </a:t>
            </a:r>
            <a:r>
              <a:rPr lang="en-GB" altLang="de-DE" dirty="0">
                <a:solidFill>
                  <a:srgbClr val="0000FF"/>
                </a:solidFill>
                <a:latin typeface="Arial" panose="020B0604020202020204" pitchFamily="34" charset="0"/>
                <a:cs typeface="Arial" panose="020B0604020202020204" pitchFamily="34" charset="0"/>
              </a:rPr>
              <a:t>Sampling</a:t>
            </a:r>
            <a:r>
              <a:rPr lang="en-GB" altLang="de-DE" dirty="0">
                <a:solidFill>
                  <a:schemeClr val="accent2"/>
                </a:solidFill>
                <a:latin typeface="Arial" panose="020B0604020202020204" pitchFamily="34" charset="0"/>
                <a:cs typeface="Arial" panose="020B0604020202020204" pitchFamily="34" charset="0"/>
              </a:rPr>
              <a:t> </a:t>
            </a:r>
            <a:r>
              <a:rPr lang="en-GB" altLang="de-DE" dirty="0">
                <a:latin typeface="Arial" panose="020B0604020202020204" pitchFamily="34" charset="0"/>
                <a:cs typeface="Arial" panose="020B0604020202020204" pitchFamily="34" charset="0"/>
              </a:rPr>
              <a:t>or from the point of view of </a:t>
            </a:r>
            <a:r>
              <a:rPr lang="en-GB" altLang="de-DE" dirty="0">
                <a:solidFill>
                  <a:srgbClr val="0000FF"/>
                </a:solidFill>
                <a:latin typeface="Arial" panose="020B0604020202020204" pitchFamily="34" charset="0"/>
                <a:cs typeface="Arial" panose="020B0604020202020204" pitchFamily="34" charset="0"/>
              </a:rPr>
              <a:t>Inbreeding</a:t>
            </a:r>
            <a:r>
              <a:rPr lang="en-GB" altLang="de-DE"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
          <a:stretch>
            <a:fillRect/>
          </a:stretch>
        </p:blipFill>
        <p:spPr>
          <a:xfrm>
            <a:off x="8004704" y="914579"/>
            <a:ext cx="4058546" cy="2764697"/>
          </a:xfrm>
          <a:prstGeom prst="rect">
            <a:avLst/>
          </a:prstGeom>
          <a:effectLst>
            <a:outerShdw blurRad="50800" dist="38100" dir="2700000" algn="tl" rotWithShape="0">
              <a:prstClr val="black">
                <a:alpha val="40000"/>
              </a:prstClr>
            </a:outerShdw>
          </a:effectLst>
        </p:spPr>
      </p:pic>
      <p:sp>
        <p:nvSpPr>
          <p:cNvPr id="6" name="Right Triangle 5"/>
          <p:cNvSpPr/>
          <p:nvPr/>
        </p:nvSpPr>
        <p:spPr>
          <a:xfrm>
            <a:off x="2405" y="6637867"/>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5">
            <a:extLst>
              <a:ext uri="{FF2B5EF4-FFF2-40B4-BE49-F238E27FC236}">
                <a16:creationId xmlns:a16="http://schemas.microsoft.com/office/drawing/2014/main" id="{24596868-BCDF-4139-9214-4F40ED309F2B}"/>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26</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867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033" y="552552"/>
            <a:ext cx="6927658" cy="47235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55033" y="0"/>
            <a:ext cx="1200821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Further rehearsal and application</a:t>
            </a:r>
          </a:p>
        </p:txBody>
      </p:sp>
      <p:graphicFrame>
        <p:nvGraphicFramePr>
          <p:cNvPr id="3" name="Object 2"/>
          <p:cNvGraphicFramePr>
            <a:graphicFrameLocks noChangeAspect="1"/>
          </p:cNvGraphicFramePr>
          <p:nvPr>
            <p:extLst>
              <p:ext uri="{D42A27DB-BD31-4B8C-83A1-F6EECF244321}">
                <p14:modId xmlns:p14="http://schemas.microsoft.com/office/powerpoint/2010/main" val="3124229170"/>
              </p:ext>
            </p:extLst>
          </p:nvPr>
        </p:nvGraphicFramePr>
        <p:xfrm>
          <a:off x="225425" y="847725"/>
          <a:ext cx="8426450" cy="4430713"/>
        </p:xfrm>
        <a:graphic>
          <a:graphicData uri="http://schemas.openxmlformats.org/presentationml/2006/ole">
            <mc:AlternateContent xmlns:mc="http://schemas.openxmlformats.org/markup-compatibility/2006">
              <mc:Choice xmlns:v="urn:schemas-microsoft-com:vml" Requires="v">
                <p:oleObj spid="_x0000_s7316" name="Document" r:id="rId3" imgW="8426940" imgH="4430898" progId="Word.Document.12">
                  <p:link updateAutomatic="1"/>
                </p:oleObj>
              </mc:Choice>
              <mc:Fallback>
                <p:oleObj name="Document" r:id="rId3" imgW="8426940" imgH="4430898" progId="Word.Document.12">
                  <p:link updateAutomatic="1"/>
                  <p:pic>
                    <p:nvPicPr>
                      <p:cNvPr id="0" name=""/>
                      <p:cNvPicPr/>
                      <p:nvPr/>
                    </p:nvPicPr>
                    <p:blipFill>
                      <a:blip r:embed="rId4"/>
                      <a:stretch>
                        <a:fillRect/>
                      </a:stretch>
                    </p:blipFill>
                    <p:spPr>
                      <a:xfrm>
                        <a:off x="225425" y="847725"/>
                        <a:ext cx="8426450" cy="4430713"/>
                      </a:xfrm>
                      <a:prstGeom prst="rect">
                        <a:avLst/>
                      </a:prstGeom>
                      <a:noFill/>
                      <a:ln>
                        <a:noFill/>
                      </a:ln>
                    </p:spPr>
                  </p:pic>
                </p:oleObj>
              </mc:Fallback>
            </mc:AlternateContent>
          </a:graphicData>
        </a:graphic>
      </p:graphicFrame>
      <p:sp>
        <p:nvSpPr>
          <p:cNvPr id="4" name="TextBox 3"/>
          <p:cNvSpPr txBox="1"/>
          <p:nvPr/>
        </p:nvSpPr>
        <p:spPr>
          <a:xfrm>
            <a:off x="7140383" y="1859817"/>
            <a:ext cx="4922867" cy="34163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With N</a:t>
            </a:r>
            <a:r>
              <a:rPr lang="en-GB" baseline="-25000" dirty="0">
                <a:latin typeface="Arial" panose="020B0604020202020204" pitchFamily="34" charset="0"/>
                <a:cs typeface="Arial" panose="020B0604020202020204" pitchFamily="34" charset="0"/>
              </a:rPr>
              <a:t>e</a:t>
            </a:r>
            <a:r>
              <a:rPr lang="en-GB" dirty="0">
                <a:latin typeface="Arial" panose="020B0604020202020204" pitchFamily="34" charset="0"/>
                <a:cs typeface="Arial" panose="020B0604020202020204" pitchFamily="34" charset="0"/>
              </a:rPr>
              <a:t>=100, reduction in heterozygosity in one generation is very small. Risk to lose either allele is about zero unless the minor allele frequencies is extremely small.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With N</a:t>
            </a:r>
            <a:r>
              <a:rPr lang="en-GB" baseline="-25000" dirty="0">
                <a:latin typeface="Arial" panose="020B0604020202020204" pitchFamily="34" charset="0"/>
                <a:cs typeface="Arial" panose="020B0604020202020204" pitchFamily="34" charset="0"/>
              </a:rPr>
              <a:t>e</a:t>
            </a:r>
            <a:r>
              <a:rPr lang="en-GB" dirty="0">
                <a:latin typeface="Arial" panose="020B0604020202020204" pitchFamily="34" charset="0"/>
                <a:cs typeface="Arial" panose="020B0604020202020204" pitchFamily="34" charset="0"/>
              </a:rPr>
              <a:t>=10, reduction in heterozygosity is limited and risk to lose one of two alleles is only very small if allele frequencies are intermediate.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With N</a:t>
            </a:r>
            <a:r>
              <a:rPr lang="en-GB" baseline="-25000" dirty="0">
                <a:latin typeface="Arial" panose="020B0604020202020204" pitchFamily="34" charset="0"/>
                <a:cs typeface="Arial" panose="020B0604020202020204" pitchFamily="34" charset="0"/>
              </a:rPr>
              <a:t>e</a:t>
            </a:r>
            <a:r>
              <a:rPr lang="en-GB" dirty="0">
                <a:latin typeface="Arial" panose="020B0604020202020204" pitchFamily="34" charset="0"/>
                <a:cs typeface="Arial" panose="020B0604020202020204" pitchFamily="34" charset="0"/>
              </a:rPr>
              <a:t>=2, all effects are marked and risk of allele loss is quite high.</a:t>
            </a:r>
          </a:p>
        </p:txBody>
      </p:sp>
      <p:sp>
        <p:nvSpPr>
          <p:cNvPr id="7" name="TextBox 6"/>
          <p:cNvSpPr txBox="1"/>
          <p:nvPr/>
        </p:nvSpPr>
        <p:spPr>
          <a:xfrm>
            <a:off x="146304" y="5480727"/>
            <a:ext cx="11916946"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If an allele went lost it was – usually – the minority allele, not the majority allele. This was clear anyway, wasn‘t it?</a:t>
            </a:r>
          </a:p>
          <a:p>
            <a:r>
              <a:rPr lang="en-GB" dirty="0">
                <a:solidFill>
                  <a:schemeClr val="tx1">
                    <a:lumMod val="50000"/>
                    <a:lumOff val="50000"/>
                  </a:schemeClr>
                </a:solidFill>
                <a:latin typeface="Arial" panose="020B0604020202020204" pitchFamily="34" charset="0"/>
                <a:cs typeface="Arial" panose="020B0604020202020204" pitchFamily="34" charset="0"/>
              </a:rPr>
              <a:t>With N=2 and p(A)=0.8, risk to lose the frequent allele in one generation is P=0.16% whereas the probability P to lose the rare allele 0.8</a:t>
            </a:r>
            <a:r>
              <a:rPr lang="en-GB" b="1" baseline="30000" dirty="0">
                <a:solidFill>
                  <a:srgbClr val="0000FF"/>
                </a:solidFill>
                <a:latin typeface="Arial" panose="020B0604020202020204" pitchFamily="34" charset="0"/>
                <a:cs typeface="Arial" panose="020B0604020202020204" pitchFamily="34" charset="0"/>
              </a:rPr>
              <a:t>4</a:t>
            </a:r>
            <a:r>
              <a:rPr lang="en-GB" dirty="0">
                <a:solidFill>
                  <a:schemeClr val="tx1">
                    <a:lumMod val="50000"/>
                    <a:lumOff val="50000"/>
                  </a:schemeClr>
                </a:solidFill>
                <a:latin typeface="Arial" panose="020B0604020202020204" pitchFamily="34" charset="0"/>
                <a:cs typeface="Arial" panose="020B0604020202020204" pitchFamily="34" charset="0"/>
              </a:rPr>
              <a:t> = P= 40.96%. This is the probability that you take the frequent one </a:t>
            </a:r>
            <a:r>
              <a:rPr lang="en-GB" dirty="0">
                <a:solidFill>
                  <a:srgbClr val="0000FF"/>
                </a:solidFill>
                <a:latin typeface="Arial" panose="020B0604020202020204" pitchFamily="34" charset="0"/>
                <a:cs typeface="Arial" panose="020B0604020202020204" pitchFamily="34" charset="0"/>
              </a:rPr>
              <a:t>four</a:t>
            </a:r>
            <a:r>
              <a:rPr lang="en-GB" dirty="0">
                <a:solidFill>
                  <a:schemeClr val="tx1">
                    <a:lumMod val="50000"/>
                    <a:lumOff val="50000"/>
                  </a:schemeClr>
                </a:solidFill>
                <a:latin typeface="Arial" panose="020B0604020202020204" pitchFamily="34" charset="0"/>
                <a:cs typeface="Arial" panose="020B0604020202020204" pitchFamily="34" charset="0"/>
              </a:rPr>
              <a:t> times in a row, hence take the rare one zero times with the </a:t>
            </a:r>
            <a:r>
              <a:rPr lang="en-GB" dirty="0">
                <a:solidFill>
                  <a:srgbClr val="0000FF"/>
                </a:solidFill>
                <a:latin typeface="Arial" panose="020B0604020202020204" pitchFamily="34" charset="0"/>
                <a:cs typeface="Arial" panose="020B0604020202020204" pitchFamily="34" charset="0"/>
              </a:rPr>
              <a:t>four</a:t>
            </a:r>
            <a:r>
              <a:rPr lang="en-GB" dirty="0">
                <a:solidFill>
                  <a:schemeClr val="tx1">
                    <a:lumMod val="50000"/>
                    <a:lumOff val="50000"/>
                  </a:schemeClr>
                </a:solidFill>
                <a:latin typeface="Arial" panose="020B0604020202020204" pitchFamily="34" charset="0"/>
                <a:cs typeface="Arial" panose="020B0604020202020204" pitchFamily="34" charset="0"/>
              </a:rPr>
              <a:t> gametes (with N=2 individuals as parents for next step).</a:t>
            </a:r>
          </a:p>
        </p:txBody>
      </p:sp>
      <p:sp>
        <p:nvSpPr>
          <p:cNvPr id="8" name="Right Triangle 7"/>
          <p:cNvSpPr/>
          <p:nvPr/>
        </p:nvSpPr>
        <p:spPr>
          <a:xfrm>
            <a:off x="2405" y="6642100"/>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feld 5">
            <a:extLst>
              <a:ext uri="{FF2B5EF4-FFF2-40B4-BE49-F238E27FC236}">
                <a16:creationId xmlns:a16="http://schemas.microsoft.com/office/drawing/2014/main" id="{F380B548-00BB-45C0-AA7B-B320C88C06A1}"/>
              </a:ext>
            </a:extLst>
          </p:cNvPr>
          <p:cNvSpPr txBox="1"/>
          <p:nvPr/>
        </p:nvSpPr>
        <p:spPr>
          <a:xfrm>
            <a:off x="11536532" y="6330255"/>
            <a:ext cx="65546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27</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1693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0" y="598375"/>
            <a:ext cx="7319985" cy="613522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0" y="3719397"/>
            <a:ext cx="4017845" cy="301420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4"/>
          <p:cNvSpPr txBox="1">
            <a:spLocks noChangeArrowheads="1"/>
          </p:cNvSpPr>
          <p:nvPr/>
        </p:nvSpPr>
        <p:spPr bwMode="auto">
          <a:xfrm>
            <a:off x="1" y="18522"/>
            <a:ext cx="12087224" cy="461665"/>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de-DE" sz="2400" dirty="0">
                <a:latin typeface="Arial" panose="020B0604020202020204" pitchFamily="34" charset="0"/>
                <a:cs typeface="Arial" panose="020B0604020202020204" pitchFamily="34" charset="0"/>
              </a:rPr>
              <a:t>Breeding means selection, selection means restricted number of parents hence </a:t>
            </a:r>
            <a:r>
              <a:rPr lang="en-GB" altLang="de-DE" sz="2400" dirty="0">
                <a:solidFill>
                  <a:srgbClr val="0000FF"/>
                </a:solidFill>
                <a:latin typeface="Arial" panose="020B0604020202020204" pitchFamily="34" charset="0"/>
                <a:cs typeface="Arial" panose="020B0604020202020204" pitchFamily="34" charset="0"/>
              </a:rPr>
              <a:t>Drift</a:t>
            </a:r>
            <a:r>
              <a:rPr lang="en-GB" altLang="de-DE" sz="2400" dirty="0">
                <a:latin typeface="Arial" panose="020B0604020202020204" pitchFamily="34" charset="0"/>
                <a:cs typeface="Arial" panose="020B0604020202020204" pitchFamily="34" charset="0"/>
              </a:rPr>
              <a:t>.</a:t>
            </a:r>
            <a:endParaRPr lang="en-GB" altLang="de-DE" sz="2600" dirty="0"/>
          </a:p>
        </p:txBody>
      </p:sp>
      <p:sp>
        <p:nvSpPr>
          <p:cNvPr id="9" name="Textfeld 8"/>
          <p:cNvSpPr txBox="1"/>
          <p:nvPr/>
        </p:nvSpPr>
        <p:spPr>
          <a:xfrm>
            <a:off x="7554351" y="559267"/>
            <a:ext cx="4532873" cy="594008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spcAft>
                <a:spcPts val="400"/>
              </a:spcAft>
            </a:pPr>
            <a:r>
              <a:rPr lang="en-US" dirty="0">
                <a:latin typeface="Arial" panose="020B0604020202020204" pitchFamily="34" charset="0"/>
                <a:cs typeface="Arial" panose="020B0604020202020204" pitchFamily="34" charset="0"/>
              </a:rPr>
              <a:t>The photo shows how, in a very harsh winter, winter </a:t>
            </a:r>
            <a:r>
              <a:rPr lang="en-US" dirty="0" err="1">
                <a:latin typeface="Arial" panose="020B0604020202020204" pitchFamily="34" charset="0"/>
                <a:cs typeface="Arial" panose="020B0604020202020204" pitchFamily="34" charset="0"/>
              </a:rPr>
              <a:t>faba</a:t>
            </a:r>
            <a:r>
              <a:rPr lang="en-US" dirty="0">
                <a:latin typeface="Arial" panose="020B0604020202020204" pitchFamily="34" charset="0"/>
                <a:cs typeface="Arial" panose="020B0604020202020204" pitchFamily="34" charset="0"/>
              </a:rPr>
              <a:t> bean plants died. Actually few plants of the population survived! Will their offspring …</a:t>
            </a:r>
          </a:p>
          <a:p>
            <a:pPr marL="285750" indent="-285750">
              <a:spcAft>
                <a:spcPts val="400"/>
              </a:spcAft>
              <a:buFont typeface="Arial" panose="020B0604020202020204" pitchFamily="34" charset="0"/>
              <a:buChar char="•"/>
            </a:pPr>
            <a:r>
              <a:rPr lang="en-US" dirty="0">
                <a:latin typeface="Arial" panose="020B0604020202020204" pitchFamily="34" charset="0"/>
                <a:cs typeface="Arial" panose="020B0604020202020204" pitchFamily="34" charset="0"/>
              </a:rPr>
              <a:t>be more winter-hardy than the unselected population… ?</a:t>
            </a:r>
          </a:p>
          <a:p>
            <a:pPr>
              <a:spcAft>
                <a:spcPts val="400"/>
              </a:spcAft>
            </a:pPr>
            <a:r>
              <a:rPr lang="en-US" dirty="0">
                <a:latin typeface="Arial" panose="020B0604020202020204" pitchFamily="34" charset="0"/>
                <a:cs typeface="Arial" panose="020B0604020202020204" pitchFamily="34" charset="0"/>
              </a:rPr>
              <a:t>    Yes, very probably</a:t>
            </a:r>
          </a:p>
          <a:p>
            <a:pPr marL="285750" indent="-285750">
              <a:spcAft>
                <a:spcPts val="400"/>
              </a:spcAft>
              <a:buFont typeface="Arial" panose="020B0604020202020204" pitchFamily="34" charset="0"/>
              <a:buChar char="•"/>
            </a:pPr>
            <a:r>
              <a:rPr lang="en-US" dirty="0">
                <a:solidFill>
                  <a:srgbClr val="0000FF"/>
                </a:solidFill>
                <a:latin typeface="Arial" panose="020B0604020202020204" pitchFamily="34" charset="0"/>
                <a:cs typeface="Arial" panose="020B0604020202020204" pitchFamily="34" charset="0"/>
              </a:rPr>
              <a:t>contain all alleles that coded for better winter hardiness and existed in the unselected population?</a:t>
            </a:r>
            <a:br>
              <a:rPr lang="en-US" dirty="0">
                <a:solidFill>
                  <a:srgbClr val="0000FF"/>
                </a:solidFill>
                <a:latin typeface="Arial" panose="020B0604020202020204" pitchFamily="34" charset="0"/>
                <a:cs typeface="Arial" panose="020B0604020202020204" pitchFamily="34" charset="0"/>
              </a:rPr>
            </a:br>
            <a:r>
              <a:rPr lang="en-US" b="1" dirty="0">
                <a:solidFill>
                  <a:srgbClr val="0000FF"/>
                </a:solidFill>
                <a:latin typeface="Arial" panose="020B0604020202020204" pitchFamily="34" charset="0"/>
                <a:cs typeface="Arial" panose="020B0604020202020204" pitchFamily="34" charset="0"/>
              </a:rPr>
              <a:t>No, very probably not.</a:t>
            </a:r>
            <a:endParaRPr lang="en-US" b="1" dirty="0">
              <a:solidFill>
                <a:srgbClr val="660066"/>
              </a:solidFill>
              <a:latin typeface="Arial" panose="020B0604020202020204" pitchFamily="34" charset="0"/>
              <a:cs typeface="Arial" panose="020B0604020202020204" pitchFamily="34" charset="0"/>
            </a:endParaRPr>
          </a:p>
          <a:p>
            <a:pPr marL="285750" indent="-285750">
              <a:spcAft>
                <a:spcPts val="400"/>
              </a:spcAft>
              <a:buFont typeface="Arial" panose="020B0604020202020204" pitchFamily="34" charset="0"/>
              <a:buChar char="•"/>
            </a:pPr>
            <a:r>
              <a:rPr lang="en-US" dirty="0">
                <a:latin typeface="Arial" panose="020B0604020202020204" pitchFamily="34" charset="0"/>
                <a:cs typeface="Arial" panose="020B0604020202020204" pitchFamily="34" charset="0"/>
              </a:rPr>
              <a:t>contain all diversity for </a:t>
            </a:r>
            <a:r>
              <a:rPr lang="en-US" u="sng" dirty="0">
                <a:latin typeface="Arial" panose="020B0604020202020204" pitchFamily="34" charset="0"/>
                <a:cs typeface="Arial" panose="020B0604020202020204" pitchFamily="34" charset="0"/>
              </a:rPr>
              <a:t>other</a:t>
            </a:r>
            <a:r>
              <a:rPr lang="en-US" dirty="0">
                <a:latin typeface="Arial" panose="020B0604020202020204" pitchFamily="34" charset="0"/>
                <a:cs typeface="Arial" panose="020B0604020202020204" pitchFamily="34" charset="0"/>
              </a:rPr>
              <a:t> traits such as fungus resistance and seed protein content etc. ?  </a:t>
            </a:r>
            <a:br>
              <a:rPr lang="en-US"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No, quite surely not!</a:t>
            </a:r>
          </a:p>
          <a:p>
            <a:pPr marL="285750" indent="-285750">
              <a:spcAft>
                <a:spcPts val="400"/>
              </a:spcAft>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a:spcAft>
                <a:spcPts val="400"/>
              </a:spcAft>
            </a:pPr>
            <a:r>
              <a:rPr lang="en-US" dirty="0">
                <a:latin typeface="Arial" panose="020B0604020202020204" pitchFamily="34" charset="0"/>
                <a:cs typeface="Arial" panose="020B0604020202020204" pitchFamily="34" charset="0"/>
              </a:rPr>
              <a:t>Selection and Drift occur simultaneously, therefore we can – </a:t>
            </a:r>
            <a:r>
              <a:rPr lang="en-US" dirty="0">
                <a:solidFill>
                  <a:srgbClr val="0000FF"/>
                </a:solidFill>
                <a:latin typeface="Arial" panose="020B0604020202020204" pitchFamily="34" charset="0"/>
                <a:cs typeface="Arial" panose="020B0604020202020204" pitchFamily="34" charset="0"/>
              </a:rPr>
              <a:t>even for the traits under selectio</a:t>
            </a:r>
            <a:r>
              <a:rPr lang="en-US" dirty="0">
                <a:latin typeface="Arial" panose="020B0604020202020204" pitchFamily="34" charset="0"/>
                <a:cs typeface="Arial" panose="020B0604020202020204" pitchFamily="34" charset="0"/>
              </a:rPr>
              <a:t>n – not be sure that none of the ‘good’ alleles will be lost.</a:t>
            </a:r>
          </a:p>
        </p:txBody>
      </p:sp>
      <p:sp>
        <p:nvSpPr>
          <p:cNvPr id="7" name="Right Triangle 6"/>
          <p:cNvSpPr/>
          <p:nvPr/>
        </p:nvSpPr>
        <p:spPr>
          <a:xfrm>
            <a:off x="2405" y="6637867"/>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feld 5">
            <a:extLst>
              <a:ext uri="{FF2B5EF4-FFF2-40B4-BE49-F238E27FC236}">
                <a16:creationId xmlns:a16="http://schemas.microsoft.com/office/drawing/2014/main" id="{0F8ECE93-90D7-40B3-9CD4-5361AED2B7F8}"/>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28</a:t>
            </a:fld>
            <a:endParaRPr lang="en-US" sz="24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B9B9298-1000-41D7-A43E-B0E2C821C482}"/>
              </a:ext>
            </a:extLst>
          </p:cNvPr>
          <p:cNvSpPr txBox="1"/>
          <p:nvPr/>
        </p:nvSpPr>
        <p:spPr>
          <a:xfrm>
            <a:off x="3724183" y="6351977"/>
            <a:ext cx="1651246" cy="369332"/>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 R. Martsch</a:t>
            </a:r>
          </a:p>
        </p:txBody>
      </p:sp>
    </p:spTree>
    <p:extLst>
      <p:ext uri="{BB962C8B-B14F-4D97-AF65-F5344CB8AC3E}">
        <p14:creationId xmlns:p14="http://schemas.microsoft.com/office/powerpoint/2010/main" val="990698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4"/>
          <p:cNvSpPr txBox="1">
            <a:spLocks noChangeArrowheads="1"/>
          </p:cNvSpPr>
          <p:nvPr/>
        </p:nvSpPr>
        <p:spPr bwMode="auto">
          <a:xfrm>
            <a:off x="1" y="18522"/>
            <a:ext cx="12087224" cy="461665"/>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de-DE" sz="2400" dirty="0">
                <a:latin typeface="Arial" panose="020B0604020202020204" pitchFamily="34" charset="0"/>
                <a:cs typeface="Arial" panose="020B0604020202020204" pitchFamily="34" charset="0"/>
              </a:rPr>
              <a:t>Breeding means selection, selection means restricted number of parents hence </a:t>
            </a:r>
            <a:r>
              <a:rPr lang="en-GB" altLang="de-DE" sz="2400" dirty="0">
                <a:solidFill>
                  <a:srgbClr val="0000FF"/>
                </a:solidFill>
                <a:latin typeface="Arial" panose="020B0604020202020204" pitchFamily="34" charset="0"/>
                <a:cs typeface="Arial" panose="020B0604020202020204" pitchFamily="34" charset="0"/>
              </a:rPr>
              <a:t>Drift</a:t>
            </a:r>
            <a:r>
              <a:rPr lang="en-GB" altLang="de-DE" sz="2400" dirty="0">
                <a:latin typeface="Arial" panose="020B0604020202020204" pitchFamily="34" charset="0"/>
                <a:cs typeface="Arial" panose="020B0604020202020204" pitchFamily="34" charset="0"/>
              </a:rPr>
              <a:t>.</a:t>
            </a:r>
            <a:endParaRPr lang="en-GB" altLang="de-DE" sz="2600" dirty="0"/>
          </a:p>
        </p:txBody>
      </p:sp>
      <p:sp>
        <p:nvSpPr>
          <p:cNvPr id="9" name="Textfeld 8"/>
          <p:cNvSpPr txBox="1"/>
          <p:nvPr/>
        </p:nvSpPr>
        <p:spPr>
          <a:xfrm>
            <a:off x="7554351" y="559267"/>
            <a:ext cx="4532873" cy="594008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spcAft>
                <a:spcPts val="400"/>
              </a:spcAft>
            </a:pPr>
            <a:r>
              <a:rPr lang="en-US" dirty="0">
                <a:latin typeface="Arial" panose="020B0604020202020204" pitchFamily="34" charset="0"/>
                <a:cs typeface="Arial" panose="020B0604020202020204" pitchFamily="34" charset="0"/>
              </a:rPr>
              <a:t>The drawing shows how in August 2022 (very hot summer), pikes (</a:t>
            </a:r>
            <a:r>
              <a:rPr lang="en-US" i="1" dirty="0" err="1">
                <a:latin typeface="Arial" panose="020B0604020202020204" pitchFamily="34" charset="0"/>
                <a:cs typeface="Arial" panose="020B0604020202020204" pitchFamily="34" charset="0"/>
              </a:rPr>
              <a:t>Hechte</a:t>
            </a:r>
            <a:r>
              <a:rPr lang="en-US" i="1" dirty="0">
                <a:latin typeface="Arial" panose="020B0604020202020204" pitchFamily="34" charset="0"/>
                <a:cs typeface="Arial" panose="020B0604020202020204" pitchFamily="34" charset="0"/>
              </a:rPr>
              <a:t>; </a:t>
            </a:r>
            <a:r>
              <a:rPr lang="en-GB" i="1" dirty="0" err="1">
                <a:latin typeface="Arial" panose="020B0604020202020204" pitchFamily="34" charset="0"/>
                <a:cs typeface="Arial" panose="020B0604020202020204" pitchFamily="34" charset="0"/>
              </a:rPr>
              <a:t>Esox</a:t>
            </a:r>
            <a:r>
              <a:rPr lang="en-GB" i="1" dirty="0">
                <a:latin typeface="Arial" panose="020B0604020202020204" pitchFamily="34" charset="0"/>
                <a:cs typeface="Arial" panose="020B0604020202020204" pitchFamily="34" charset="0"/>
              </a:rPr>
              <a:t> </a:t>
            </a:r>
            <a:r>
              <a:rPr lang="en-GB" i="1" dirty="0" err="1">
                <a:latin typeface="Arial" panose="020B0604020202020204" pitchFamily="34" charset="0"/>
                <a:cs typeface="Arial" panose="020B0604020202020204" pitchFamily="34" charset="0"/>
              </a:rPr>
              <a:t>lucius</a:t>
            </a:r>
            <a:r>
              <a:rPr lang="en-US" dirty="0">
                <a:latin typeface="Arial" panose="020B0604020202020204" pitchFamily="34" charset="0"/>
                <a:cs typeface="Arial" panose="020B0604020202020204" pitchFamily="34" charset="0"/>
              </a:rPr>
              <a:t>) died in the </a:t>
            </a:r>
            <a:r>
              <a:rPr lang="en-US" b="1" dirty="0">
                <a:latin typeface="Arial" panose="020B0604020202020204" pitchFamily="34" charset="0"/>
                <a:cs typeface="Arial" panose="020B0604020202020204" pitchFamily="34" charset="0"/>
              </a:rPr>
              <a:t>Oder</a:t>
            </a:r>
            <a:r>
              <a:rPr lang="en-US" dirty="0">
                <a:latin typeface="Arial" panose="020B0604020202020204" pitchFamily="34" charset="0"/>
                <a:cs typeface="Arial" panose="020B0604020202020204" pitchFamily="34" charset="0"/>
              </a:rPr>
              <a:t> river. Actually few individuals of the population survived! Will their offspring …</a:t>
            </a:r>
          </a:p>
          <a:p>
            <a:pPr marL="285750" indent="-285750">
              <a:spcAft>
                <a:spcPts val="400"/>
              </a:spcAft>
              <a:buFont typeface="Arial" panose="020B0604020202020204" pitchFamily="34" charset="0"/>
              <a:buChar char="•"/>
            </a:pPr>
            <a:r>
              <a:rPr lang="en-US" dirty="0">
                <a:latin typeface="Arial" panose="020B0604020202020204" pitchFamily="34" charset="0"/>
                <a:cs typeface="Arial" panose="020B0604020202020204" pitchFamily="34" charset="0"/>
              </a:rPr>
              <a:t>be more heat-hardy than the unselected population… ?</a:t>
            </a:r>
          </a:p>
          <a:p>
            <a:pPr>
              <a:spcAft>
                <a:spcPts val="400"/>
              </a:spcAft>
            </a:pPr>
            <a:r>
              <a:rPr lang="en-US" dirty="0">
                <a:latin typeface="Arial" panose="020B0604020202020204" pitchFamily="34" charset="0"/>
                <a:cs typeface="Arial" panose="020B0604020202020204" pitchFamily="34" charset="0"/>
              </a:rPr>
              <a:t>    Yes, very probably</a:t>
            </a:r>
          </a:p>
          <a:p>
            <a:pPr marL="285750" indent="-285750">
              <a:spcAft>
                <a:spcPts val="400"/>
              </a:spcAft>
              <a:buFont typeface="Arial" panose="020B0604020202020204" pitchFamily="34" charset="0"/>
              <a:buChar char="•"/>
            </a:pPr>
            <a:r>
              <a:rPr lang="en-US" dirty="0">
                <a:solidFill>
                  <a:srgbClr val="0000FF"/>
                </a:solidFill>
                <a:latin typeface="Arial" panose="020B0604020202020204" pitchFamily="34" charset="0"/>
                <a:cs typeface="Arial" panose="020B0604020202020204" pitchFamily="34" charset="0"/>
              </a:rPr>
              <a:t>contain all alleles that coded for better heat-tolerance and existed in the unselected population?</a:t>
            </a:r>
            <a:br>
              <a:rPr lang="en-US" dirty="0">
                <a:solidFill>
                  <a:srgbClr val="0000FF"/>
                </a:solidFill>
                <a:latin typeface="Arial" panose="020B0604020202020204" pitchFamily="34" charset="0"/>
                <a:cs typeface="Arial" panose="020B0604020202020204" pitchFamily="34" charset="0"/>
              </a:rPr>
            </a:br>
            <a:r>
              <a:rPr lang="en-US" b="1" dirty="0">
                <a:solidFill>
                  <a:srgbClr val="0000FF"/>
                </a:solidFill>
                <a:latin typeface="Arial" panose="020B0604020202020204" pitchFamily="34" charset="0"/>
                <a:cs typeface="Arial" panose="020B0604020202020204" pitchFamily="34" charset="0"/>
              </a:rPr>
              <a:t>No, very probably not.</a:t>
            </a:r>
            <a:endParaRPr lang="en-US" b="1" dirty="0">
              <a:solidFill>
                <a:srgbClr val="660066"/>
              </a:solidFill>
              <a:latin typeface="Arial" panose="020B0604020202020204" pitchFamily="34" charset="0"/>
              <a:cs typeface="Arial" panose="020B0604020202020204" pitchFamily="34" charset="0"/>
            </a:endParaRPr>
          </a:p>
          <a:p>
            <a:pPr marL="285750" indent="-285750">
              <a:spcAft>
                <a:spcPts val="400"/>
              </a:spcAft>
              <a:buFont typeface="Arial" panose="020B0604020202020204" pitchFamily="34" charset="0"/>
              <a:buChar char="•"/>
            </a:pPr>
            <a:r>
              <a:rPr lang="en-US" dirty="0">
                <a:latin typeface="Arial" panose="020B0604020202020204" pitchFamily="34" charset="0"/>
                <a:cs typeface="Arial" panose="020B0604020202020204" pitchFamily="34" charset="0"/>
              </a:rPr>
              <a:t>contain all diversity for </a:t>
            </a:r>
            <a:r>
              <a:rPr lang="en-US" u="sng" dirty="0">
                <a:latin typeface="Arial" panose="020B0604020202020204" pitchFamily="34" charset="0"/>
                <a:cs typeface="Arial" panose="020B0604020202020204" pitchFamily="34" charset="0"/>
              </a:rPr>
              <a:t>other</a:t>
            </a:r>
            <a:r>
              <a:rPr lang="en-US" dirty="0">
                <a:latin typeface="Arial" panose="020B0604020202020204" pitchFamily="34" charset="0"/>
                <a:cs typeface="Arial" panose="020B0604020202020204" pitchFamily="34" charset="0"/>
              </a:rPr>
              <a:t> traits such as parasite resistance and cold tolerance etc. ?  </a:t>
            </a:r>
            <a:r>
              <a:rPr lang="en-US" b="1" dirty="0">
                <a:latin typeface="Arial" panose="020B0604020202020204" pitchFamily="34" charset="0"/>
                <a:cs typeface="Arial" panose="020B0604020202020204" pitchFamily="34" charset="0"/>
              </a:rPr>
              <a:t>No, quite surely not!</a:t>
            </a:r>
          </a:p>
          <a:p>
            <a:pPr marL="285750" indent="-285750">
              <a:spcAft>
                <a:spcPts val="400"/>
              </a:spcAft>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a:spcAft>
                <a:spcPts val="400"/>
              </a:spcAft>
            </a:pPr>
            <a:r>
              <a:rPr lang="en-US" dirty="0">
                <a:latin typeface="Arial" panose="020B0604020202020204" pitchFamily="34" charset="0"/>
                <a:cs typeface="Arial" panose="020B0604020202020204" pitchFamily="34" charset="0"/>
              </a:rPr>
              <a:t>Selection and Drift occur simultaneously, therefore we can – </a:t>
            </a:r>
            <a:r>
              <a:rPr lang="en-US" dirty="0">
                <a:solidFill>
                  <a:srgbClr val="0000FF"/>
                </a:solidFill>
                <a:latin typeface="Arial" panose="020B0604020202020204" pitchFamily="34" charset="0"/>
                <a:cs typeface="Arial" panose="020B0604020202020204" pitchFamily="34" charset="0"/>
              </a:rPr>
              <a:t>even for the traits under selectio</a:t>
            </a:r>
            <a:r>
              <a:rPr lang="en-US" dirty="0">
                <a:latin typeface="Arial" panose="020B0604020202020204" pitchFamily="34" charset="0"/>
                <a:cs typeface="Arial" panose="020B0604020202020204" pitchFamily="34" charset="0"/>
              </a:rPr>
              <a:t>n – not be sure that none of the ‘good’ alleles will be lost.</a:t>
            </a:r>
          </a:p>
        </p:txBody>
      </p:sp>
      <p:sp>
        <p:nvSpPr>
          <p:cNvPr id="7" name="Right Triangle 6"/>
          <p:cNvSpPr/>
          <p:nvPr/>
        </p:nvSpPr>
        <p:spPr>
          <a:xfrm>
            <a:off x="2405" y="6637867"/>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8" y="622168"/>
            <a:ext cx="6019800" cy="601980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0472E6B-59DF-485F-B85F-C9F59037292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4980374" y="3502797"/>
            <a:ext cx="2408174" cy="3037421"/>
          </a:xfrm>
          <a:prstGeom prst="rect">
            <a:avLst/>
          </a:prstGeom>
        </p:spPr>
      </p:pic>
      <p:sp>
        <p:nvSpPr>
          <p:cNvPr id="11" name="Textfeld 5">
            <a:extLst>
              <a:ext uri="{FF2B5EF4-FFF2-40B4-BE49-F238E27FC236}">
                <a16:creationId xmlns:a16="http://schemas.microsoft.com/office/drawing/2014/main" id="{82DFD93F-25F5-47BB-AB9C-DBEBD2832E02}"/>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29</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0828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1238614" y="6342528"/>
            <a:ext cx="89220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3</a:t>
            </a:fld>
            <a:endParaRPr lang="en-GB"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130629" y="199118"/>
                <a:ext cx="11904617" cy="520411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You already know: Hardy-Weinberg-Equilibrium. Inbreeding, Inbreeding Coefficient. Drift</a:t>
                </a:r>
                <a:endParaRPr lang="en-GB" sz="12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p>
                        <m:sSupPr>
                          <m:ctrlPr>
                            <a:rPr lang="en-GB"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GB"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GB" b="0"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F</m:t>
                              </m:r>
                            </m:e>
                            <m:sub>
                              <m:r>
                                <m:rPr>
                                  <m:sty m:val="p"/>
                                </m:rPr>
                                <a:rPr lang="en-GB" b="0"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t</m:t>
                              </m:r>
                            </m:sub>
                          </m:sSub>
                          <m:r>
                            <a:rPr lang="en-GB" b="0"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d>
                            <m:dPr>
                              <m:ctrlPr>
                                <a:rPr lang="en-GB"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GB" b="0"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d>
                                <m:dPr>
                                  <m:ctrlPr>
                                    <a:rPr lang="en-GB"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dPr>
                                <m:e>
                                  <m:f>
                                    <m:fPr>
                                      <m:type m:val="lin"/>
                                      <m:ctrlPr>
                                        <a:rPr lang="en-GB"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GB" b="0"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en-GB" b="0"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GB" b="0"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N</m:t>
                                      </m:r>
                                    </m:den>
                                  </m:f>
                                </m:e>
                              </m:d>
                            </m:e>
                          </m:d>
                        </m:e>
                        <m:sup>
                          <m:r>
                            <m:rPr>
                              <m:sty m:val="p"/>
                            </m:rPr>
                            <a:rPr lang="en-GB" b="0"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t</m:t>
                          </m:r>
                        </m:sup>
                      </m:sSup>
                    </m:oMath>
                  </m:oMathPara>
                </a14:m>
                <a:endParaRPr lang="en-GB" dirty="0">
                  <a:solidFill>
                    <a:schemeClr val="tx1"/>
                  </a:solidFill>
                  <a:latin typeface="Arial" panose="020B0604020202020204" pitchFamily="34" charset="0"/>
                  <a:cs typeface="Arial" panose="020B0604020202020204" pitchFamily="34" charset="0"/>
                </a:endParaRPr>
              </a:p>
              <a:p>
                <a14:m>
                  <m:oMath xmlns:m="http://schemas.openxmlformats.org/officeDocument/2006/math">
                    <m:sSup>
                      <m:sSupPr>
                        <m:ctrlPr>
                          <a:rPr lang="en-GB"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GB"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GB" b="0"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P</m:t>
                            </m:r>
                          </m:e>
                          <m:sub>
                            <m:r>
                              <m:rPr>
                                <m:sty m:val="p"/>
                              </m:rPr>
                              <a:rPr lang="en-GB" b="0"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t</m:t>
                            </m:r>
                          </m:sub>
                        </m:sSub>
                        <m:r>
                          <a:rPr lang="en-GB" b="0"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GB"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GB" b="0"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d>
                              <m:dPr>
                                <m:ctrlPr>
                                  <a:rPr lang="en-GB"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dPr>
                              <m:e>
                                <m:f>
                                  <m:fPr>
                                    <m:type m:val="lin"/>
                                    <m:ctrlPr>
                                      <a:rPr lang="en-GB"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GB" b="0"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en-GB" b="0"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GB" b="0"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N</m:t>
                                    </m:r>
                                  </m:den>
                                </m:f>
                              </m:e>
                            </m:d>
                          </m:e>
                        </m:d>
                      </m:e>
                      <m:sup>
                        <m:r>
                          <m:rPr>
                            <m:sty m:val="p"/>
                          </m:rPr>
                          <a:rPr lang="en-GB" b="0"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t</m:t>
                        </m:r>
                      </m:sup>
                    </m:sSup>
                  </m:oMath>
                </a14:m>
                <a:r>
                  <a:rPr lang="en-GB" dirty="0">
                    <a:solidFill>
                      <a:schemeClr val="tx1"/>
                    </a:solidFill>
                    <a:latin typeface="Arial" panose="020B0604020202020204" pitchFamily="34" charset="0"/>
                    <a:ea typeface="Calibri" panose="020F050202020403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Keywords of this chapter:</a:t>
                </a:r>
              </a:p>
              <a:p>
                <a:endParaRPr lang="de-DE"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solidFill>
                    <a:srgbClr val="FF0000"/>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Algebra as introduced in this chapter</a:t>
                </a:r>
              </a:p>
              <a:p>
                <a:r>
                  <a:rPr lang="en-GB" dirty="0">
                    <a:latin typeface="Arial" panose="020B0604020202020204" pitchFamily="34" charset="0"/>
                    <a:cs typeface="Arial" panose="020B0604020202020204" pitchFamily="34" charset="0"/>
                  </a:rPr>
                  <a:t>  </a:t>
                </a:r>
              </a:p>
              <a:p>
                <a:pPr lvl="0">
                  <a:spcAft>
                    <a:spcPts val="300"/>
                  </a:spcAft>
                </a:pPr>
                <a:r>
                  <a:rPr lang="en-GB" altLang="de-DE" dirty="0">
                    <a:latin typeface="Arial" panose="020B0604020202020204" pitchFamily="34" charset="0"/>
                    <a:cs typeface="Arial" panose="020B0604020202020204" pitchFamily="34" charset="0"/>
                  </a:rPr>
                  <a:t>1/N</a:t>
                </a:r>
                <a:r>
                  <a:rPr lang="en-GB" altLang="de-DE" baseline="-25000" dirty="0">
                    <a:latin typeface="Arial" panose="020B0604020202020204" pitchFamily="34" charset="0"/>
                    <a:cs typeface="Arial" panose="020B0604020202020204" pitchFamily="34" charset="0"/>
                  </a:rPr>
                  <a:t>e</a:t>
                </a:r>
                <a:r>
                  <a:rPr lang="en-GB" altLang="de-DE" dirty="0">
                    <a:latin typeface="Arial" panose="020B0604020202020204" pitchFamily="34" charset="0"/>
                    <a:cs typeface="Arial" panose="020B0604020202020204" pitchFamily="34" charset="0"/>
                  </a:rPr>
                  <a:t> = ½ [1/(2N</a:t>
                </a:r>
                <a:r>
                  <a:rPr lang="en-GB" altLang="de-DE" baseline="-25000" dirty="0">
                    <a:latin typeface="Arial" panose="020B0604020202020204" pitchFamily="34" charset="0"/>
                    <a:cs typeface="Arial" panose="020B0604020202020204" pitchFamily="34" charset="0"/>
                  </a:rPr>
                  <a:t>m</a:t>
                </a:r>
                <a:r>
                  <a:rPr lang="en-GB" altLang="de-DE" dirty="0">
                    <a:latin typeface="Arial" panose="020B0604020202020204" pitchFamily="34" charset="0"/>
                    <a:cs typeface="Arial" panose="020B0604020202020204" pitchFamily="34" charset="0"/>
                  </a:rPr>
                  <a:t>) + 1/(2N</a:t>
                </a:r>
                <a:r>
                  <a:rPr lang="en-GB" altLang="de-DE" baseline="-25000" dirty="0">
                    <a:latin typeface="Arial" panose="020B0604020202020204" pitchFamily="34" charset="0"/>
                    <a:cs typeface="Arial" panose="020B0604020202020204" pitchFamily="34" charset="0"/>
                  </a:rPr>
                  <a:t>f</a:t>
                </a:r>
                <a:r>
                  <a:rPr lang="en-GB" altLang="de-DE" dirty="0">
                    <a:latin typeface="Arial" panose="020B0604020202020204" pitchFamily="34" charset="0"/>
                    <a:cs typeface="Arial" panose="020B0604020202020204" pitchFamily="34" charset="0"/>
                  </a:rPr>
                  <a:t>)] =&gt; N</a:t>
                </a:r>
                <a:r>
                  <a:rPr lang="en-GB" altLang="de-DE" baseline="-25000" dirty="0">
                    <a:latin typeface="Arial" panose="020B0604020202020204" pitchFamily="34" charset="0"/>
                    <a:cs typeface="Arial" panose="020B0604020202020204" pitchFamily="34" charset="0"/>
                  </a:rPr>
                  <a:t>e</a:t>
                </a:r>
                <a:r>
                  <a:rPr lang="en-GB" altLang="de-DE" dirty="0">
                    <a:latin typeface="Arial" panose="020B0604020202020204" pitchFamily="34" charset="0"/>
                    <a:cs typeface="Arial" panose="020B0604020202020204" pitchFamily="34" charset="0"/>
                  </a:rPr>
                  <a:t> = (4</a:t>
                </a:r>
                <a:r>
                  <a:rPr lang="en-GB" altLang="de-DE" dirty="0">
                    <a:latin typeface="Arial" panose="020B0604020202020204" pitchFamily="34" charset="0"/>
                    <a:cs typeface="Arial" panose="020B0604020202020204" pitchFamily="34" charset="0"/>
                    <a:sym typeface="Wingdings" panose="05000000000000000000" pitchFamily="2" charset="2"/>
                  </a:rPr>
                  <a:t></a:t>
                </a:r>
                <a:r>
                  <a:rPr lang="en-GB" altLang="de-DE" dirty="0">
                    <a:latin typeface="Arial" panose="020B0604020202020204" pitchFamily="34" charset="0"/>
                    <a:cs typeface="Arial" panose="020B0604020202020204" pitchFamily="34" charset="0"/>
                  </a:rPr>
                  <a:t>N</a:t>
                </a:r>
                <a:r>
                  <a:rPr lang="en-GB" altLang="de-DE" baseline="-25000" dirty="0">
                    <a:latin typeface="Arial" panose="020B0604020202020204" pitchFamily="34" charset="0"/>
                    <a:cs typeface="Arial" panose="020B0604020202020204" pitchFamily="34" charset="0"/>
                  </a:rPr>
                  <a:t>m</a:t>
                </a:r>
                <a:r>
                  <a:rPr lang="en-GB" altLang="de-DE" dirty="0">
                    <a:latin typeface="Arial" panose="020B0604020202020204" pitchFamily="34" charset="0"/>
                    <a:cs typeface="Arial" panose="020B0604020202020204" pitchFamily="34" charset="0"/>
                  </a:rPr>
                  <a:t>N</a:t>
                </a:r>
                <a:r>
                  <a:rPr lang="en-GB" altLang="de-DE" baseline="-25000" dirty="0">
                    <a:latin typeface="Arial" panose="020B0604020202020204" pitchFamily="34" charset="0"/>
                    <a:cs typeface="Arial" panose="020B0604020202020204" pitchFamily="34" charset="0"/>
                  </a:rPr>
                  <a:t>f</a:t>
                </a:r>
                <a:r>
                  <a:rPr lang="en-GB" altLang="de-DE" dirty="0">
                    <a:latin typeface="Arial" panose="020B0604020202020204" pitchFamily="34" charset="0"/>
                    <a:cs typeface="Arial" panose="020B0604020202020204" pitchFamily="34" charset="0"/>
                  </a:rPr>
                  <a:t>)/(N</a:t>
                </a:r>
                <a:r>
                  <a:rPr lang="en-GB" altLang="de-DE" baseline="-25000" dirty="0">
                    <a:latin typeface="Arial" panose="020B0604020202020204" pitchFamily="34" charset="0"/>
                    <a:cs typeface="Arial" panose="020B0604020202020204" pitchFamily="34" charset="0"/>
                  </a:rPr>
                  <a:t>m</a:t>
                </a:r>
                <a:r>
                  <a:rPr lang="en-GB" altLang="de-DE" dirty="0">
                    <a:latin typeface="Arial" panose="020B0604020202020204" pitchFamily="34" charset="0"/>
                    <a:cs typeface="Arial" panose="020B0604020202020204" pitchFamily="34" charset="0"/>
                  </a:rPr>
                  <a:t> + </a:t>
                </a:r>
                <a:r>
                  <a:rPr lang="en-GB" altLang="de-DE" dirty="0" err="1">
                    <a:latin typeface="Arial" panose="020B0604020202020204" pitchFamily="34" charset="0"/>
                    <a:cs typeface="Arial" panose="020B0604020202020204" pitchFamily="34" charset="0"/>
                  </a:rPr>
                  <a:t>N</a:t>
                </a:r>
                <a:r>
                  <a:rPr lang="en-GB" altLang="de-DE" baseline="-25000" dirty="0" err="1">
                    <a:latin typeface="Arial" panose="020B0604020202020204" pitchFamily="34" charset="0"/>
                    <a:cs typeface="Arial" panose="020B0604020202020204" pitchFamily="34" charset="0"/>
                  </a:rPr>
                  <a:t>f</a:t>
                </a:r>
                <a:r>
                  <a:rPr lang="en-GB" altLang="de-DE" dirty="0">
                    <a:latin typeface="Arial" panose="020B0604020202020204" pitchFamily="34" charset="0"/>
                    <a:cs typeface="Arial" panose="020B0604020202020204" pitchFamily="34" charset="0"/>
                  </a:rPr>
                  <a:t>)</a:t>
                </a:r>
              </a:p>
              <a:p>
                <a:pPr>
                  <a:spcAft>
                    <a:spcPts val="300"/>
                  </a:spcAft>
                </a:pPr>
                <a:r>
                  <a:rPr lang="en-GB" altLang="de-DE" dirty="0">
                    <a:latin typeface="Arial" panose="020B0604020202020204" pitchFamily="34" charset="0"/>
                    <a:cs typeface="Arial" panose="020B0604020202020204" pitchFamily="34" charset="0"/>
                  </a:rPr>
                  <a:t>1/N</a:t>
                </a:r>
                <a:r>
                  <a:rPr lang="en-GB" altLang="de-DE" baseline="-25000" dirty="0">
                    <a:latin typeface="Arial" panose="020B0604020202020204" pitchFamily="34" charset="0"/>
                    <a:cs typeface="Arial" panose="020B0604020202020204" pitchFamily="34" charset="0"/>
                  </a:rPr>
                  <a:t>e</a:t>
                </a:r>
                <a:r>
                  <a:rPr lang="en-GB" altLang="de-DE" dirty="0">
                    <a:latin typeface="Arial" panose="020B0604020202020204" pitchFamily="34" charset="0"/>
                    <a:cs typeface="Arial" panose="020B0604020202020204" pitchFamily="34" charset="0"/>
                  </a:rPr>
                  <a:t> = (</a:t>
                </a:r>
                <a:r>
                  <a:rPr lang="de-DE" altLang="de-DE" dirty="0">
                    <a:latin typeface="Arial" panose="020B0604020202020204" pitchFamily="34" charset="0"/>
                    <a:cs typeface="Arial" panose="020B0604020202020204" pitchFamily="34" charset="0"/>
                  </a:rPr>
                  <a:t>1/t)  ∙  [1/</a:t>
                </a:r>
                <a:r>
                  <a:rPr lang="de-DE" altLang="de-DE" dirty="0" err="1">
                    <a:latin typeface="Arial" panose="020B0604020202020204" pitchFamily="34" charset="0"/>
                    <a:cs typeface="Arial" panose="020B0604020202020204" pitchFamily="34" charset="0"/>
                  </a:rPr>
                  <a:t>N</a:t>
                </a:r>
                <a:r>
                  <a:rPr lang="de-DE" altLang="de-DE" baseline="-25000" dirty="0" err="1">
                    <a:latin typeface="Arial" panose="020B0604020202020204" pitchFamily="34" charset="0"/>
                    <a:cs typeface="Arial" panose="020B0604020202020204" pitchFamily="34" charset="0"/>
                  </a:rPr>
                  <a:t>t</a:t>
                </a:r>
                <a:r>
                  <a:rPr lang="de-DE" altLang="de-DE" baseline="-25000" dirty="0">
                    <a:latin typeface="Arial" panose="020B0604020202020204" pitchFamily="34" charset="0"/>
                    <a:cs typeface="Arial" panose="020B0604020202020204" pitchFamily="34" charset="0"/>
                  </a:rPr>
                  <a:t>=1</a:t>
                </a:r>
                <a:r>
                  <a:rPr lang="de-DE" altLang="de-DE" dirty="0">
                    <a:latin typeface="Arial" panose="020B0604020202020204" pitchFamily="34" charset="0"/>
                    <a:cs typeface="Arial" panose="020B0604020202020204" pitchFamily="34" charset="0"/>
                  </a:rPr>
                  <a:t> + 1/</a:t>
                </a:r>
                <a:r>
                  <a:rPr lang="de-DE" altLang="de-DE" dirty="0" err="1">
                    <a:latin typeface="Arial" panose="020B0604020202020204" pitchFamily="34" charset="0"/>
                    <a:cs typeface="Arial" panose="020B0604020202020204" pitchFamily="34" charset="0"/>
                  </a:rPr>
                  <a:t>N</a:t>
                </a:r>
                <a:r>
                  <a:rPr lang="de-DE" altLang="de-DE" baseline="-25000" dirty="0" err="1">
                    <a:latin typeface="Arial" panose="020B0604020202020204" pitchFamily="34" charset="0"/>
                    <a:cs typeface="Arial" panose="020B0604020202020204" pitchFamily="34" charset="0"/>
                  </a:rPr>
                  <a:t>t</a:t>
                </a:r>
                <a:r>
                  <a:rPr lang="de-DE" altLang="de-DE" baseline="-25000" dirty="0">
                    <a:latin typeface="Arial" panose="020B0604020202020204" pitchFamily="34" charset="0"/>
                    <a:cs typeface="Arial" panose="020B0604020202020204" pitchFamily="34" charset="0"/>
                  </a:rPr>
                  <a:t>=2</a:t>
                </a:r>
                <a:r>
                  <a:rPr lang="de-DE" altLang="de-DE" dirty="0">
                    <a:latin typeface="Arial" panose="020B0604020202020204" pitchFamily="34" charset="0"/>
                    <a:cs typeface="Arial" panose="020B0604020202020204" pitchFamily="34" charset="0"/>
                  </a:rPr>
                  <a:t>+ .....  1/</a:t>
                </a:r>
                <a:r>
                  <a:rPr lang="de-DE" altLang="de-DE" dirty="0" err="1">
                    <a:latin typeface="Arial" panose="020B0604020202020204" pitchFamily="34" charset="0"/>
                    <a:cs typeface="Arial" panose="020B0604020202020204" pitchFamily="34" charset="0"/>
                  </a:rPr>
                  <a:t>N</a:t>
                </a:r>
                <a:r>
                  <a:rPr lang="de-DE" altLang="de-DE" baseline="-25000" dirty="0" err="1">
                    <a:latin typeface="Arial" panose="020B0604020202020204" pitchFamily="34" charset="0"/>
                    <a:cs typeface="Arial" panose="020B0604020202020204" pitchFamily="34" charset="0"/>
                  </a:rPr>
                  <a:t>t</a:t>
                </a:r>
                <a:r>
                  <a:rPr lang="de-DE" altLang="de-DE" dirty="0">
                    <a:latin typeface="Arial" panose="020B0604020202020204" pitchFamily="34" charset="0"/>
                    <a:cs typeface="Arial" panose="020B0604020202020204" pitchFamily="34" charset="0"/>
                  </a:rPr>
                  <a:t>]</a:t>
                </a:r>
              </a:p>
              <a:p>
                <a:pPr>
                  <a:spcAft>
                    <a:spcPts val="300"/>
                  </a:spcAft>
                </a:pPr>
                <a:endParaRPr lang="de-DE" altLang="de-DE" dirty="0">
                  <a:latin typeface="Arial" panose="020B0604020202020204" pitchFamily="34" charset="0"/>
                  <a:cs typeface="Arial" panose="020B0604020202020204" pitchFamily="34" charset="0"/>
                </a:endParaRPr>
              </a:p>
              <a:p>
                <a:pPr>
                  <a:spcAft>
                    <a:spcPts val="300"/>
                  </a:spcAft>
                </a:pPr>
                <a:endParaRPr lang="de-DE" altLang="de-DE" dirty="0">
                  <a:latin typeface="Arial" panose="020B0604020202020204" pitchFamily="34" charset="0"/>
                  <a:cs typeface="Arial" panose="020B0604020202020204" pitchFamily="34" charset="0"/>
                </a:endParaRPr>
              </a:p>
              <a:p>
                <a:pPr>
                  <a:spcAft>
                    <a:spcPts val="300"/>
                  </a:spcAft>
                </a:pPr>
                <a:endParaRPr lang="de-DE" altLang="de-DE" dirty="0">
                  <a:latin typeface="Arial" panose="020B0604020202020204" pitchFamily="34" charset="0"/>
                  <a:cs typeface="Arial" panose="020B0604020202020204" pitchFamily="34" charset="0"/>
                </a:endParaRPr>
              </a:p>
              <a:p>
                <a:pPr>
                  <a:spcAft>
                    <a:spcPts val="300"/>
                  </a:spcAft>
                </a:pPr>
                <a:endParaRPr lang="de-DE" altLang="de-DE"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30629" y="199118"/>
                <a:ext cx="11904617" cy="5204117"/>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n-GB">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val="2920255004"/>
              </p:ext>
            </p:extLst>
          </p:nvPr>
        </p:nvGraphicFramePr>
        <p:xfrm>
          <a:off x="130629" y="4152452"/>
          <a:ext cx="5721914" cy="892810"/>
        </p:xfrm>
        <a:graphic>
          <a:graphicData uri="http://schemas.openxmlformats.org/drawingml/2006/table">
            <a:tbl>
              <a:tblPr firstRow="1" firstCol="1" bandRow="1">
                <a:tableStyleId>{5C22544A-7EE6-4342-B048-85BDC9FD1C3A}</a:tableStyleId>
              </a:tblPr>
              <a:tblGrid>
                <a:gridCol w="2835882">
                  <a:extLst>
                    <a:ext uri="{9D8B030D-6E8A-4147-A177-3AD203B41FA5}">
                      <a16:colId xmlns:a16="http://schemas.microsoft.com/office/drawing/2014/main" val="809598161"/>
                    </a:ext>
                  </a:extLst>
                </a:gridCol>
                <a:gridCol w="162560">
                  <a:extLst>
                    <a:ext uri="{9D8B030D-6E8A-4147-A177-3AD203B41FA5}">
                      <a16:colId xmlns:a16="http://schemas.microsoft.com/office/drawing/2014/main" val="4152456874"/>
                    </a:ext>
                  </a:extLst>
                </a:gridCol>
                <a:gridCol w="2723472">
                  <a:extLst>
                    <a:ext uri="{9D8B030D-6E8A-4147-A177-3AD203B41FA5}">
                      <a16:colId xmlns:a16="http://schemas.microsoft.com/office/drawing/2014/main" val="450835974"/>
                    </a:ext>
                  </a:extLst>
                </a:gridCol>
              </a:tblGrid>
              <a:tr h="288290">
                <a:tc>
                  <a:txBody>
                    <a:bodyPr/>
                    <a:lstStyle/>
                    <a:p>
                      <a:pPr algn="l">
                        <a:lnSpc>
                          <a:spcPct val="115000"/>
                        </a:lnSpc>
                        <a:spcAft>
                          <a:spcPts val="0"/>
                        </a:spcAft>
                      </a:pPr>
                      <a:r>
                        <a:rPr lang="en-GB" sz="1800" b="0" dirty="0">
                          <a:solidFill>
                            <a:schemeClr val="tx1"/>
                          </a:solidFill>
                          <a:effectLst/>
                          <a:latin typeface="Arial" panose="020B0604020202020204" pitchFamily="34" charset="0"/>
                          <a:cs typeface="Arial" panose="020B0604020202020204" pitchFamily="34" charset="0"/>
                        </a:rPr>
                        <a:t> Decrease of  </a:t>
                      </a:r>
                    </a:p>
                    <a:p>
                      <a:pPr algn="l">
                        <a:lnSpc>
                          <a:spcPct val="115000"/>
                        </a:lnSpc>
                        <a:spcAft>
                          <a:spcPts val="0"/>
                        </a:spcAft>
                      </a:pPr>
                      <a:r>
                        <a:rPr lang="en-GB" sz="1800" b="0" dirty="0">
                          <a:solidFill>
                            <a:schemeClr val="tx1"/>
                          </a:solidFill>
                          <a:effectLst/>
                          <a:latin typeface="Arial" panose="020B0604020202020204" pitchFamily="34" charset="0"/>
                          <a:cs typeface="Arial" panose="020B0604020202020204" pitchFamily="34" charset="0"/>
                        </a:rPr>
                        <a:t> heterozygosity </a:t>
                      </a:r>
                      <a:endParaRPr lang="en-GB" sz="11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noFill/>
                  </a:tcPr>
                </a:tc>
                <a:tc>
                  <a:txBody>
                    <a:bodyPr/>
                    <a:lstStyle/>
                    <a:p>
                      <a:pPr algn="l">
                        <a:lnSpc>
                          <a:spcPct val="115000"/>
                        </a:lnSpc>
                      </a:pPr>
                      <a:endParaRPr lang="en-GB" sz="1100" b="0">
                        <a:solidFill>
                          <a:schemeClr val="tx1"/>
                        </a:solidFill>
                        <a:effectLst/>
                        <a:latin typeface="Arial" panose="020B0604020202020204" pitchFamily="34" charset="0"/>
                        <a:cs typeface="Arial" panose="020B0604020202020204" pitchFamily="34" charset="0"/>
                      </a:endParaRPr>
                    </a:p>
                  </a:txBody>
                  <a:tcPr marL="68580" marR="68580" marT="0" marB="0" anchor="b">
                    <a:noFill/>
                  </a:tcPr>
                </a:tc>
                <a:tc>
                  <a:txBody>
                    <a:bodyPr/>
                    <a:lstStyle/>
                    <a:p>
                      <a:pPr algn="l">
                        <a:lnSpc>
                          <a:spcPct val="115000"/>
                        </a:lnSpc>
                        <a:spcAft>
                          <a:spcPts val="0"/>
                        </a:spcAft>
                      </a:pPr>
                      <a:r>
                        <a:rPr lang="en-GB" sz="1800" b="0">
                          <a:solidFill>
                            <a:schemeClr val="tx1"/>
                          </a:solidFill>
                          <a:effectLst/>
                          <a:latin typeface="Arial" panose="020B0604020202020204" pitchFamily="34" charset="0"/>
                          <a:cs typeface="Arial" panose="020B0604020202020204" pitchFamily="34" charset="0"/>
                        </a:rPr>
                        <a:t>       Risk of allele loss </a:t>
                      </a:r>
                      <a:endParaRPr lang="en-GB" sz="11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noFill/>
                  </a:tcPr>
                </a:tc>
                <a:extLst>
                  <a:ext uri="{0D108BD9-81ED-4DB2-BD59-A6C34878D82A}">
                    <a16:rowId xmlns:a16="http://schemas.microsoft.com/office/drawing/2014/main" val="1695392504"/>
                  </a:ext>
                </a:extLst>
              </a:tr>
              <a:tr h="288290">
                <a:tc>
                  <a:txBody>
                    <a:bodyPr/>
                    <a:lstStyle/>
                    <a:p>
                      <a:pPr algn="l">
                        <a:lnSpc>
                          <a:spcPct val="115000"/>
                        </a:lnSpc>
                        <a:spcAft>
                          <a:spcPts val="0"/>
                        </a:spcAft>
                      </a:pPr>
                      <a:r>
                        <a:rPr lang="en-GB" sz="1800" b="0" dirty="0">
                          <a:solidFill>
                            <a:schemeClr val="tx1"/>
                          </a:solidFill>
                          <a:effectLst/>
                          <a:latin typeface="Arial" panose="020B0604020202020204" pitchFamily="34" charset="0"/>
                          <a:cs typeface="Arial" panose="020B0604020202020204" pitchFamily="34" charset="0"/>
                        </a:rPr>
                        <a:t> H</a:t>
                      </a:r>
                      <a:r>
                        <a:rPr lang="en-GB" sz="1800" b="0" baseline="-25000" dirty="0">
                          <a:solidFill>
                            <a:schemeClr val="tx1"/>
                          </a:solidFill>
                          <a:effectLst/>
                          <a:latin typeface="Arial" panose="020B0604020202020204" pitchFamily="34" charset="0"/>
                          <a:cs typeface="Arial" panose="020B0604020202020204" pitchFamily="34" charset="0"/>
                        </a:rPr>
                        <a:t>1</a:t>
                      </a:r>
                      <a:r>
                        <a:rPr lang="en-GB" sz="1800" b="0" dirty="0">
                          <a:solidFill>
                            <a:schemeClr val="tx1"/>
                          </a:solidFill>
                          <a:effectLst/>
                          <a:latin typeface="Arial" panose="020B0604020202020204" pitchFamily="34" charset="0"/>
                          <a:cs typeface="Arial" panose="020B0604020202020204" pitchFamily="34" charset="0"/>
                        </a:rPr>
                        <a:t> = [1  - 1/(2N</a:t>
                      </a:r>
                      <a:r>
                        <a:rPr lang="en-GB" sz="1800" b="0" baseline="-25000" dirty="0">
                          <a:solidFill>
                            <a:schemeClr val="tx1"/>
                          </a:solidFill>
                          <a:effectLst/>
                          <a:latin typeface="Arial" panose="020B0604020202020204" pitchFamily="34" charset="0"/>
                          <a:cs typeface="Arial" panose="020B0604020202020204" pitchFamily="34" charset="0"/>
                        </a:rPr>
                        <a:t>e</a:t>
                      </a:r>
                      <a:r>
                        <a:rPr lang="en-GB" sz="1800" b="0" dirty="0">
                          <a:solidFill>
                            <a:schemeClr val="tx1"/>
                          </a:solidFill>
                          <a:effectLst/>
                          <a:latin typeface="Arial" panose="020B0604020202020204" pitchFamily="34" charset="0"/>
                          <a:cs typeface="Arial" panose="020B0604020202020204" pitchFamily="34" charset="0"/>
                        </a:rPr>
                        <a:t>)]H</a:t>
                      </a:r>
                      <a:r>
                        <a:rPr lang="en-GB" sz="1800" b="0" baseline="-25000" dirty="0">
                          <a:solidFill>
                            <a:schemeClr val="tx1"/>
                          </a:solidFill>
                          <a:effectLst/>
                          <a:latin typeface="Arial" panose="020B0604020202020204" pitchFamily="34" charset="0"/>
                          <a:cs typeface="Arial" panose="020B0604020202020204" pitchFamily="34" charset="0"/>
                        </a:rPr>
                        <a:t>0</a:t>
                      </a:r>
                      <a:r>
                        <a:rPr lang="en-GB" sz="1800" b="0" dirty="0">
                          <a:solidFill>
                            <a:schemeClr val="tx1"/>
                          </a:solidFill>
                          <a:effectLst/>
                          <a:latin typeface="Arial" panose="020B0604020202020204" pitchFamily="34" charset="0"/>
                          <a:cs typeface="Arial" panose="020B0604020202020204" pitchFamily="34" charset="0"/>
                        </a:rPr>
                        <a:t>  </a:t>
                      </a:r>
                      <a:endParaRPr lang="en-GB" sz="11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noFill/>
                  </a:tcPr>
                </a:tc>
                <a:tc>
                  <a:txBody>
                    <a:bodyPr/>
                    <a:lstStyle/>
                    <a:p>
                      <a:pPr algn="l">
                        <a:lnSpc>
                          <a:spcPct val="115000"/>
                        </a:lnSpc>
                        <a:spcAft>
                          <a:spcPts val="0"/>
                        </a:spcAft>
                      </a:pPr>
                      <a:r>
                        <a:rPr lang="en-GB" sz="1800" b="0" dirty="0">
                          <a:solidFill>
                            <a:schemeClr val="tx1"/>
                          </a:solidFill>
                          <a:effectLst/>
                          <a:latin typeface="Arial" panose="020B0604020202020204" pitchFamily="34" charset="0"/>
                          <a:cs typeface="Arial" panose="020B0604020202020204" pitchFamily="34" charset="0"/>
                        </a:rPr>
                        <a:t> </a:t>
                      </a:r>
                      <a:endParaRPr lang="en-GB" sz="11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noFill/>
                  </a:tcPr>
                </a:tc>
                <a:tc>
                  <a:txBody>
                    <a:bodyPr/>
                    <a:lstStyle/>
                    <a:p>
                      <a:pPr algn="l">
                        <a:lnSpc>
                          <a:spcPct val="115000"/>
                        </a:lnSpc>
                        <a:spcAft>
                          <a:spcPts val="0"/>
                        </a:spcAft>
                      </a:pPr>
                      <a:r>
                        <a:rPr lang="en-GB" sz="1800" b="0" dirty="0">
                          <a:solidFill>
                            <a:schemeClr val="tx1"/>
                          </a:solidFill>
                          <a:effectLst/>
                          <a:latin typeface="Arial" panose="020B0604020202020204" pitchFamily="34" charset="0"/>
                          <a:cs typeface="Arial" panose="020B0604020202020204" pitchFamily="34" charset="0"/>
                        </a:rPr>
                        <a:t>       P=p</a:t>
                      </a:r>
                      <a:r>
                        <a:rPr lang="en-GB" sz="1800" b="0" baseline="30000" dirty="0">
                          <a:solidFill>
                            <a:schemeClr val="tx1"/>
                          </a:solidFill>
                          <a:effectLst/>
                          <a:latin typeface="Arial" panose="020B0604020202020204" pitchFamily="34" charset="0"/>
                          <a:cs typeface="Arial" panose="020B0604020202020204" pitchFamily="34" charset="0"/>
                        </a:rPr>
                        <a:t>2N</a:t>
                      </a:r>
                      <a:r>
                        <a:rPr lang="en-GB" sz="1800" b="0" dirty="0">
                          <a:solidFill>
                            <a:schemeClr val="tx1"/>
                          </a:solidFill>
                          <a:effectLst/>
                          <a:latin typeface="Arial" panose="020B0604020202020204" pitchFamily="34" charset="0"/>
                          <a:cs typeface="Arial" panose="020B0604020202020204" pitchFamily="34" charset="0"/>
                        </a:rPr>
                        <a:t>+q</a:t>
                      </a:r>
                      <a:r>
                        <a:rPr lang="en-GB" sz="1800" b="0" baseline="30000" dirty="0">
                          <a:solidFill>
                            <a:schemeClr val="tx1"/>
                          </a:solidFill>
                          <a:effectLst/>
                          <a:latin typeface="Arial" panose="020B0604020202020204" pitchFamily="34" charset="0"/>
                          <a:cs typeface="Arial" panose="020B0604020202020204" pitchFamily="34" charset="0"/>
                        </a:rPr>
                        <a:t>2N</a:t>
                      </a:r>
                      <a:endParaRPr lang="en-GB" sz="11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noFill/>
                  </a:tcPr>
                </a:tc>
                <a:extLst>
                  <a:ext uri="{0D108BD9-81ED-4DB2-BD59-A6C34878D82A}">
                    <a16:rowId xmlns:a16="http://schemas.microsoft.com/office/drawing/2014/main" val="2803781791"/>
                  </a:ext>
                </a:extLst>
              </a:tr>
            </a:tbl>
          </a:graphicData>
        </a:graphic>
      </p:graphicFrame>
    </p:spTree>
    <p:extLst>
      <p:ext uri="{BB962C8B-B14F-4D97-AF65-F5344CB8AC3E}">
        <p14:creationId xmlns:p14="http://schemas.microsoft.com/office/powerpoint/2010/main" val="1789351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01359"/>
            <a:ext cx="12130816"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de-DE"/>
            </a:defPPr>
            <a:lvl1pPr>
              <a:defRPr>
                <a:latin typeface="Arial" panose="020B0604020202020204" pitchFamily="34" charset="0"/>
                <a:cs typeface="Arial" panose="020B0604020202020204" pitchFamily="34" charset="0"/>
              </a:defRPr>
            </a:lvl1pPr>
          </a:lstStyle>
          <a:p>
            <a:r>
              <a:rPr lang="en-GB" dirty="0"/>
              <a:t>From here you may go to UNPLAB-PopGen_Ch-6[Selection]</a:t>
            </a:r>
          </a:p>
        </p:txBody>
      </p:sp>
      <p:sp>
        <p:nvSpPr>
          <p:cNvPr id="6" name="Textfeld 5"/>
          <p:cNvSpPr txBox="1"/>
          <p:nvPr/>
        </p:nvSpPr>
        <p:spPr>
          <a:xfrm>
            <a:off x="11238614" y="6342528"/>
            <a:ext cx="89220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30</a:t>
            </a:fld>
            <a:endParaRPr lang="en-GB" sz="2400" dirty="0">
              <a:latin typeface="Arial" panose="020B0604020202020204" pitchFamily="34" charset="0"/>
              <a:cs typeface="Arial" panose="020B0604020202020204" pitchFamily="34" charset="0"/>
            </a:endParaRPr>
          </a:p>
        </p:txBody>
      </p:sp>
      <p:sp>
        <p:nvSpPr>
          <p:cNvPr id="7" name="Textfeld 5"/>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30</a:t>
            </a:fld>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022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 rechteckige Legende 4"/>
          <p:cNvSpPr/>
          <p:nvPr/>
        </p:nvSpPr>
        <p:spPr>
          <a:xfrm>
            <a:off x="96000" y="452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feld 5"/>
          <p:cNvSpPr txBox="1"/>
          <p:nvPr/>
        </p:nvSpPr>
        <p:spPr>
          <a:xfrm>
            <a:off x="397933" y="633083"/>
            <a:ext cx="11411591" cy="2677656"/>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Non-random Mating, Migration, Mutation, Selection and Drift are ‘forces’ which cause a Population to deviate from the anchor-setting of the so-called </a:t>
            </a:r>
          </a:p>
          <a:p>
            <a:r>
              <a:rPr lang="de-DE" sz="2400" dirty="0">
                <a:latin typeface="Arial" panose="020B0604020202020204" pitchFamily="34" charset="0"/>
                <a:cs typeface="Arial" panose="020B0604020202020204" pitchFamily="34" charset="0"/>
              </a:rPr>
              <a:t>Hardy-Weinberg-Equilibrium.</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The </a:t>
            </a:r>
            <a:r>
              <a:rPr lang="de-DE" sz="2400" dirty="0" err="1">
                <a:latin typeface="Arial" panose="020B0604020202020204" pitchFamily="34" charset="0"/>
                <a:cs typeface="Arial" panose="020B0604020202020204" pitchFamily="34" charset="0"/>
              </a:rPr>
              <a:t>effects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of</a:t>
            </a:r>
            <a:r>
              <a:rPr lang="de-DE" sz="2400" dirty="0">
                <a:latin typeface="Arial" panose="020B0604020202020204" pitchFamily="34" charset="0"/>
                <a:cs typeface="Arial" panose="020B0604020202020204" pitchFamily="34" charset="0"/>
              </a:rPr>
              <a:t> Drift (Random Drift) on a ‚</a:t>
            </a:r>
            <a:r>
              <a:rPr lang="de-DE" sz="2400" dirty="0" err="1">
                <a:latin typeface="Arial" panose="020B0604020202020204" pitchFamily="34" charset="0"/>
                <a:cs typeface="Arial" panose="020B0604020202020204" pitchFamily="34" charset="0"/>
              </a:rPr>
              <a:t>small</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population</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can</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be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told</a:t>
            </a:r>
            <a:r>
              <a:rPr lang="de-DE" sz="2400"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Ø"/>
            </a:pPr>
            <a:r>
              <a:rPr lang="de-DE" sz="2400" dirty="0" err="1">
                <a:latin typeface="Arial" panose="020B0604020202020204" pitchFamily="34" charset="0"/>
                <a:cs typeface="Arial" panose="020B0604020202020204" pitchFamily="34" charset="0"/>
              </a:rPr>
              <a:t>as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increase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of</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Inbreeding</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since</a:t>
            </a:r>
            <a:r>
              <a:rPr lang="de-DE" sz="2400" dirty="0">
                <a:latin typeface="Arial" panose="020B0604020202020204" pitchFamily="34" charset="0"/>
                <a:cs typeface="Arial" panose="020B0604020202020204" pitchFamily="34" charset="0"/>
              </a:rPr>
              <a:t> Drift </a:t>
            </a:r>
            <a:r>
              <a:rPr lang="de-DE" sz="2400" dirty="0" err="1">
                <a:latin typeface="Arial" panose="020B0604020202020204" pitchFamily="34" charset="0"/>
                <a:cs typeface="Arial" panose="020B0604020202020204" pitchFamily="34" charset="0"/>
              </a:rPr>
              <a:t>started</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to</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act</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or</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and</a:t>
            </a:r>
            <a:r>
              <a:rPr lang="de-DE" sz="2400"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Ø"/>
            </a:pPr>
            <a:r>
              <a:rPr lang="de-DE" sz="2400" dirty="0" err="1">
                <a:latin typeface="Arial" panose="020B0604020202020204" pitchFamily="34" charset="0"/>
                <a:cs typeface="Arial" panose="020B0604020202020204" pitchFamily="34" charset="0"/>
              </a:rPr>
              <a:t>as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random</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deviation</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of</a:t>
            </a:r>
            <a:r>
              <a:rPr lang="de-DE" sz="2400" dirty="0">
                <a:latin typeface="Arial" panose="020B0604020202020204" pitchFamily="34" charset="0"/>
                <a:cs typeface="Arial" panose="020B0604020202020204" pitchFamily="34" charset="0"/>
              </a:rPr>
              <a:t> allele </a:t>
            </a:r>
            <a:r>
              <a:rPr lang="de-DE" sz="2400" dirty="0" err="1">
                <a:latin typeface="Arial" panose="020B0604020202020204" pitchFamily="34" charset="0"/>
                <a:cs typeface="Arial" panose="020B0604020202020204" pitchFamily="34" charset="0"/>
              </a:rPr>
              <a:t>frequency</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from</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the</a:t>
            </a:r>
            <a:r>
              <a:rPr lang="de-DE" sz="2400" dirty="0">
                <a:latin typeface="Arial" panose="020B0604020202020204" pitchFamily="34" charset="0"/>
                <a:cs typeface="Arial" panose="020B0604020202020204" pitchFamily="34" charset="0"/>
              </a:rPr>
              <a:t> initial </a:t>
            </a:r>
            <a:r>
              <a:rPr lang="de-DE" sz="2400" dirty="0" err="1">
                <a:latin typeface="Arial" panose="020B0604020202020204" pitchFamily="34" charset="0"/>
                <a:cs typeface="Arial" panose="020B0604020202020204" pitchFamily="34" charset="0"/>
              </a:rPr>
              <a:t>frequency</a:t>
            </a:r>
            <a:r>
              <a:rPr lang="de-DE" sz="2400" dirty="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8" name="Textfeld 5">
            <a:extLst>
              <a:ext uri="{FF2B5EF4-FFF2-40B4-BE49-F238E27FC236}">
                <a16:creationId xmlns:a16="http://schemas.microsoft.com/office/drawing/2014/main" id="{2A5778F9-164A-4AA5-B579-BD613022F997}"/>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4</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672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000" y="6335173"/>
            <a:ext cx="12017010"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Genetic Drift*, as it is a non-steered, random process, may be called </a:t>
            </a:r>
            <a:r>
              <a:rPr lang="en-GB" dirty="0">
                <a:latin typeface="Arial" panose="020B0604020202020204" pitchFamily="34" charset="0"/>
                <a:cs typeface="Arial" panose="020B0604020202020204" pitchFamily="34" charset="0"/>
              </a:rPr>
              <a:t>Random (Genetic) Drift. </a:t>
            </a:r>
            <a:r>
              <a:rPr lang="en-GB" dirty="0">
                <a:solidFill>
                  <a:schemeClr val="tx1">
                    <a:lumMod val="50000"/>
                    <a:lumOff val="50000"/>
                  </a:schemeClr>
                </a:solidFill>
                <a:latin typeface="Arial" panose="020B0604020202020204" pitchFamily="34" charset="0"/>
                <a:cs typeface="Arial" panose="020B0604020202020204" pitchFamily="34" charset="0"/>
              </a:rPr>
              <a:t>You knew it, true?</a:t>
            </a:r>
          </a:p>
        </p:txBody>
      </p:sp>
      <p:sp>
        <p:nvSpPr>
          <p:cNvPr id="4" name="Rectangle 3"/>
          <p:cNvSpPr/>
          <p:nvPr/>
        </p:nvSpPr>
        <p:spPr>
          <a:xfrm>
            <a:off x="72000" y="606340"/>
            <a:ext cx="6959589" cy="54912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3" name="Textfeld 2"/>
              <p:cNvSpPr txBox="1"/>
              <p:nvPr/>
            </p:nvSpPr>
            <p:spPr>
              <a:xfrm>
                <a:off x="7186019" y="1955335"/>
                <a:ext cx="4894170" cy="415639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nSpc>
                    <a:spcPct val="95000"/>
                  </a:lnSpc>
                  <a:spcAft>
                    <a:spcPts val="800"/>
                  </a:spcAft>
                </a:pPr>
                <a:r>
                  <a:rPr lang="en-GB" dirty="0">
                    <a:latin typeface="Arial" panose="020B0604020202020204" pitchFamily="34" charset="0"/>
                    <a:ea typeface="Times New Roman" panose="02020603050405020304" pitchFamily="18" charset="0"/>
                    <a:cs typeface="Arial" panose="020B0604020202020204" pitchFamily="34" charset="0"/>
                  </a:rPr>
                  <a:t>Here, we let the generations of Random Drift run longer than before: Until t=160. </a:t>
                </a:r>
              </a:p>
              <a:p>
                <a:pPr>
                  <a:lnSpc>
                    <a:spcPct val="95000"/>
                  </a:lnSpc>
                  <a:spcAft>
                    <a:spcPts val="800"/>
                  </a:spcAft>
                </a:pPr>
                <a14:m>
                  <m:oMathPara xmlns:m="http://schemas.openxmlformats.org/officeDocument/2006/math">
                    <m:oMathParaPr>
                      <m:jc m:val="left"/>
                    </m:oMathParaPr>
                    <m:oMath xmlns:m="http://schemas.openxmlformats.org/officeDocument/2006/math">
                      <m:sSup>
                        <m:sSupPr>
                          <m:ctrlPr>
                            <a:rPr lang="en-GB" sz="2400" i="1" smtClean="0">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GB" sz="2400" i="1">
                                  <a:latin typeface="Cambria Math" panose="02040503050406030204" pitchFamily="18" charset="0"/>
                                  <a:ea typeface="Times New Roman" panose="02020603050405020304" pitchFamily="18" charset="0"/>
                                  <a:cs typeface="Times New Roman" panose="02020603050405020304" pitchFamily="18" charset="0"/>
                                </a:rPr>
                              </m:ctrlPr>
                            </m:sSubPr>
                            <m:e>
                              <m:r>
                                <a:rPr lang="en-GB" sz="2400" i="1">
                                  <a:latin typeface="Cambria Math" panose="02040503050406030204" pitchFamily="18" charset="0"/>
                                  <a:ea typeface="Times New Roman" panose="02020603050405020304" pitchFamily="18" charset="0"/>
                                  <a:cs typeface="Times New Roman" panose="02020603050405020304" pitchFamily="18" charset="0"/>
                                </a:rPr>
                                <m:t>𝐹</m:t>
                              </m:r>
                            </m:e>
                            <m:sub>
                              <m:r>
                                <a:rPr lang="en-GB" sz="2400" i="1">
                                  <a:latin typeface="Cambria Math" panose="02040503050406030204" pitchFamily="18" charset="0"/>
                                  <a:ea typeface="Times New Roman" panose="02020603050405020304" pitchFamily="18" charset="0"/>
                                  <a:cs typeface="Times New Roman" panose="02020603050405020304" pitchFamily="18" charset="0"/>
                                </a:rPr>
                                <m:t>𝑡</m:t>
                              </m:r>
                            </m:sub>
                          </m:sSub>
                          <m:r>
                            <a:rPr lang="en-GB" sz="2400" i="1">
                              <a:latin typeface="Cambria Math" panose="02040503050406030204" pitchFamily="18" charset="0"/>
                              <a:ea typeface="Times New Roman" panose="02020603050405020304" pitchFamily="18" charset="0"/>
                              <a:cs typeface="Times New Roman" panose="02020603050405020304" pitchFamily="18" charset="0"/>
                            </a:rPr>
                            <m:t>=</m:t>
                          </m:r>
                          <m:r>
                            <a:rPr lang="en-GB" sz="2400" b="1"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𝟏</m:t>
                          </m:r>
                          <m:r>
                            <a:rPr lang="en-GB" sz="2400" b="1"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GB" sz="2400" b="1" i="1">
                                  <a:solidFill>
                                    <a:srgbClr val="0033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GB" sz="2400" b="1" i="1">
                                  <a:latin typeface="Cambria Math" panose="02040503050406030204" pitchFamily="18" charset="0"/>
                                  <a:ea typeface="Times New Roman" panose="02020603050405020304" pitchFamily="18" charset="0"/>
                                  <a:cs typeface="Times New Roman" panose="02020603050405020304" pitchFamily="18" charset="0"/>
                                </a:rPr>
                                <m:t>𝟏</m:t>
                              </m:r>
                              <m:r>
                                <a:rPr lang="en-GB" sz="2400" b="1" i="1">
                                  <a:latin typeface="Cambria Math" panose="02040503050406030204" pitchFamily="18" charset="0"/>
                                  <a:ea typeface="Times New Roman" panose="02020603050405020304" pitchFamily="18" charset="0"/>
                                  <a:cs typeface="Times New Roman" panose="02020603050405020304" pitchFamily="18" charset="0"/>
                                </a:rPr>
                                <m:t>−</m:t>
                              </m:r>
                              <m:d>
                                <m:dPr>
                                  <m:ctrlPr>
                                    <a:rPr lang="en-GB" sz="2400" b="1" i="1">
                                      <a:latin typeface="Cambria Math" panose="02040503050406030204" pitchFamily="18" charset="0"/>
                                      <a:ea typeface="Times New Roman" panose="02020603050405020304" pitchFamily="18" charset="0"/>
                                      <a:cs typeface="Times New Roman" panose="02020603050405020304" pitchFamily="18" charset="0"/>
                                    </a:rPr>
                                  </m:ctrlPr>
                                </m:dPr>
                                <m:e>
                                  <m:f>
                                    <m:fPr>
                                      <m:type m:val="lin"/>
                                      <m:ctrlPr>
                                        <a:rPr lang="en-GB" sz="2400" b="1" i="1">
                                          <a:solidFill>
                                            <a:srgbClr val="0000CC"/>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GB" sz="2400" b="1" i="1">
                                          <a:solidFill>
                                            <a:srgbClr val="0000CC"/>
                                          </a:solidFill>
                                          <a:latin typeface="Cambria Math" panose="02040503050406030204" pitchFamily="18" charset="0"/>
                                          <a:ea typeface="Times New Roman" panose="02020603050405020304" pitchFamily="18" charset="0"/>
                                          <a:cs typeface="Times New Roman" panose="02020603050405020304" pitchFamily="18" charset="0"/>
                                        </a:rPr>
                                        <m:t>𝟏</m:t>
                                      </m:r>
                                    </m:num>
                                    <m:den>
                                      <m:r>
                                        <a:rPr lang="en-GB" sz="2400" b="1" i="1">
                                          <a:solidFill>
                                            <a:srgbClr val="0000CC"/>
                                          </a:solidFill>
                                          <a:latin typeface="Cambria Math" panose="02040503050406030204" pitchFamily="18" charset="0"/>
                                          <a:ea typeface="Times New Roman" panose="02020603050405020304" pitchFamily="18" charset="0"/>
                                          <a:cs typeface="Times New Roman" panose="02020603050405020304" pitchFamily="18" charset="0"/>
                                        </a:rPr>
                                        <m:t>𝟐</m:t>
                                      </m:r>
                                      <m:r>
                                        <a:rPr lang="en-GB" sz="2400" b="1" i="1">
                                          <a:solidFill>
                                            <a:srgbClr val="0000CC"/>
                                          </a:solidFill>
                                          <a:latin typeface="Cambria Math" panose="02040503050406030204" pitchFamily="18" charset="0"/>
                                          <a:ea typeface="Times New Roman" panose="02020603050405020304" pitchFamily="18" charset="0"/>
                                          <a:cs typeface="Times New Roman" panose="02020603050405020304" pitchFamily="18" charset="0"/>
                                        </a:rPr>
                                        <m:t>𝑵</m:t>
                                      </m:r>
                                    </m:den>
                                  </m:f>
                                </m:e>
                              </m:d>
                            </m:e>
                          </m:d>
                        </m:e>
                        <m:sup>
                          <m:r>
                            <a:rPr lang="en-GB" sz="2400" b="1" i="1">
                              <a:solidFill>
                                <a:srgbClr val="003300"/>
                              </a:solidFill>
                              <a:latin typeface="Cambria Math" panose="02040503050406030204" pitchFamily="18" charset="0"/>
                              <a:ea typeface="Times New Roman" panose="02020603050405020304" pitchFamily="18" charset="0"/>
                              <a:cs typeface="Times New Roman" panose="02020603050405020304" pitchFamily="18" charset="0"/>
                            </a:rPr>
                            <m:t>𝒕</m:t>
                          </m:r>
                        </m:sup>
                      </m:sSup>
                    </m:oMath>
                  </m:oMathPara>
                </a14:m>
                <a:endParaRPr lang="en-GB" sz="2400" b="1" dirty="0">
                  <a:solidFill>
                    <a:srgbClr val="003300"/>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95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N is the number of random individuals which are parents for the next generation. Assume:</a:t>
                </a:r>
                <a:br>
                  <a:rPr lang="en-GB" dirty="0">
                    <a:latin typeface="Arial" panose="020B0604020202020204" pitchFamily="34" charset="0"/>
                    <a:ea typeface="Calibri" panose="020F0502020204030204" pitchFamily="34" charset="0"/>
                    <a:cs typeface="Arial" panose="020B0604020202020204" pitchFamily="34" charset="0"/>
                  </a:rPr>
                </a:br>
                <a:r>
                  <a:rPr lang="en-GB" dirty="0">
                    <a:latin typeface="Arial" panose="020B0604020202020204" pitchFamily="34" charset="0"/>
                    <a:ea typeface="Calibri" panose="020F0502020204030204" pitchFamily="34" charset="0"/>
                    <a:cs typeface="Arial" panose="020B0604020202020204" pitchFamily="34" charset="0"/>
                  </a:rPr>
                  <a:t>No Mutation, Migration, Selection. </a:t>
                </a:r>
                <a:br>
                  <a:rPr lang="en-GB" dirty="0">
                    <a:latin typeface="Arial" panose="020B0604020202020204" pitchFamily="34" charset="0"/>
                    <a:ea typeface="Calibri" panose="020F0502020204030204" pitchFamily="34" charset="0"/>
                    <a:cs typeface="Arial" panose="020B0604020202020204" pitchFamily="34" charset="0"/>
                  </a:rPr>
                </a:br>
                <a:r>
                  <a:rPr lang="en-GB" dirty="0">
                    <a:latin typeface="Arial" panose="020B0604020202020204" pitchFamily="34" charset="0"/>
                    <a:ea typeface="Calibri" panose="020F0502020204030204" pitchFamily="34" charset="0"/>
                    <a:cs typeface="Arial" panose="020B0604020202020204" pitchFamily="34" charset="0"/>
                  </a:rPr>
                  <a:t>Random Mating. </a:t>
                </a:r>
                <a:br>
                  <a:rPr lang="en-GB" dirty="0">
                    <a:latin typeface="Arial" panose="020B0604020202020204" pitchFamily="34" charset="0"/>
                    <a:ea typeface="Calibri" panose="020F0502020204030204" pitchFamily="34" charset="0"/>
                    <a:cs typeface="Arial" panose="020B0604020202020204" pitchFamily="34" charset="0"/>
                  </a:rPr>
                </a:br>
                <a:r>
                  <a:rPr lang="en-GB" dirty="0">
                    <a:latin typeface="Arial" panose="020B0604020202020204" pitchFamily="34" charset="0"/>
                    <a:ea typeface="Calibri" panose="020F0502020204030204" pitchFamily="34" charset="0"/>
                    <a:cs typeface="Arial" panose="020B0604020202020204" pitchFamily="34" charset="0"/>
                  </a:rPr>
                  <a:t>Just: Drift.</a:t>
                </a:r>
                <a:endParaRPr lang="en-GB" sz="2400" dirty="0">
                  <a:latin typeface="Arial" panose="020B0604020202020204" pitchFamily="34" charset="0"/>
                  <a:ea typeface="Calibri" panose="020F0502020204030204" pitchFamily="34" charset="0"/>
                  <a:cs typeface="Arial" panose="020B0604020202020204" pitchFamily="34" charset="0"/>
                </a:endParaRPr>
              </a:p>
              <a:p>
                <a:pPr>
                  <a:lnSpc>
                    <a:spcPct val="95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Reminder: The Panmictic index P is the complement of the Inbreeding coefficient F.</a:t>
                </a:r>
              </a:p>
              <a:p>
                <a:pPr>
                  <a:lnSpc>
                    <a:spcPct val="95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P = 1-F </a:t>
                </a:r>
                <a:endParaRPr lang="en-GB" dirty="0">
                  <a:effectLst/>
                  <a:latin typeface="Arial" panose="020B0604020202020204" pitchFamily="34" charset="0"/>
                  <a:ea typeface="Calibri" panose="020F0502020204030204" pitchFamily="34" charset="0"/>
                  <a:cs typeface="Arial" panose="020B0604020202020204" pitchFamily="34" charset="0"/>
                </a:endParaRPr>
              </a:p>
              <a:p>
                <a:pPr>
                  <a:lnSpc>
                    <a:spcPct val="95000"/>
                  </a:lnSpc>
                  <a:spcAft>
                    <a:spcPts val="800"/>
                  </a:spcAft>
                </a:pPr>
                <a14:m>
                  <m:oMath xmlns:m="http://schemas.openxmlformats.org/officeDocument/2006/math">
                    <m:sSup>
                      <m:sSupPr>
                        <m:ctrlPr>
                          <a:rPr lang="en-GB" sz="2400" i="1">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GB" sz="2400" i="1">
                                <a:latin typeface="Cambria Math" panose="02040503050406030204" pitchFamily="18" charset="0"/>
                                <a:ea typeface="Times New Roman" panose="02020603050405020304" pitchFamily="18" charset="0"/>
                                <a:cs typeface="Times New Roman" panose="02020603050405020304" pitchFamily="18" charset="0"/>
                              </a:rPr>
                            </m:ctrlPr>
                          </m:sSubPr>
                          <m:e>
                            <m:r>
                              <a:rPr lang="en-GB" sz="2400" i="1">
                                <a:latin typeface="Cambria Math" panose="02040503050406030204" pitchFamily="18" charset="0"/>
                                <a:ea typeface="Times New Roman" panose="02020603050405020304" pitchFamily="18" charset="0"/>
                                <a:cs typeface="Times New Roman" panose="02020603050405020304" pitchFamily="18" charset="0"/>
                              </a:rPr>
                              <m:t>𝑃</m:t>
                            </m:r>
                          </m:e>
                          <m:sub>
                            <m:r>
                              <a:rPr lang="en-GB" sz="2400" i="1">
                                <a:latin typeface="Cambria Math" panose="02040503050406030204" pitchFamily="18" charset="0"/>
                                <a:ea typeface="Times New Roman" panose="02020603050405020304" pitchFamily="18" charset="0"/>
                                <a:cs typeface="Times New Roman" panose="02020603050405020304" pitchFamily="18" charset="0"/>
                              </a:rPr>
                              <m:t>𝑡</m:t>
                            </m:r>
                          </m:sub>
                        </m:sSub>
                        <m:r>
                          <a:rPr lang="en-GB" sz="24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GB" sz="2400" b="1" i="1">
                                <a:solidFill>
                                  <a:srgbClr val="0033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GB" sz="2400" b="1" i="1">
                                <a:latin typeface="Cambria Math" panose="02040503050406030204" pitchFamily="18" charset="0"/>
                                <a:ea typeface="Times New Roman" panose="02020603050405020304" pitchFamily="18" charset="0"/>
                                <a:cs typeface="Times New Roman" panose="02020603050405020304" pitchFamily="18" charset="0"/>
                              </a:rPr>
                              <m:t>𝟏</m:t>
                            </m:r>
                            <m:r>
                              <a:rPr lang="en-GB" sz="2400" b="1" i="1">
                                <a:latin typeface="Cambria Math" panose="02040503050406030204" pitchFamily="18" charset="0"/>
                                <a:ea typeface="Times New Roman" panose="02020603050405020304" pitchFamily="18" charset="0"/>
                                <a:cs typeface="Times New Roman" panose="02020603050405020304" pitchFamily="18" charset="0"/>
                              </a:rPr>
                              <m:t>−</m:t>
                            </m:r>
                            <m:d>
                              <m:dPr>
                                <m:ctrlPr>
                                  <a:rPr lang="en-GB" sz="2400" b="1" i="1">
                                    <a:latin typeface="Cambria Math" panose="02040503050406030204" pitchFamily="18" charset="0"/>
                                    <a:ea typeface="Times New Roman" panose="02020603050405020304" pitchFamily="18" charset="0"/>
                                    <a:cs typeface="Times New Roman" panose="02020603050405020304" pitchFamily="18" charset="0"/>
                                  </a:rPr>
                                </m:ctrlPr>
                              </m:dPr>
                              <m:e>
                                <m:f>
                                  <m:fPr>
                                    <m:type m:val="lin"/>
                                    <m:ctrlPr>
                                      <a:rPr lang="en-GB" sz="2400" b="1" i="1">
                                        <a:solidFill>
                                          <a:srgbClr val="0000CC"/>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GB" sz="2400" b="1" i="1">
                                        <a:solidFill>
                                          <a:srgbClr val="0000CC"/>
                                        </a:solidFill>
                                        <a:latin typeface="Cambria Math" panose="02040503050406030204" pitchFamily="18" charset="0"/>
                                        <a:ea typeface="Times New Roman" panose="02020603050405020304" pitchFamily="18" charset="0"/>
                                        <a:cs typeface="Times New Roman" panose="02020603050405020304" pitchFamily="18" charset="0"/>
                                      </a:rPr>
                                      <m:t>𝟏</m:t>
                                    </m:r>
                                  </m:num>
                                  <m:den>
                                    <m:r>
                                      <a:rPr lang="en-GB" sz="2400" b="1" i="1">
                                        <a:solidFill>
                                          <a:srgbClr val="0000CC"/>
                                        </a:solidFill>
                                        <a:latin typeface="Cambria Math" panose="02040503050406030204" pitchFamily="18" charset="0"/>
                                        <a:ea typeface="Times New Roman" panose="02020603050405020304" pitchFamily="18" charset="0"/>
                                        <a:cs typeface="Times New Roman" panose="02020603050405020304" pitchFamily="18" charset="0"/>
                                      </a:rPr>
                                      <m:t>𝟐</m:t>
                                    </m:r>
                                    <m:r>
                                      <a:rPr lang="en-GB" sz="2400" b="1" i="1">
                                        <a:solidFill>
                                          <a:srgbClr val="0000CC"/>
                                        </a:solidFill>
                                        <a:latin typeface="Cambria Math" panose="02040503050406030204" pitchFamily="18" charset="0"/>
                                        <a:ea typeface="Times New Roman" panose="02020603050405020304" pitchFamily="18" charset="0"/>
                                        <a:cs typeface="Times New Roman" panose="02020603050405020304" pitchFamily="18" charset="0"/>
                                      </a:rPr>
                                      <m:t>𝑵</m:t>
                                    </m:r>
                                  </m:den>
                                </m:f>
                              </m:e>
                            </m:d>
                          </m:e>
                        </m:d>
                      </m:e>
                      <m:sup>
                        <m:r>
                          <a:rPr lang="en-GB" sz="2400" b="1" i="1">
                            <a:solidFill>
                              <a:srgbClr val="003300"/>
                            </a:solidFill>
                            <a:latin typeface="Cambria Math" panose="02040503050406030204" pitchFamily="18" charset="0"/>
                            <a:ea typeface="Times New Roman" panose="02020603050405020304" pitchFamily="18" charset="0"/>
                            <a:cs typeface="Times New Roman" panose="02020603050405020304" pitchFamily="18" charset="0"/>
                          </a:rPr>
                          <m:t>𝒕</m:t>
                        </m:r>
                      </m:sup>
                    </m:sSup>
                  </m:oMath>
                </a14:m>
                <a:r>
                  <a:rPr lang="en-GB" sz="2400" dirty="0">
                    <a:latin typeface="Arial" panose="020B0604020202020204" pitchFamily="34" charset="0"/>
                    <a:ea typeface="Calibri" panose="020F0502020204030204" pitchFamily="34" charset="0"/>
                    <a:cs typeface="Arial" panose="020B0604020202020204" pitchFamily="34" charset="0"/>
                  </a:rPr>
                  <a:t> </a:t>
                </a:r>
                <a:endParaRPr lang="en-GB"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feld 2"/>
              <p:cNvSpPr txBox="1">
                <a:spLocks noRot="1" noChangeAspect="1" noMove="1" noResize="1" noEditPoints="1" noAdjustHandles="1" noChangeArrowheads="1" noChangeShapeType="1" noTextEdit="1"/>
              </p:cNvSpPr>
              <p:nvPr/>
            </p:nvSpPr>
            <p:spPr>
              <a:xfrm>
                <a:off x="7186019" y="1955335"/>
                <a:ext cx="4894170" cy="4156394"/>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n-GB">
                    <a:noFill/>
                  </a:rPr>
                  <a:t> </a:t>
                </a:r>
              </a:p>
            </p:txBody>
          </p:sp>
        </mc:Fallback>
      </mc:AlternateContent>
      <p:sp>
        <p:nvSpPr>
          <p:cNvPr id="165" name="Textfeld 4"/>
          <p:cNvSpPr txBox="1">
            <a:spLocks noChangeArrowheads="1"/>
          </p:cNvSpPr>
          <p:nvPr/>
        </p:nvSpPr>
        <p:spPr bwMode="auto">
          <a:xfrm>
            <a:off x="72000" y="18522"/>
            <a:ext cx="12017010" cy="461665"/>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de-DE" sz="2400" dirty="0">
                <a:latin typeface="Arial" panose="020B0604020202020204" pitchFamily="34" charset="0"/>
                <a:cs typeface="Arial" panose="020B0604020202020204" pitchFamily="34" charset="0"/>
              </a:rPr>
              <a:t>Genetic Drift* can be studied from the perspective of ‘increase of Inbreeding’.</a:t>
            </a:r>
            <a:endParaRPr lang="en-GB" altLang="de-DE" sz="2600" dirty="0"/>
          </a:p>
        </p:txBody>
      </p:sp>
      <p:grpSp>
        <p:nvGrpSpPr>
          <p:cNvPr id="397" name="Group 396"/>
          <p:cNvGrpSpPr>
            <a:grpSpLocks noChangeAspect="1"/>
          </p:cNvGrpSpPr>
          <p:nvPr/>
        </p:nvGrpSpPr>
        <p:grpSpPr>
          <a:xfrm>
            <a:off x="166818" y="996950"/>
            <a:ext cx="6816194" cy="5085086"/>
            <a:chOff x="1857219" y="996950"/>
            <a:chExt cx="7613141" cy="5679634"/>
          </a:xfrm>
        </p:grpSpPr>
        <p:sp>
          <p:nvSpPr>
            <p:cNvPr id="396" name="Rectangle 249"/>
            <p:cNvSpPr>
              <a:spLocks noChangeArrowheads="1"/>
            </p:cNvSpPr>
            <p:nvPr/>
          </p:nvSpPr>
          <p:spPr bwMode="auto">
            <a:xfrm>
              <a:off x="4665663" y="1635125"/>
              <a:ext cx="1520825" cy="1501775"/>
            </a:xfrm>
            <a:prstGeom prst="rect">
              <a:avLst/>
            </a:prstGeom>
            <a:solidFill>
              <a:srgbClr val="FFFFFF"/>
            </a:solidFill>
            <a:ln w="0">
              <a:solidFill>
                <a:schemeClr val="bg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dirty="0"/>
            </a:p>
          </p:txBody>
        </p:sp>
        <p:sp>
          <p:nvSpPr>
            <p:cNvPr id="277" name="Line 130"/>
            <p:cNvSpPr>
              <a:spLocks noChangeShapeType="1"/>
            </p:cNvSpPr>
            <p:nvPr/>
          </p:nvSpPr>
          <p:spPr bwMode="auto">
            <a:xfrm flipV="1">
              <a:off x="2819400" y="1114425"/>
              <a:ext cx="0" cy="472916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8" name="Line 131"/>
            <p:cNvSpPr>
              <a:spLocks noChangeShapeType="1"/>
            </p:cNvSpPr>
            <p:nvPr/>
          </p:nvSpPr>
          <p:spPr bwMode="auto">
            <a:xfrm flipV="1">
              <a:off x="9239250" y="1114425"/>
              <a:ext cx="0" cy="472916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9" name="Line 132"/>
            <p:cNvSpPr>
              <a:spLocks noChangeShapeType="1"/>
            </p:cNvSpPr>
            <p:nvPr/>
          </p:nvSpPr>
          <p:spPr bwMode="auto">
            <a:xfrm flipH="1">
              <a:off x="2717800" y="5843588"/>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0" name="Line 133"/>
            <p:cNvSpPr>
              <a:spLocks noChangeShapeType="1"/>
            </p:cNvSpPr>
            <p:nvPr/>
          </p:nvSpPr>
          <p:spPr bwMode="auto">
            <a:xfrm>
              <a:off x="9239250" y="5843588"/>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1" name="Rectangle 134"/>
            <p:cNvSpPr>
              <a:spLocks noChangeArrowheads="1"/>
            </p:cNvSpPr>
            <p:nvPr/>
          </p:nvSpPr>
          <p:spPr bwMode="auto">
            <a:xfrm>
              <a:off x="2181225" y="5703888"/>
              <a:ext cx="438655"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0.0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82" name="Line 135"/>
            <p:cNvSpPr>
              <a:spLocks noChangeShapeType="1"/>
            </p:cNvSpPr>
            <p:nvPr/>
          </p:nvSpPr>
          <p:spPr bwMode="auto">
            <a:xfrm flipH="1">
              <a:off x="2717800" y="4903788"/>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3" name="Line 136"/>
            <p:cNvSpPr>
              <a:spLocks noChangeShapeType="1"/>
            </p:cNvSpPr>
            <p:nvPr/>
          </p:nvSpPr>
          <p:spPr bwMode="auto">
            <a:xfrm>
              <a:off x="9239250" y="4903788"/>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4" name="Rectangle 137"/>
            <p:cNvSpPr>
              <a:spLocks noChangeArrowheads="1"/>
            </p:cNvSpPr>
            <p:nvPr/>
          </p:nvSpPr>
          <p:spPr bwMode="auto">
            <a:xfrm>
              <a:off x="2181225" y="4760913"/>
              <a:ext cx="438655"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0.2</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85" name="Line 138"/>
            <p:cNvSpPr>
              <a:spLocks noChangeShapeType="1"/>
            </p:cNvSpPr>
            <p:nvPr/>
          </p:nvSpPr>
          <p:spPr bwMode="auto">
            <a:xfrm flipH="1">
              <a:off x="2717800" y="3962400"/>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 name="Line 139"/>
            <p:cNvSpPr>
              <a:spLocks noChangeShapeType="1"/>
            </p:cNvSpPr>
            <p:nvPr/>
          </p:nvSpPr>
          <p:spPr bwMode="auto">
            <a:xfrm>
              <a:off x="9239250" y="3962400"/>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 name="Rectangle 140"/>
            <p:cNvSpPr>
              <a:spLocks noChangeArrowheads="1"/>
            </p:cNvSpPr>
            <p:nvPr/>
          </p:nvSpPr>
          <p:spPr bwMode="auto">
            <a:xfrm>
              <a:off x="2181225" y="3819525"/>
              <a:ext cx="438655"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0.4</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88" name="Line 141"/>
            <p:cNvSpPr>
              <a:spLocks noChangeShapeType="1"/>
            </p:cNvSpPr>
            <p:nvPr/>
          </p:nvSpPr>
          <p:spPr bwMode="auto">
            <a:xfrm flipH="1">
              <a:off x="2717800" y="3021013"/>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9" name="Line 142"/>
            <p:cNvSpPr>
              <a:spLocks noChangeShapeType="1"/>
            </p:cNvSpPr>
            <p:nvPr/>
          </p:nvSpPr>
          <p:spPr bwMode="auto">
            <a:xfrm>
              <a:off x="9239250" y="3021013"/>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0" name="Rectangle 143"/>
            <p:cNvSpPr>
              <a:spLocks noChangeArrowheads="1"/>
            </p:cNvSpPr>
            <p:nvPr/>
          </p:nvSpPr>
          <p:spPr bwMode="auto">
            <a:xfrm>
              <a:off x="2181225" y="2878138"/>
              <a:ext cx="438655"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0.6</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91" name="Line 144"/>
            <p:cNvSpPr>
              <a:spLocks noChangeShapeType="1"/>
            </p:cNvSpPr>
            <p:nvPr/>
          </p:nvSpPr>
          <p:spPr bwMode="auto">
            <a:xfrm flipH="1">
              <a:off x="2717800" y="2078038"/>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2" name="Line 145"/>
            <p:cNvSpPr>
              <a:spLocks noChangeShapeType="1"/>
            </p:cNvSpPr>
            <p:nvPr/>
          </p:nvSpPr>
          <p:spPr bwMode="auto">
            <a:xfrm>
              <a:off x="9239250" y="2078038"/>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3" name="Rectangle 146"/>
            <p:cNvSpPr>
              <a:spLocks noChangeArrowheads="1"/>
            </p:cNvSpPr>
            <p:nvPr/>
          </p:nvSpPr>
          <p:spPr bwMode="auto">
            <a:xfrm>
              <a:off x="2181225" y="1938338"/>
              <a:ext cx="438655"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0.8</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94" name="Line 147"/>
            <p:cNvSpPr>
              <a:spLocks noChangeShapeType="1"/>
            </p:cNvSpPr>
            <p:nvPr/>
          </p:nvSpPr>
          <p:spPr bwMode="auto">
            <a:xfrm flipH="1">
              <a:off x="2717800" y="1138238"/>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5" name="Line 148"/>
            <p:cNvSpPr>
              <a:spLocks noChangeShapeType="1"/>
            </p:cNvSpPr>
            <p:nvPr/>
          </p:nvSpPr>
          <p:spPr bwMode="auto">
            <a:xfrm>
              <a:off x="9239250" y="1138238"/>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6" name="Rectangle 149"/>
            <p:cNvSpPr>
              <a:spLocks noChangeArrowheads="1"/>
            </p:cNvSpPr>
            <p:nvPr/>
          </p:nvSpPr>
          <p:spPr bwMode="auto">
            <a:xfrm>
              <a:off x="2181225" y="996950"/>
              <a:ext cx="438655"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1.0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97" name="Rectangle 150"/>
            <p:cNvSpPr>
              <a:spLocks noChangeArrowheads="1"/>
            </p:cNvSpPr>
            <p:nvPr/>
          </p:nvSpPr>
          <p:spPr bwMode="auto">
            <a:xfrm rot="16200000">
              <a:off x="409087" y="3290732"/>
              <a:ext cx="3274402"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Inbreeding coefficient F</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98" name="Line 151"/>
            <p:cNvSpPr>
              <a:spLocks noChangeShapeType="1"/>
            </p:cNvSpPr>
            <p:nvPr/>
          </p:nvSpPr>
          <p:spPr bwMode="auto">
            <a:xfrm>
              <a:off x="2819400" y="5843588"/>
              <a:ext cx="641985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9" name="Line 152"/>
            <p:cNvSpPr>
              <a:spLocks noChangeShapeType="1"/>
            </p:cNvSpPr>
            <p:nvPr/>
          </p:nvSpPr>
          <p:spPr bwMode="auto">
            <a:xfrm>
              <a:off x="2819400" y="1114425"/>
              <a:ext cx="641985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0" name="Line 153"/>
            <p:cNvSpPr>
              <a:spLocks noChangeShapeType="1"/>
            </p:cNvSpPr>
            <p:nvPr/>
          </p:nvSpPr>
          <p:spPr bwMode="auto">
            <a:xfrm>
              <a:off x="2819400"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1" name="Line 154"/>
            <p:cNvSpPr>
              <a:spLocks noChangeShapeType="1"/>
            </p:cNvSpPr>
            <p:nvPr/>
          </p:nvSpPr>
          <p:spPr bwMode="auto">
            <a:xfrm flipV="1">
              <a:off x="2819400"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2" name="Rectangle 155"/>
            <p:cNvSpPr>
              <a:spLocks noChangeArrowheads="1"/>
            </p:cNvSpPr>
            <p:nvPr/>
          </p:nvSpPr>
          <p:spPr bwMode="auto">
            <a:xfrm>
              <a:off x="2679700" y="5973763"/>
              <a:ext cx="175461"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03" name="Line 156"/>
            <p:cNvSpPr>
              <a:spLocks noChangeShapeType="1"/>
            </p:cNvSpPr>
            <p:nvPr/>
          </p:nvSpPr>
          <p:spPr bwMode="auto">
            <a:xfrm>
              <a:off x="3019425"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4" name="Line 157"/>
            <p:cNvSpPr>
              <a:spLocks noChangeShapeType="1"/>
            </p:cNvSpPr>
            <p:nvPr/>
          </p:nvSpPr>
          <p:spPr bwMode="auto">
            <a:xfrm flipV="1">
              <a:off x="3019425"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5" name="Line 158"/>
            <p:cNvSpPr>
              <a:spLocks noChangeShapeType="1"/>
            </p:cNvSpPr>
            <p:nvPr/>
          </p:nvSpPr>
          <p:spPr bwMode="auto">
            <a:xfrm>
              <a:off x="3219450"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6" name="Line 159"/>
            <p:cNvSpPr>
              <a:spLocks noChangeShapeType="1"/>
            </p:cNvSpPr>
            <p:nvPr/>
          </p:nvSpPr>
          <p:spPr bwMode="auto">
            <a:xfrm flipV="1">
              <a:off x="3219450"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7" name="Line 160"/>
            <p:cNvSpPr>
              <a:spLocks noChangeShapeType="1"/>
            </p:cNvSpPr>
            <p:nvPr/>
          </p:nvSpPr>
          <p:spPr bwMode="auto">
            <a:xfrm>
              <a:off x="3421063"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8" name="Line 161"/>
            <p:cNvSpPr>
              <a:spLocks noChangeShapeType="1"/>
            </p:cNvSpPr>
            <p:nvPr/>
          </p:nvSpPr>
          <p:spPr bwMode="auto">
            <a:xfrm flipV="1">
              <a:off x="3421063"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9" name="Line 162"/>
            <p:cNvSpPr>
              <a:spLocks noChangeShapeType="1"/>
            </p:cNvSpPr>
            <p:nvPr/>
          </p:nvSpPr>
          <p:spPr bwMode="auto">
            <a:xfrm>
              <a:off x="3621088"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0" name="Line 163"/>
            <p:cNvSpPr>
              <a:spLocks noChangeShapeType="1"/>
            </p:cNvSpPr>
            <p:nvPr/>
          </p:nvSpPr>
          <p:spPr bwMode="auto">
            <a:xfrm flipV="1">
              <a:off x="3621088"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1" name="Rectangle 164"/>
            <p:cNvSpPr>
              <a:spLocks noChangeArrowheads="1"/>
            </p:cNvSpPr>
            <p:nvPr/>
          </p:nvSpPr>
          <p:spPr bwMode="auto">
            <a:xfrm>
              <a:off x="3403600" y="5973763"/>
              <a:ext cx="350924"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20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12" name="Line 165"/>
            <p:cNvSpPr>
              <a:spLocks noChangeShapeType="1"/>
            </p:cNvSpPr>
            <p:nvPr/>
          </p:nvSpPr>
          <p:spPr bwMode="auto">
            <a:xfrm>
              <a:off x="3821113"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3" name="Line 166"/>
            <p:cNvSpPr>
              <a:spLocks noChangeShapeType="1"/>
            </p:cNvSpPr>
            <p:nvPr/>
          </p:nvSpPr>
          <p:spPr bwMode="auto">
            <a:xfrm flipV="1">
              <a:off x="3821113"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4" name="Line 167"/>
            <p:cNvSpPr>
              <a:spLocks noChangeShapeType="1"/>
            </p:cNvSpPr>
            <p:nvPr/>
          </p:nvSpPr>
          <p:spPr bwMode="auto">
            <a:xfrm>
              <a:off x="4022725"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5" name="Line 168"/>
            <p:cNvSpPr>
              <a:spLocks noChangeShapeType="1"/>
            </p:cNvSpPr>
            <p:nvPr/>
          </p:nvSpPr>
          <p:spPr bwMode="auto">
            <a:xfrm flipV="1">
              <a:off x="4022725"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6" name="Line 169"/>
            <p:cNvSpPr>
              <a:spLocks noChangeShapeType="1"/>
            </p:cNvSpPr>
            <p:nvPr/>
          </p:nvSpPr>
          <p:spPr bwMode="auto">
            <a:xfrm>
              <a:off x="4222750"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7" name="Line 170"/>
            <p:cNvSpPr>
              <a:spLocks noChangeShapeType="1"/>
            </p:cNvSpPr>
            <p:nvPr/>
          </p:nvSpPr>
          <p:spPr bwMode="auto">
            <a:xfrm flipV="1">
              <a:off x="4222750"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8" name="Line 171"/>
            <p:cNvSpPr>
              <a:spLocks noChangeShapeType="1"/>
            </p:cNvSpPr>
            <p:nvPr/>
          </p:nvSpPr>
          <p:spPr bwMode="auto">
            <a:xfrm>
              <a:off x="4424363"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9" name="Line 172"/>
            <p:cNvSpPr>
              <a:spLocks noChangeShapeType="1"/>
            </p:cNvSpPr>
            <p:nvPr/>
          </p:nvSpPr>
          <p:spPr bwMode="auto">
            <a:xfrm flipV="1">
              <a:off x="4424363"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0" name="Rectangle 173"/>
            <p:cNvSpPr>
              <a:spLocks noChangeArrowheads="1"/>
            </p:cNvSpPr>
            <p:nvPr/>
          </p:nvSpPr>
          <p:spPr bwMode="auto">
            <a:xfrm>
              <a:off x="4206875" y="5973763"/>
              <a:ext cx="350924"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40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21" name="Line 174"/>
            <p:cNvSpPr>
              <a:spLocks noChangeShapeType="1"/>
            </p:cNvSpPr>
            <p:nvPr/>
          </p:nvSpPr>
          <p:spPr bwMode="auto">
            <a:xfrm>
              <a:off x="4624388"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2" name="Line 175"/>
            <p:cNvSpPr>
              <a:spLocks noChangeShapeType="1"/>
            </p:cNvSpPr>
            <p:nvPr/>
          </p:nvSpPr>
          <p:spPr bwMode="auto">
            <a:xfrm flipV="1">
              <a:off x="4624388"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3" name="Line 176"/>
            <p:cNvSpPr>
              <a:spLocks noChangeShapeType="1"/>
            </p:cNvSpPr>
            <p:nvPr/>
          </p:nvSpPr>
          <p:spPr bwMode="auto">
            <a:xfrm>
              <a:off x="4824413"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4" name="Line 177"/>
            <p:cNvSpPr>
              <a:spLocks noChangeShapeType="1"/>
            </p:cNvSpPr>
            <p:nvPr/>
          </p:nvSpPr>
          <p:spPr bwMode="auto">
            <a:xfrm flipV="1">
              <a:off x="4824413"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5" name="Line 178"/>
            <p:cNvSpPr>
              <a:spLocks noChangeShapeType="1"/>
            </p:cNvSpPr>
            <p:nvPr/>
          </p:nvSpPr>
          <p:spPr bwMode="auto">
            <a:xfrm>
              <a:off x="5026025"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6" name="Line 179"/>
            <p:cNvSpPr>
              <a:spLocks noChangeShapeType="1"/>
            </p:cNvSpPr>
            <p:nvPr/>
          </p:nvSpPr>
          <p:spPr bwMode="auto">
            <a:xfrm flipV="1">
              <a:off x="5026025"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7" name="Line 180"/>
            <p:cNvSpPr>
              <a:spLocks noChangeShapeType="1"/>
            </p:cNvSpPr>
            <p:nvPr/>
          </p:nvSpPr>
          <p:spPr bwMode="auto">
            <a:xfrm>
              <a:off x="5226050"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8" name="Line 181"/>
            <p:cNvSpPr>
              <a:spLocks noChangeShapeType="1"/>
            </p:cNvSpPr>
            <p:nvPr/>
          </p:nvSpPr>
          <p:spPr bwMode="auto">
            <a:xfrm flipV="1">
              <a:off x="5226050"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9" name="Rectangle 182"/>
            <p:cNvSpPr>
              <a:spLocks noChangeArrowheads="1"/>
            </p:cNvSpPr>
            <p:nvPr/>
          </p:nvSpPr>
          <p:spPr bwMode="auto">
            <a:xfrm>
              <a:off x="5008563" y="5973763"/>
              <a:ext cx="350924"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60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30" name="Line 183"/>
            <p:cNvSpPr>
              <a:spLocks noChangeShapeType="1"/>
            </p:cNvSpPr>
            <p:nvPr/>
          </p:nvSpPr>
          <p:spPr bwMode="auto">
            <a:xfrm>
              <a:off x="5426075"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1" name="Line 184"/>
            <p:cNvSpPr>
              <a:spLocks noChangeShapeType="1"/>
            </p:cNvSpPr>
            <p:nvPr/>
          </p:nvSpPr>
          <p:spPr bwMode="auto">
            <a:xfrm flipV="1">
              <a:off x="5426075"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2" name="Line 185"/>
            <p:cNvSpPr>
              <a:spLocks noChangeShapeType="1"/>
            </p:cNvSpPr>
            <p:nvPr/>
          </p:nvSpPr>
          <p:spPr bwMode="auto">
            <a:xfrm>
              <a:off x="5627688"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3" name="Line 186"/>
            <p:cNvSpPr>
              <a:spLocks noChangeShapeType="1"/>
            </p:cNvSpPr>
            <p:nvPr/>
          </p:nvSpPr>
          <p:spPr bwMode="auto">
            <a:xfrm flipV="1">
              <a:off x="5627688"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4" name="Line 187"/>
            <p:cNvSpPr>
              <a:spLocks noChangeShapeType="1"/>
            </p:cNvSpPr>
            <p:nvPr/>
          </p:nvSpPr>
          <p:spPr bwMode="auto">
            <a:xfrm>
              <a:off x="5827713"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5" name="Line 188"/>
            <p:cNvSpPr>
              <a:spLocks noChangeShapeType="1"/>
            </p:cNvSpPr>
            <p:nvPr/>
          </p:nvSpPr>
          <p:spPr bwMode="auto">
            <a:xfrm flipV="1">
              <a:off x="5827713"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6" name="Line 189"/>
            <p:cNvSpPr>
              <a:spLocks noChangeShapeType="1"/>
            </p:cNvSpPr>
            <p:nvPr/>
          </p:nvSpPr>
          <p:spPr bwMode="auto">
            <a:xfrm>
              <a:off x="6029325"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7" name="Line 190"/>
            <p:cNvSpPr>
              <a:spLocks noChangeShapeType="1"/>
            </p:cNvSpPr>
            <p:nvPr/>
          </p:nvSpPr>
          <p:spPr bwMode="auto">
            <a:xfrm flipV="1">
              <a:off x="6029325"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8" name="Rectangle 191"/>
            <p:cNvSpPr>
              <a:spLocks noChangeArrowheads="1"/>
            </p:cNvSpPr>
            <p:nvPr/>
          </p:nvSpPr>
          <p:spPr bwMode="auto">
            <a:xfrm>
              <a:off x="5811838" y="5973763"/>
              <a:ext cx="350924"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80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39" name="Line 192"/>
            <p:cNvSpPr>
              <a:spLocks noChangeShapeType="1"/>
            </p:cNvSpPr>
            <p:nvPr/>
          </p:nvSpPr>
          <p:spPr bwMode="auto">
            <a:xfrm>
              <a:off x="6229350"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0" name="Line 193"/>
            <p:cNvSpPr>
              <a:spLocks noChangeShapeType="1"/>
            </p:cNvSpPr>
            <p:nvPr/>
          </p:nvSpPr>
          <p:spPr bwMode="auto">
            <a:xfrm flipV="1">
              <a:off x="6229350"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1" name="Line 194"/>
            <p:cNvSpPr>
              <a:spLocks noChangeShapeType="1"/>
            </p:cNvSpPr>
            <p:nvPr/>
          </p:nvSpPr>
          <p:spPr bwMode="auto">
            <a:xfrm>
              <a:off x="6429375"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2" name="Line 195"/>
            <p:cNvSpPr>
              <a:spLocks noChangeShapeType="1"/>
            </p:cNvSpPr>
            <p:nvPr/>
          </p:nvSpPr>
          <p:spPr bwMode="auto">
            <a:xfrm flipV="1">
              <a:off x="6429375"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3" name="Line 196"/>
            <p:cNvSpPr>
              <a:spLocks noChangeShapeType="1"/>
            </p:cNvSpPr>
            <p:nvPr/>
          </p:nvSpPr>
          <p:spPr bwMode="auto">
            <a:xfrm>
              <a:off x="6630988"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4" name="Line 197"/>
            <p:cNvSpPr>
              <a:spLocks noChangeShapeType="1"/>
            </p:cNvSpPr>
            <p:nvPr/>
          </p:nvSpPr>
          <p:spPr bwMode="auto">
            <a:xfrm flipV="1">
              <a:off x="6630988"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5" name="Line 198"/>
            <p:cNvSpPr>
              <a:spLocks noChangeShapeType="1"/>
            </p:cNvSpPr>
            <p:nvPr/>
          </p:nvSpPr>
          <p:spPr bwMode="auto">
            <a:xfrm>
              <a:off x="6831013"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6" name="Line 199"/>
            <p:cNvSpPr>
              <a:spLocks noChangeShapeType="1"/>
            </p:cNvSpPr>
            <p:nvPr/>
          </p:nvSpPr>
          <p:spPr bwMode="auto">
            <a:xfrm flipV="1">
              <a:off x="6831013"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7" name="Rectangle 200"/>
            <p:cNvSpPr>
              <a:spLocks noChangeArrowheads="1"/>
            </p:cNvSpPr>
            <p:nvPr/>
          </p:nvSpPr>
          <p:spPr bwMode="auto">
            <a:xfrm>
              <a:off x="6535738" y="5973763"/>
              <a:ext cx="526385"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100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48" name="Line 201"/>
            <p:cNvSpPr>
              <a:spLocks noChangeShapeType="1"/>
            </p:cNvSpPr>
            <p:nvPr/>
          </p:nvSpPr>
          <p:spPr bwMode="auto">
            <a:xfrm>
              <a:off x="7031038"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9" name="Line 202"/>
            <p:cNvSpPr>
              <a:spLocks noChangeShapeType="1"/>
            </p:cNvSpPr>
            <p:nvPr/>
          </p:nvSpPr>
          <p:spPr bwMode="auto">
            <a:xfrm flipV="1">
              <a:off x="7031038"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0" name="Line 203"/>
            <p:cNvSpPr>
              <a:spLocks noChangeShapeType="1"/>
            </p:cNvSpPr>
            <p:nvPr/>
          </p:nvSpPr>
          <p:spPr bwMode="auto">
            <a:xfrm>
              <a:off x="7232650"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1" name="Line 204"/>
            <p:cNvSpPr>
              <a:spLocks noChangeShapeType="1"/>
            </p:cNvSpPr>
            <p:nvPr/>
          </p:nvSpPr>
          <p:spPr bwMode="auto">
            <a:xfrm flipV="1">
              <a:off x="7232650"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2" name="Line 205"/>
            <p:cNvSpPr>
              <a:spLocks noChangeShapeType="1"/>
            </p:cNvSpPr>
            <p:nvPr/>
          </p:nvSpPr>
          <p:spPr bwMode="auto">
            <a:xfrm>
              <a:off x="7432675"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3" name="Line 206"/>
            <p:cNvSpPr>
              <a:spLocks noChangeShapeType="1"/>
            </p:cNvSpPr>
            <p:nvPr/>
          </p:nvSpPr>
          <p:spPr bwMode="auto">
            <a:xfrm flipV="1">
              <a:off x="7432675"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4" name="Line 207"/>
            <p:cNvSpPr>
              <a:spLocks noChangeShapeType="1"/>
            </p:cNvSpPr>
            <p:nvPr/>
          </p:nvSpPr>
          <p:spPr bwMode="auto">
            <a:xfrm>
              <a:off x="7634288"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5" name="Line 208"/>
            <p:cNvSpPr>
              <a:spLocks noChangeShapeType="1"/>
            </p:cNvSpPr>
            <p:nvPr/>
          </p:nvSpPr>
          <p:spPr bwMode="auto">
            <a:xfrm flipV="1">
              <a:off x="7634288"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6" name="Rectangle 209"/>
            <p:cNvSpPr>
              <a:spLocks noChangeArrowheads="1"/>
            </p:cNvSpPr>
            <p:nvPr/>
          </p:nvSpPr>
          <p:spPr bwMode="auto">
            <a:xfrm>
              <a:off x="7339013" y="5973763"/>
              <a:ext cx="526385"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120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57" name="Line 210"/>
            <p:cNvSpPr>
              <a:spLocks noChangeShapeType="1"/>
            </p:cNvSpPr>
            <p:nvPr/>
          </p:nvSpPr>
          <p:spPr bwMode="auto">
            <a:xfrm>
              <a:off x="7834313"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8" name="Line 211"/>
            <p:cNvSpPr>
              <a:spLocks noChangeShapeType="1"/>
            </p:cNvSpPr>
            <p:nvPr/>
          </p:nvSpPr>
          <p:spPr bwMode="auto">
            <a:xfrm flipV="1">
              <a:off x="7834313"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9" name="Line 212"/>
            <p:cNvSpPr>
              <a:spLocks noChangeShapeType="1"/>
            </p:cNvSpPr>
            <p:nvPr/>
          </p:nvSpPr>
          <p:spPr bwMode="auto">
            <a:xfrm>
              <a:off x="8034338"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0" name="Line 213"/>
            <p:cNvSpPr>
              <a:spLocks noChangeShapeType="1"/>
            </p:cNvSpPr>
            <p:nvPr/>
          </p:nvSpPr>
          <p:spPr bwMode="auto">
            <a:xfrm flipV="1">
              <a:off x="8034338"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1" name="Line 214"/>
            <p:cNvSpPr>
              <a:spLocks noChangeShapeType="1"/>
            </p:cNvSpPr>
            <p:nvPr/>
          </p:nvSpPr>
          <p:spPr bwMode="auto">
            <a:xfrm>
              <a:off x="8235950"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2" name="Line 215"/>
            <p:cNvSpPr>
              <a:spLocks noChangeShapeType="1"/>
            </p:cNvSpPr>
            <p:nvPr/>
          </p:nvSpPr>
          <p:spPr bwMode="auto">
            <a:xfrm flipV="1">
              <a:off x="8235950"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3" name="Line 216"/>
            <p:cNvSpPr>
              <a:spLocks noChangeShapeType="1"/>
            </p:cNvSpPr>
            <p:nvPr/>
          </p:nvSpPr>
          <p:spPr bwMode="auto">
            <a:xfrm>
              <a:off x="8435975"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4" name="Line 217"/>
            <p:cNvSpPr>
              <a:spLocks noChangeShapeType="1"/>
            </p:cNvSpPr>
            <p:nvPr/>
          </p:nvSpPr>
          <p:spPr bwMode="auto">
            <a:xfrm flipV="1">
              <a:off x="8435975"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5" name="Rectangle 218"/>
            <p:cNvSpPr>
              <a:spLocks noChangeArrowheads="1"/>
            </p:cNvSpPr>
            <p:nvPr/>
          </p:nvSpPr>
          <p:spPr bwMode="auto">
            <a:xfrm>
              <a:off x="8140700" y="5973763"/>
              <a:ext cx="526385"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140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66" name="Line 219"/>
            <p:cNvSpPr>
              <a:spLocks noChangeShapeType="1"/>
            </p:cNvSpPr>
            <p:nvPr/>
          </p:nvSpPr>
          <p:spPr bwMode="auto">
            <a:xfrm>
              <a:off x="8637588"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7" name="Line 220"/>
            <p:cNvSpPr>
              <a:spLocks noChangeShapeType="1"/>
            </p:cNvSpPr>
            <p:nvPr/>
          </p:nvSpPr>
          <p:spPr bwMode="auto">
            <a:xfrm flipV="1">
              <a:off x="8637588"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8" name="Line 221"/>
            <p:cNvSpPr>
              <a:spLocks noChangeShapeType="1"/>
            </p:cNvSpPr>
            <p:nvPr/>
          </p:nvSpPr>
          <p:spPr bwMode="auto">
            <a:xfrm>
              <a:off x="8837613"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9" name="Line 222"/>
            <p:cNvSpPr>
              <a:spLocks noChangeShapeType="1"/>
            </p:cNvSpPr>
            <p:nvPr/>
          </p:nvSpPr>
          <p:spPr bwMode="auto">
            <a:xfrm flipV="1">
              <a:off x="8837613"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0" name="Line 223"/>
            <p:cNvSpPr>
              <a:spLocks noChangeShapeType="1"/>
            </p:cNvSpPr>
            <p:nvPr/>
          </p:nvSpPr>
          <p:spPr bwMode="auto">
            <a:xfrm>
              <a:off x="9037638"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1" name="Line 224"/>
            <p:cNvSpPr>
              <a:spLocks noChangeShapeType="1"/>
            </p:cNvSpPr>
            <p:nvPr/>
          </p:nvSpPr>
          <p:spPr bwMode="auto">
            <a:xfrm flipV="1">
              <a:off x="9037638"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2" name="Line 225"/>
            <p:cNvSpPr>
              <a:spLocks noChangeShapeType="1"/>
            </p:cNvSpPr>
            <p:nvPr/>
          </p:nvSpPr>
          <p:spPr bwMode="auto">
            <a:xfrm>
              <a:off x="9239250"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3" name="Line 226"/>
            <p:cNvSpPr>
              <a:spLocks noChangeShapeType="1"/>
            </p:cNvSpPr>
            <p:nvPr/>
          </p:nvSpPr>
          <p:spPr bwMode="auto">
            <a:xfrm flipV="1">
              <a:off x="9239250"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4" name="Rectangle 227"/>
            <p:cNvSpPr>
              <a:spLocks noChangeArrowheads="1"/>
            </p:cNvSpPr>
            <p:nvPr/>
          </p:nvSpPr>
          <p:spPr bwMode="auto">
            <a:xfrm>
              <a:off x="8943975" y="5973763"/>
              <a:ext cx="526385"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160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75" name="Rectangle 228"/>
            <p:cNvSpPr>
              <a:spLocks noChangeArrowheads="1"/>
            </p:cNvSpPr>
            <p:nvPr/>
          </p:nvSpPr>
          <p:spPr bwMode="auto">
            <a:xfrm>
              <a:off x="3949772" y="6298446"/>
              <a:ext cx="4103655" cy="3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a:ln>
                    <a:noFill/>
                  </a:ln>
                  <a:solidFill>
                    <a:srgbClr val="000000"/>
                  </a:solidFill>
                  <a:effectLst/>
                  <a:latin typeface="Arial" panose="020B0604020202020204" pitchFamily="34" charset="0"/>
                </a:rPr>
                <a:t>Generations of Random Drift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76" name="Freeform 229"/>
            <p:cNvSpPr>
              <a:spLocks/>
            </p:cNvSpPr>
            <p:nvPr/>
          </p:nvSpPr>
          <p:spPr bwMode="auto">
            <a:xfrm>
              <a:off x="2819400" y="1138238"/>
              <a:ext cx="6338887" cy="4705350"/>
            </a:xfrm>
            <a:custGeom>
              <a:avLst/>
              <a:gdLst>
                <a:gd name="T0" fmla="*/ 100 w 7987"/>
                <a:gd name="T1" fmla="*/ 3336 h 5930"/>
                <a:gd name="T2" fmla="*/ 253 w 7987"/>
                <a:gd name="T3" fmla="*/ 1407 h 5930"/>
                <a:gd name="T4" fmla="*/ 404 w 7987"/>
                <a:gd name="T5" fmla="*/ 594 h 5930"/>
                <a:gd name="T6" fmla="*/ 555 w 7987"/>
                <a:gd name="T7" fmla="*/ 251 h 5930"/>
                <a:gd name="T8" fmla="*/ 707 w 7987"/>
                <a:gd name="T9" fmla="*/ 107 h 5930"/>
                <a:gd name="T10" fmla="*/ 858 w 7987"/>
                <a:gd name="T11" fmla="*/ 45 h 5930"/>
                <a:gd name="T12" fmla="*/ 1011 w 7987"/>
                <a:gd name="T13" fmla="*/ 19 h 5930"/>
                <a:gd name="T14" fmla="*/ 1162 w 7987"/>
                <a:gd name="T15" fmla="*/ 9 h 5930"/>
                <a:gd name="T16" fmla="*/ 1314 w 7987"/>
                <a:gd name="T17" fmla="*/ 4 h 5930"/>
                <a:gd name="T18" fmla="*/ 1465 w 7987"/>
                <a:gd name="T19" fmla="*/ 2 h 5930"/>
                <a:gd name="T20" fmla="*/ 1616 w 7987"/>
                <a:gd name="T21" fmla="*/ 0 h 5930"/>
                <a:gd name="T22" fmla="*/ 1769 w 7987"/>
                <a:gd name="T23" fmla="*/ 0 h 5930"/>
                <a:gd name="T24" fmla="*/ 1921 w 7987"/>
                <a:gd name="T25" fmla="*/ 0 h 5930"/>
                <a:gd name="T26" fmla="*/ 2072 w 7987"/>
                <a:gd name="T27" fmla="*/ 0 h 5930"/>
                <a:gd name="T28" fmla="*/ 2223 w 7987"/>
                <a:gd name="T29" fmla="*/ 0 h 5930"/>
                <a:gd name="T30" fmla="*/ 2375 w 7987"/>
                <a:gd name="T31" fmla="*/ 0 h 5930"/>
                <a:gd name="T32" fmla="*/ 2528 w 7987"/>
                <a:gd name="T33" fmla="*/ 0 h 5930"/>
                <a:gd name="T34" fmla="*/ 2679 w 7987"/>
                <a:gd name="T35" fmla="*/ 0 h 5930"/>
                <a:gd name="T36" fmla="*/ 2830 w 7987"/>
                <a:gd name="T37" fmla="*/ 0 h 5930"/>
                <a:gd name="T38" fmla="*/ 2982 w 7987"/>
                <a:gd name="T39" fmla="*/ 0 h 5930"/>
                <a:gd name="T40" fmla="*/ 3133 w 7987"/>
                <a:gd name="T41" fmla="*/ 0 h 5930"/>
                <a:gd name="T42" fmla="*/ 3286 w 7987"/>
                <a:gd name="T43" fmla="*/ 0 h 5930"/>
                <a:gd name="T44" fmla="*/ 3437 w 7987"/>
                <a:gd name="T45" fmla="*/ 0 h 5930"/>
                <a:gd name="T46" fmla="*/ 3589 w 7987"/>
                <a:gd name="T47" fmla="*/ 0 h 5930"/>
                <a:gd name="T48" fmla="*/ 3740 w 7987"/>
                <a:gd name="T49" fmla="*/ 0 h 5930"/>
                <a:gd name="T50" fmla="*/ 3891 w 7987"/>
                <a:gd name="T51" fmla="*/ 0 h 5930"/>
                <a:gd name="T52" fmla="*/ 4044 w 7987"/>
                <a:gd name="T53" fmla="*/ 0 h 5930"/>
                <a:gd name="T54" fmla="*/ 4196 w 7987"/>
                <a:gd name="T55" fmla="*/ 0 h 5930"/>
                <a:gd name="T56" fmla="*/ 4347 w 7987"/>
                <a:gd name="T57" fmla="*/ 0 h 5930"/>
                <a:gd name="T58" fmla="*/ 4498 w 7987"/>
                <a:gd name="T59" fmla="*/ 0 h 5930"/>
                <a:gd name="T60" fmla="*/ 4649 w 7987"/>
                <a:gd name="T61" fmla="*/ 0 h 5930"/>
                <a:gd name="T62" fmla="*/ 4802 w 7987"/>
                <a:gd name="T63" fmla="*/ 0 h 5930"/>
                <a:gd name="T64" fmla="*/ 4954 w 7987"/>
                <a:gd name="T65" fmla="*/ 0 h 5930"/>
                <a:gd name="T66" fmla="*/ 5105 w 7987"/>
                <a:gd name="T67" fmla="*/ 0 h 5930"/>
                <a:gd name="T68" fmla="*/ 5256 w 7987"/>
                <a:gd name="T69" fmla="*/ 0 h 5930"/>
                <a:gd name="T70" fmla="*/ 5408 w 7987"/>
                <a:gd name="T71" fmla="*/ 0 h 5930"/>
                <a:gd name="T72" fmla="*/ 5561 w 7987"/>
                <a:gd name="T73" fmla="*/ 0 h 5930"/>
                <a:gd name="T74" fmla="*/ 5712 w 7987"/>
                <a:gd name="T75" fmla="*/ 0 h 5930"/>
                <a:gd name="T76" fmla="*/ 5863 w 7987"/>
                <a:gd name="T77" fmla="*/ 0 h 5930"/>
                <a:gd name="T78" fmla="*/ 6015 w 7987"/>
                <a:gd name="T79" fmla="*/ 0 h 5930"/>
                <a:gd name="T80" fmla="*/ 6166 w 7987"/>
                <a:gd name="T81" fmla="*/ 0 h 5930"/>
                <a:gd name="T82" fmla="*/ 6319 w 7987"/>
                <a:gd name="T83" fmla="*/ 0 h 5930"/>
                <a:gd name="T84" fmla="*/ 6470 w 7987"/>
                <a:gd name="T85" fmla="*/ 0 h 5930"/>
                <a:gd name="T86" fmla="*/ 6622 w 7987"/>
                <a:gd name="T87" fmla="*/ 0 h 5930"/>
                <a:gd name="T88" fmla="*/ 6773 w 7987"/>
                <a:gd name="T89" fmla="*/ 0 h 5930"/>
                <a:gd name="T90" fmla="*/ 6924 w 7987"/>
                <a:gd name="T91" fmla="*/ 0 h 5930"/>
                <a:gd name="T92" fmla="*/ 7077 w 7987"/>
                <a:gd name="T93" fmla="*/ 0 h 5930"/>
                <a:gd name="T94" fmla="*/ 7229 w 7987"/>
                <a:gd name="T95" fmla="*/ 0 h 5930"/>
                <a:gd name="T96" fmla="*/ 7380 w 7987"/>
                <a:gd name="T97" fmla="*/ 0 h 5930"/>
                <a:gd name="T98" fmla="*/ 7531 w 7987"/>
                <a:gd name="T99" fmla="*/ 0 h 5930"/>
                <a:gd name="T100" fmla="*/ 7683 w 7987"/>
                <a:gd name="T101" fmla="*/ 0 h 5930"/>
                <a:gd name="T102" fmla="*/ 7836 w 7987"/>
                <a:gd name="T103" fmla="*/ 0 h 5930"/>
                <a:gd name="T104" fmla="*/ 7987 w 7987"/>
                <a:gd name="T105" fmla="*/ 0 h 5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87" h="5930">
                  <a:moveTo>
                    <a:pt x="0" y="5930"/>
                  </a:moveTo>
                  <a:lnTo>
                    <a:pt x="50" y="4448"/>
                  </a:lnTo>
                  <a:lnTo>
                    <a:pt x="100" y="3336"/>
                  </a:lnTo>
                  <a:lnTo>
                    <a:pt x="151" y="2503"/>
                  </a:lnTo>
                  <a:lnTo>
                    <a:pt x="201" y="1876"/>
                  </a:lnTo>
                  <a:lnTo>
                    <a:pt x="253" y="1407"/>
                  </a:lnTo>
                  <a:lnTo>
                    <a:pt x="303" y="1056"/>
                  </a:lnTo>
                  <a:lnTo>
                    <a:pt x="353" y="792"/>
                  </a:lnTo>
                  <a:lnTo>
                    <a:pt x="404" y="594"/>
                  </a:lnTo>
                  <a:lnTo>
                    <a:pt x="454" y="446"/>
                  </a:lnTo>
                  <a:lnTo>
                    <a:pt x="506" y="335"/>
                  </a:lnTo>
                  <a:lnTo>
                    <a:pt x="555" y="251"/>
                  </a:lnTo>
                  <a:lnTo>
                    <a:pt x="605" y="188"/>
                  </a:lnTo>
                  <a:lnTo>
                    <a:pt x="657" y="142"/>
                  </a:lnTo>
                  <a:lnTo>
                    <a:pt x="707" y="107"/>
                  </a:lnTo>
                  <a:lnTo>
                    <a:pt x="758" y="80"/>
                  </a:lnTo>
                  <a:lnTo>
                    <a:pt x="808" y="60"/>
                  </a:lnTo>
                  <a:lnTo>
                    <a:pt x="858" y="45"/>
                  </a:lnTo>
                  <a:lnTo>
                    <a:pt x="910" y="34"/>
                  </a:lnTo>
                  <a:lnTo>
                    <a:pt x="960" y="25"/>
                  </a:lnTo>
                  <a:lnTo>
                    <a:pt x="1011" y="19"/>
                  </a:lnTo>
                  <a:lnTo>
                    <a:pt x="1061" y="15"/>
                  </a:lnTo>
                  <a:lnTo>
                    <a:pt x="1111" y="10"/>
                  </a:lnTo>
                  <a:lnTo>
                    <a:pt x="1162" y="9"/>
                  </a:lnTo>
                  <a:lnTo>
                    <a:pt x="1212" y="7"/>
                  </a:lnTo>
                  <a:lnTo>
                    <a:pt x="1264" y="5"/>
                  </a:lnTo>
                  <a:lnTo>
                    <a:pt x="1314" y="4"/>
                  </a:lnTo>
                  <a:lnTo>
                    <a:pt x="1364" y="4"/>
                  </a:lnTo>
                  <a:lnTo>
                    <a:pt x="1415" y="2"/>
                  </a:lnTo>
                  <a:lnTo>
                    <a:pt x="1465" y="2"/>
                  </a:lnTo>
                  <a:lnTo>
                    <a:pt x="1517" y="2"/>
                  </a:lnTo>
                  <a:lnTo>
                    <a:pt x="1567" y="2"/>
                  </a:lnTo>
                  <a:lnTo>
                    <a:pt x="1616" y="0"/>
                  </a:lnTo>
                  <a:lnTo>
                    <a:pt x="1668" y="0"/>
                  </a:lnTo>
                  <a:lnTo>
                    <a:pt x="1718" y="0"/>
                  </a:lnTo>
                  <a:lnTo>
                    <a:pt x="1769" y="0"/>
                  </a:lnTo>
                  <a:lnTo>
                    <a:pt x="1819" y="0"/>
                  </a:lnTo>
                  <a:lnTo>
                    <a:pt x="1869" y="0"/>
                  </a:lnTo>
                  <a:lnTo>
                    <a:pt x="1921" y="0"/>
                  </a:lnTo>
                  <a:lnTo>
                    <a:pt x="1971" y="0"/>
                  </a:lnTo>
                  <a:lnTo>
                    <a:pt x="2022" y="0"/>
                  </a:lnTo>
                  <a:lnTo>
                    <a:pt x="2072" y="0"/>
                  </a:lnTo>
                  <a:lnTo>
                    <a:pt x="2122" y="0"/>
                  </a:lnTo>
                  <a:lnTo>
                    <a:pt x="2173" y="0"/>
                  </a:lnTo>
                  <a:lnTo>
                    <a:pt x="2223" y="0"/>
                  </a:lnTo>
                  <a:lnTo>
                    <a:pt x="2275" y="0"/>
                  </a:lnTo>
                  <a:lnTo>
                    <a:pt x="2325" y="0"/>
                  </a:lnTo>
                  <a:lnTo>
                    <a:pt x="2375" y="0"/>
                  </a:lnTo>
                  <a:lnTo>
                    <a:pt x="2426" y="0"/>
                  </a:lnTo>
                  <a:lnTo>
                    <a:pt x="2476" y="0"/>
                  </a:lnTo>
                  <a:lnTo>
                    <a:pt x="2528" y="0"/>
                  </a:lnTo>
                  <a:lnTo>
                    <a:pt x="2578" y="0"/>
                  </a:lnTo>
                  <a:lnTo>
                    <a:pt x="2627" y="0"/>
                  </a:lnTo>
                  <a:lnTo>
                    <a:pt x="2679" y="0"/>
                  </a:lnTo>
                  <a:lnTo>
                    <a:pt x="2729" y="0"/>
                  </a:lnTo>
                  <a:lnTo>
                    <a:pt x="2780" y="0"/>
                  </a:lnTo>
                  <a:lnTo>
                    <a:pt x="2830" y="0"/>
                  </a:lnTo>
                  <a:lnTo>
                    <a:pt x="2880" y="0"/>
                  </a:lnTo>
                  <a:lnTo>
                    <a:pt x="2932" y="0"/>
                  </a:lnTo>
                  <a:lnTo>
                    <a:pt x="2982" y="0"/>
                  </a:lnTo>
                  <a:lnTo>
                    <a:pt x="3033" y="0"/>
                  </a:lnTo>
                  <a:lnTo>
                    <a:pt x="3083" y="0"/>
                  </a:lnTo>
                  <a:lnTo>
                    <a:pt x="3133" y="0"/>
                  </a:lnTo>
                  <a:lnTo>
                    <a:pt x="3184" y="0"/>
                  </a:lnTo>
                  <a:lnTo>
                    <a:pt x="3234" y="0"/>
                  </a:lnTo>
                  <a:lnTo>
                    <a:pt x="3286" y="0"/>
                  </a:lnTo>
                  <a:lnTo>
                    <a:pt x="3336" y="0"/>
                  </a:lnTo>
                  <a:lnTo>
                    <a:pt x="3386" y="0"/>
                  </a:lnTo>
                  <a:lnTo>
                    <a:pt x="3437" y="0"/>
                  </a:lnTo>
                  <a:lnTo>
                    <a:pt x="3487" y="0"/>
                  </a:lnTo>
                  <a:lnTo>
                    <a:pt x="3539" y="0"/>
                  </a:lnTo>
                  <a:lnTo>
                    <a:pt x="3589" y="0"/>
                  </a:lnTo>
                  <a:lnTo>
                    <a:pt x="3638" y="0"/>
                  </a:lnTo>
                  <a:lnTo>
                    <a:pt x="3690" y="0"/>
                  </a:lnTo>
                  <a:lnTo>
                    <a:pt x="3740" y="0"/>
                  </a:lnTo>
                  <a:lnTo>
                    <a:pt x="3791" y="0"/>
                  </a:lnTo>
                  <a:lnTo>
                    <a:pt x="3841" y="0"/>
                  </a:lnTo>
                  <a:lnTo>
                    <a:pt x="3891" y="0"/>
                  </a:lnTo>
                  <a:lnTo>
                    <a:pt x="3943" y="0"/>
                  </a:lnTo>
                  <a:lnTo>
                    <a:pt x="3993" y="0"/>
                  </a:lnTo>
                  <a:lnTo>
                    <a:pt x="4044" y="0"/>
                  </a:lnTo>
                  <a:lnTo>
                    <a:pt x="4094" y="0"/>
                  </a:lnTo>
                  <a:lnTo>
                    <a:pt x="4144" y="0"/>
                  </a:lnTo>
                  <a:lnTo>
                    <a:pt x="4196" y="0"/>
                  </a:lnTo>
                  <a:lnTo>
                    <a:pt x="4245" y="0"/>
                  </a:lnTo>
                  <a:lnTo>
                    <a:pt x="4297" y="0"/>
                  </a:lnTo>
                  <a:lnTo>
                    <a:pt x="4347" y="0"/>
                  </a:lnTo>
                  <a:lnTo>
                    <a:pt x="4397" y="0"/>
                  </a:lnTo>
                  <a:lnTo>
                    <a:pt x="4448" y="0"/>
                  </a:lnTo>
                  <a:lnTo>
                    <a:pt x="4498" y="0"/>
                  </a:lnTo>
                  <a:lnTo>
                    <a:pt x="4550" y="0"/>
                  </a:lnTo>
                  <a:lnTo>
                    <a:pt x="4600" y="0"/>
                  </a:lnTo>
                  <a:lnTo>
                    <a:pt x="4649" y="0"/>
                  </a:lnTo>
                  <a:lnTo>
                    <a:pt x="4701" y="0"/>
                  </a:lnTo>
                  <a:lnTo>
                    <a:pt x="4751" y="0"/>
                  </a:lnTo>
                  <a:lnTo>
                    <a:pt x="4802" y="0"/>
                  </a:lnTo>
                  <a:lnTo>
                    <a:pt x="4852" y="0"/>
                  </a:lnTo>
                  <a:lnTo>
                    <a:pt x="4902" y="0"/>
                  </a:lnTo>
                  <a:lnTo>
                    <a:pt x="4954" y="0"/>
                  </a:lnTo>
                  <a:lnTo>
                    <a:pt x="5004" y="0"/>
                  </a:lnTo>
                  <a:lnTo>
                    <a:pt x="5055" y="0"/>
                  </a:lnTo>
                  <a:lnTo>
                    <a:pt x="5105" y="0"/>
                  </a:lnTo>
                  <a:lnTo>
                    <a:pt x="5155" y="0"/>
                  </a:lnTo>
                  <a:lnTo>
                    <a:pt x="5207" y="0"/>
                  </a:lnTo>
                  <a:lnTo>
                    <a:pt x="5256" y="0"/>
                  </a:lnTo>
                  <a:lnTo>
                    <a:pt x="5308" y="0"/>
                  </a:lnTo>
                  <a:lnTo>
                    <a:pt x="5358" y="0"/>
                  </a:lnTo>
                  <a:lnTo>
                    <a:pt x="5408" y="0"/>
                  </a:lnTo>
                  <a:lnTo>
                    <a:pt x="5459" y="0"/>
                  </a:lnTo>
                  <a:lnTo>
                    <a:pt x="5509" y="0"/>
                  </a:lnTo>
                  <a:lnTo>
                    <a:pt x="5561" y="0"/>
                  </a:lnTo>
                  <a:lnTo>
                    <a:pt x="5611" y="0"/>
                  </a:lnTo>
                  <a:lnTo>
                    <a:pt x="5661" y="0"/>
                  </a:lnTo>
                  <a:lnTo>
                    <a:pt x="5712" y="0"/>
                  </a:lnTo>
                  <a:lnTo>
                    <a:pt x="5762" y="0"/>
                  </a:lnTo>
                  <a:lnTo>
                    <a:pt x="5813" y="0"/>
                  </a:lnTo>
                  <a:lnTo>
                    <a:pt x="5863" y="0"/>
                  </a:lnTo>
                  <a:lnTo>
                    <a:pt x="5913" y="0"/>
                  </a:lnTo>
                  <a:lnTo>
                    <a:pt x="5965" y="0"/>
                  </a:lnTo>
                  <a:lnTo>
                    <a:pt x="6015" y="0"/>
                  </a:lnTo>
                  <a:lnTo>
                    <a:pt x="6066" y="0"/>
                  </a:lnTo>
                  <a:lnTo>
                    <a:pt x="6116" y="0"/>
                  </a:lnTo>
                  <a:lnTo>
                    <a:pt x="6166" y="0"/>
                  </a:lnTo>
                  <a:lnTo>
                    <a:pt x="6218" y="0"/>
                  </a:lnTo>
                  <a:lnTo>
                    <a:pt x="6267" y="0"/>
                  </a:lnTo>
                  <a:lnTo>
                    <a:pt x="6319" y="0"/>
                  </a:lnTo>
                  <a:lnTo>
                    <a:pt x="6369" y="0"/>
                  </a:lnTo>
                  <a:lnTo>
                    <a:pt x="6419" y="0"/>
                  </a:lnTo>
                  <a:lnTo>
                    <a:pt x="6470" y="0"/>
                  </a:lnTo>
                  <a:lnTo>
                    <a:pt x="6520" y="0"/>
                  </a:lnTo>
                  <a:lnTo>
                    <a:pt x="6572" y="0"/>
                  </a:lnTo>
                  <a:lnTo>
                    <a:pt x="6622" y="0"/>
                  </a:lnTo>
                  <a:lnTo>
                    <a:pt x="6672" y="0"/>
                  </a:lnTo>
                  <a:lnTo>
                    <a:pt x="6723" y="0"/>
                  </a:lnTo>
                  <a:lnTo>
                    <a:pt x="6773" y="0"/>
                  </a:lnTo>
                  <a:lnTo>
                    <a:pt x="6825" y="0"/>
                  </a:lnTo>
                  <a:lnTo>
                    <a:pt x="6874" y="0"/>
                  </a:lnTo>
                  <a:lnTo>
                    <a:pt x="6924" y="0"/>
                  </a:lnTo>
                  <a:lnTo>
                    <a:pt x="6976" y="0"/>
                  </a:lnTo>
                  <a:lnTo>
                    <a:pt x="7026" y="0"/>
                  </a:lnTo>
                  <a:lnTo>
                    <a:pt x="7077" y="0"/>
                  </a:lnTo>
                  <a:lnTo>
                    <a:pt x="7127" y="0"/>
                  </a:lnTo>
                  <a:lnTo>
                    <a:pt x="7177" y="0"/>
                  </a:lnTo>
                  <a:lnTo>
                    <a:pt x="7229" y="0"/>
                  </a:lnTo>
                  <a:lnTo>
                    <a:pt x="7278" y="0"/>
                  </a:lnTo>
                  <a:lnTo>
                    <a:pt x="7330" y="0"/>
                  </a:lnTo>
                  <a:lnTo>
                    <a:pt x="7380" y="0"/>
                  </a:lnTo>
                  <a:lnTo>
                    <a:pt x="7430" y="0"/>
                  </a:lnTo>
                  <a:lnTo>
                    <a:pt x="7481" y="0"/>
                  </a:lnTo>
                  <a:lnTo>
                    <a:pt x="7531" y="0"/>
                  </a:lnTo>
                  <a:lnTo>
                    <a:pt x="7583" y="0"/>
                  </a:lnTo>
                  <a:lnTo>
                    <a:pt x="7633" y="0"/>
                  </a:lnTo>
                  <a:lnTo>
                    <a:pt x="7683" y="0"/>
                  </a:lnTo>
                  <a:lnTo>
                    <a:pt x="7734" y="0"/>
                  </a:lnTo>
                  <a:lnTo>
                    <a:pt x="7784" y="0"/>
                  </a:lnTo>
                  <a:lnTo>
                    <a:pt x="7836" y="0"/>
                  </a:lnTo>
                  <a:lnTo>
                    <a:pt x="7885" y="0"/>
                  </a:lnTo>
                  <a:lnTo>
                    <a:pt x="7935" y="0"/>
                  </a:lnTo>
                  <a:lnTo>
                    <a:pt x="7987" y="0"/>
                  </a:lnTo>
                </a:path>
              </a:pathLst>
            </a:custGeom>
            <a:noFill/>
            <a:ln w="333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7" name="Freeform 230"/>
            <p:cNvSpPr>
              <a:spLocks/>
            </p:cNvSpPr>
            <p:nvPr/>
          </p:nvSpPr>
          <p:spPr bwMode="auto">
            <a:xfrm>
              <a:off x="9158288" y="1138238"/>
              <a:ext cx="80962" cy="0"/>
            </a:xfrm>
            <a:custGeom>
              <a:avLst/>
              <a:gdLst>
                <a:gd name="T0" fmla="*/ 0 w 101"/>
                <a:gd name="T1" fmla="*/ 50 w 101"/>
                <a:gd name="T2" fmla="*/ 101 w 101"/>
              </a:gdLst>
              <a:ahLst/>
              <a:cxnLst>
                <a:cxn ang="0">
                  <a:pos x="T0" y="0"/>
                </a:cxn>
                <a:cxn ang="0">
                  <a:pos x="T1" y="0"/>
                </a:cxn>
                <a:cxn ang="0">
                  <a:pos x="T2" y="0"/>
                </a:cxn>
              </a:cxnLst>
              <a:rect l="0" t="0" r="r" b="b"/>
              <a:pathLst>
                <a:path w="101">
                  <a:moveTo>
                    <a:pt x="0" y="0"/>
                  </a:moveTo>
                  <a:lnTo>
                    <a:pt x="50" y="0"/>
                  </a:lnTo>
                  <a:lnTo>
                    <a:pt x="101" y="0"/>
                  </a:lnTo>
                </a:path>
              </a:pathLst>
            </a:custGeom>
            <a:noFill/>
            <a:ln w="333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8" name="Freeform 231"/>
            <p:cNvSpPr>
              <a:spLocks/>
            </p:cNvSpPr>
            <p:nvPr/>
          </p:nvSpPr>
          <p:spPr bwMode="auto">
            <a:xfrm>
              <a:off x="2819400" y="1138238"/>
              <a:ext cx="6338887" cy="4705350"/>
            </a:xfrm>
            <a:custGeom>
              <a:avLst/>
              <a:gdLst>
                <a:gd name="T0" fmla="*/ 100 w 7987"/>
                <a:gd name="T1" fmla="*/ 4804 h 5930"/>
                <a:gd name="T2" fmla="*/ 253 w 7987"/>
                <a:gd name="T3" fmla="*/ 3502 h 5930"/>
                <a:gd name="T4" fmla="*/ 404 w 7987"/>
                <a:gd name="T5" fmla="*/ 2553 h 5930"/>
                <a:gd name="T6" fmla="*/ 555 w 7987"/>
                <a:gd name="T7" fmla="*/ 1861 h 5930"/>
                <a:gd name="T8" fmla="*/ 707 w 7987"/>
                <a:gd name="T9" fmla="*/ 1357 h 5930"/>
                <a:gd name="T10" fmla="*/ 858 w 7987"/>
                <a:gd name="T11" fmla="*/ 990 h 5930"/>
                <a:gd name="T12" fmla="*/ 1011 w 7987"/>
                <a:gd name="T13" fmla="*/ 722 h 5930"/>
                <a:gd name="T14" fmla="*/ 1162 w 7987"/>
                <a:gd name="T15" fmla="*/ 526 h 5930"/>
                <a:gd name="T16" fmla="*/ 1314 w 7987"/>
                <a:gd name="T17" fmla="*/ 384 h 5930"/>
                <a:gd name="T18" fmla="*/ 1465 w 7987"/>
                <a:gd name="T19" fmla="*/ 280 h 5930"/>
                <a:gd name="T20" fmla="*/ 1616 w 7987"/>
                <a:gd name="T21" fmla="*/ 205 h 5930"/>
                <a:gd name="T22" fmla="*/ 1769 w 7987"/>
                <a:gd name="T23" fmla="*/ 148 h 5930"/>
                <a:gd name="T24" fmla="*/ 1921 w 7987"/>
                <a:gd name="T25" fmla="*/ 108 h 5930"/>
                <a:gd name="T26" fmla="*/ 2072 w 7987"/>
                <a:gd name="T27" fmla="*/ 80 h 5930"/>
                <a:gd name="T28" fmla="*/ 2223 w 7987"/>
                <a:gd name="T29" fmla="*/ 59 h 5930"/>
                <a:gd name="T30" fmla="*/ 2375 w 7987"/>
                <a:gd name="T31" fmla="*/ 42 h 5930"/>
                <a:gd name="T32" fmla="*/ 2528 w 7987"/>
                <a:gd name="T33" fmla="*/ 32 h 5930"/>
                <a:gd name="T34" fmla="*/ 2679 w 7987"/>
                <a:gd name="T35" fmla="*/ 24 h 5930"/>
                <a:gd name="T36" fmla="*/ 2830 w 7987"/>
                <a:gd name="T37" fmla="*/ 17 h 5930"/>
                <a:gd name="T38" fmla="*/ 2982 w 7987"/>
                <a:gd name="T39" fmla="*/ 12 h 5930"/>
                <a:gd name="T40" fmla="*/ 3133 w 7987"/>
                <a:gd name="T41" fmla="*/ 9 h 5930"/>
                <a:gd name="T42" fmla="*/ 3286 w 7987"/>
                <a:gd name="T43" fmla="*/ 7 h 5930"/>
                <a:gd name="T44" fmla="*/ 3437 w 7987"/>
                <a:gd name="T45" fmla="*/ 5 h 5930"/>
                <a:gd name="T46" fmla="*/ 3589 w 7987"/>
                <a:gd name="T47" fmla="*/ 4 h 5930"/>
                <a:gd name="T48" fmla="*/ 3740 w 7987"/>
                <a:gd name="T49" fmla="*/ 4 h 5930"/>
                <a:gd name="T50" fmla="*/ 3891 w 7987"/>
                <a:gd name="T51" fmla="*/ 2 h 5930"/>
                <a:gd name="T52" fmla="*/ 4044 w 7987"/>
                <a:gd name="T53" fmla="*/ 2 h 5930"/>
                <a:gd name="T54" fmla="*/ 4196 w 7987"/>
                <a:gd name="T55" fmla="*/ 2 h 5930"/>
                <a:gd name="T56" fmla="*/ 4347 w 7987"/>
                <a:gd name="T57" fmla="*/ 2 h 5930"/>
                <a:gd name="T58" fmla="*/ 4498 w 7987"/>
                <a:gd name="T59" fmla="*/ 0 h 5930"/>
                <a:gd name="T60" fmla="*/ 4649 w 7987"/>
                <a:gd name="T61" fmla="*/ 0 h 5930"/>
                <a:gd name="T62" fmla="*/ 4802 w 7987"/>
                <a:gd name="T63" fmla="*/ 0 h 5930"/>
                <a:gd name="T64" fmla="*/ 4954 w 7987"/>
                <a:gd name="T65" fmla="*/ 0 h 5930"/>
                <a:gd name="T66" fmla="*/ 5105 w 7987"/>
                <a:gd name="T67" fmla="*/ 0 h 5930"/>
                <a:gd name="T68" fmla="*/ 5256 w 7987"/>
                <a:gd name="T69" fmla="*/ 0 h 5930"/>
                <a:gd name="T70" fmla="*/ 5408 w 7987"/>
                <a:gd name="T71" fmla="*/ 0 h 5930"/>
                <a:gd name="T72" fmla="*/ 5561 w 7987"/>
                <a:gd name="T73" fmla="*/ 0 h 5930"/>
                <a:gd name="T74" fmla="*/ 5712 w 7987"/>
                <a:gd name="T75" fmla="*/ 0 h 5930"/>
                <a:gd name="T76" fmla="*/ 5863 w 7987"/>
                <a:gd name="T77" fmla="*/ 0 h 5930"/>
                <a:gd name="T78" fmla="*/ 6015 w 7987"/>
                <a:gd name="T79" fmla="*/ 0 h 5930"/>
                <a:gd name="T80" fmla="*/ 6166 w 7987"/>
                <a:gd name="T81" fmla="*/ 0 h 5930"/>
                <a:gd name="T82" fmla="*/ 6319 w 7987"/>
                <a:gd name="T83" fmla="*/ 0 h 5930"/>
                <a:gd name="T84" fmla="*/ 6470 w 7987"/>
                <a:gd name="T85" fmla="*/ 0 h 5930"/>
                <a:gd name="T86" fmla="*/ 6622 w 7987"/>
                <a:gd name="T87" fmla="*/ 0 h 5930"/>
                <a:gd name="T88" fmla="*/ 6773 w 7987"/>
                <a:gd name="T89" fmla="*/ 0 h 5930"/>
                <a:gd name="T90" fmla="*/ 6924 w 7987"/>
                <a:gd name="T91" fmla="*/ 0 h 5930"/>
                <a:gd name="T92" fmla="*/ 7077 w 7987"/>
                <a:gd name="T93" fmla="*/ 0 h 5930"/>
                <a:gd name="T94" fmla="*/ 7229 w 7987"/>
                <a:gd name="T95" fmla="*/ 0 h 5930"/>
                <a:gd name="T96" fmla="*/ 7380 w 7987"/>
                <a:gd name="T97" fmla="*/ 0 h 5930"/>
                <a:gd name="T98" fmla="*/ 7531 w 7987"/>
                <a:gd name="T99" fmla="*/ 0 h 5930"/>
                <a:gd name="T100" fmla="*/ 7683 w 7987"/>
                <a:gd name="T101" fmla="*/ 0 h 5930"/>
                <a:gd name="T102" fmla="*/ 7836 w 7987"/>
                <a:gd name="T103" fmla="*/ 0 h 5930"/>
                <a:gd name="T104" fmla="*/ 7987 w 7987"/>
                <a:gd name="T105" fmla="*/ 0 h 5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87" h="5930">
                  <a:moveTo>
                    <a:pt x="0" y="5930"/>
                  </a:moveTo>
                  <a:lnTo>
                    <a:pt x="50" y="5338"/>
                  </a:lnTo>
                  <a:lnTo>
                    <a:pt x="100" y="4804"/>
                  </a:lnTo>
                  <a:lnTo>
                    <a:pt x="151" y="4324"/>
                  </a:lnTo>
                  <a:lnTo>
                    <a:pt x="201" y="3891"/>
                  </a:lnTo>
                  <a:lnTo>
                    <a:pt x="253" y="3502"/>
                  </a:lnTo>
                  <a:lnTo>
                    <a:pt x="303" y="3151"/>
                  </a:lnTo>
                  <a:lnTo>
                    <a:pt x="353" y="2837"/>
                  </a:lnTo>
                  <a:lnTo>
                    <a:pt x="404" y="2553"/>
                  </a:lnTo>
                  <a:lnTo>
                    <a:pt x="454" y="2298"/>
                  </a:lnTo>
                  <a:lnTo>
                    <a:pt x="506" y="2069"/>
                  </a:lnTo>
                  <a:lnTo>
                    <a:pt x="555" y="1861"/>
                  </a:lnTo>
                  <a:lnTo>
                    <a:pt x="605" y="1675"/>
                  </a:lnTo>
                  <a:lnTo>
                    <a:pt x="657" y="1509"/>
                  </a:lnTo>
                  <a:lnTo>
                    <a:pt x="707" y="1357"/>
                  </a:lnTo>
                  <a:lnTo>
                    <a:pt x="758" y="1221"/>
                  </a:lnTo>
                  <a:lnTo>
                    <a:pt x="808" y="1099"/>
                  </a:lnTo>
                  <a:lnTo>
                    <a:pt x="858" y="990"/>
                  </a:lnTo>
                  <a:lnTo>
                    <a:pt x="910" y="890"/>
                  </a:lnTo>
                  <a:lnTo>
                    <a:pt x="960" y="802"/>
                  </a:lnTo>
                  <a:lnTo>
                    <a:pt x="1011" y="722"/>
                  </a:lnTo>
                  <a:lnTo>
                    <a:pt x="1061" y="649"/>
                  </a:lnTo>
                  <a:lnTo>
                    <a:pt x="1111" y="584"/>
                  </a:lnTo>
                  <a:lnTo>
                    <a:pt x="1162" y="526"/>
                  </a:lnTo>
                  <a:lnTo>
                    <a:pt x="1212" y="474"/>
                  </a:lnTo>
                  <a:lnTo>
                    <a:pt x="1264" y="426"/>
                  </a:lnTo>
                  <a:lnTo>
                    <a:pt x="1314" y="384"/>
                  </a:lnTo>
                  <a:lnTo>
                    <a:pt x="1364" y="346"/>
                  </a:lnTo>
                  <a:lnTo>
                    <a:pt x="1415" y="311"/>
                  </a:lnTo>
                  <a:lnTo>
                    <a:pt x="1465" y="280"/>
                  </a:lnTo>
                  <a:lnTo>
                    <a:pt x="1517" y="251"/>
                  </a:lnTo>
                  <a:lnTo>
                    <a:pt x="1567" y="226"/>
                  </a:lnTo>
                  <a:lnTo>
                    <a:pt x="1616" y="205"/>
                  </a:lnTo>
                  <a:lnTo>
                    <a:pt x="1668" y="183"/>
                  </a:lnTo>
                  <a:lnTo>
                    <a:pt x="1718" y="165"/>
                  </a:lnTo>
                  <a:lnTo>
                    <a:pt x="1769" y="148"/>
                  </a:lnTo>
                  <a:lnTo>
                    <a:pt x="1819" y="133"/>
                  </a:lnTo>
                  <a:lnTo>
                    <a:pt x="1869" y="120"/>
                  </a:lnTo>
                  <a:lnTo>
                    <a:pt x="1921" y="108"/>
                  </a:lnTo>
                  <a:lnTo>
                    <a:pt x="1971" y="98"/>
                  </a:lnTo>
                  <a:lnTo>
                    <a:pt x="2022" y="88"/>
                  </a:lnTo>
                  <a:lnTo>
                    <a:pt x="2072" y="80"/>
                  </a:lnTo>
                  <a:lnTo>
                    <a:pt x="2122" y="72"/>
                  </a:lnTo>
                  <a:lnTo>
                    <a:pt x="2173" y="65"/>
                  </a:lnTo>
                  <a:lnTo>
                    <a:pt x="2223" y="59"/>
                  </a:lnTo>
                  <a:lnTo>
                    <a:pt x="2275" y="52"/>
                  </a:lnTo>
                  <a:lnTo>
                    <a:pt x="2325" y="47"/>
                  </a:lnTo>
                  <a:lnTo>
                    <a:pt x="2375" y="42"/>
                  </a:lnTo>
                  <a:lnTo>
                    <a:pt x="2426" y="39"/>
                  </a:lnTo>
                  <a:lnTo>
                    <a:pt x="2476" y="35"/>
                  </a:lnTo>
                  <a:lnTo>
                    <a:pt x="2528" y="32"/>
                  </a:lnTo>
                  <a:lnTo>
                    <a:pt x="2578" y="29"/>
                  </a:lnTo>
                  <a:lnTo>
                    <a:pt x="2627" y="25"/>
                  </a:lnTo>
                  <a:lnTo>
                    <a:pt x="2679" y="24"/>
                  </a:lnTo>
                  <a:lnTo>
                    <a:pt x="2729" y="20"/>
                  </a:lnTo>
                  <a:lnTo>
                    <a:pt x="2780" y="19"/>
                  </a:lnTo>
                  <a:lnTo>
                    <a:pt x="2830" y="17"/>
                  </a:lnTo>
                  <a:lnTo>
                    <a:pt x="2880" y="15"/>
                  </a:lnTo>
                  <a:lnTo>
                    <a:pt x="2932" y="14"/>
                  </a:lnTo>
                  <a:lnTo>
                    <a:pt x="2982" y="12"/>
                  </a:lnTo>
                  <a:lnTo>
                    <a:pt x="3033" y="12"/>
                  </a:lnTo>
                  <a:lnTo>
                    <a:pt x="3083" y="10"/>
                  </a:lnTo>
                  <a:lnTo>
                    <a:pt x="3133" y="9"/>
                  </a:lnTo>
                  <a:lnTo>
                    <a:pt x="3184" y="9"/>
                  </a:lnTo>
                  <a:lnTo>
                    <a:pt x="3234" y="7"/>
                  </a:lnTo>
                  <a:lnTo>
                    <a:pt x="3286" y="7"/>
                  </a:lnTo>
                  <a:lnTo>
                    <a:pt x="3336" y="7"/>
                  </a:lnTo>
                  <a:lnTo>
                    <a:pt x="3386" y="5"/>
                  </a:lnTo>
                  <a:lnTo>
                    <a:pt x="3437" y="5"/>
                  </a:lnTo>
                  <a:lnTo>
                    <a:pt x="3487" y="5"/>
                  </a:lnTo>
                  <a:lnTo>
                    <a:pt x="3539" y="4"/>
                  </a:lnTo>
                  <a:lnTo>
                    <a:pt x="3589" y="4"/>
                  </a:lnTo>
                  <a:lnTo>
                    <a:pt x="3638" y="4"/>
                  </a:lnTo>
                  <a:lnTo>
                    <a:pt x="3690" y="4"/>
                  </a:lnTo>
                  <a:lnTo>
                    <a:pt x="3740" y="4"/>
                  </a:lnTo>
                  <a:lnTo>
                    <a:pt x="3791" y="2"/>
                  </a:lnTo>
                  <a:lnTo>
                    <a:pt x="3841" y="2"/>
                  </a:lnTo>
                  <a:lnTo>
                    <a:pt x="3891" y="2"/>
                  </a:lnTo>
                  <a:lnTo>
                    <a:pt x="3943" y="2"/>
                  </a:lnTo>
                  <a:lnTo>
                    <a:pt x="3993" y="2"/>
                  </a:lnTo>
                  <a:lnTo>
                    <a:pt x="4044" y="2"/>
                  </a:lnTo>
                  <a:lnTo>
                    <a:pt x="4094" y="2"/>
                  </a:lnTo>
                  <a:lnTo>
                    <a:pt x="4144" y="2"/>
                  </a:lnTo>
                  <a:lnTo>
                    <a:pt x="4196" y="2"/>
                  </a:lnTo>
                  <a:lnTo>
                    <a:pt x="4245" y="2"/>
                  </a:lnTo>
                  <a:lnTo>
                    <a:pt x="4297" y="2"/>
                  </a:lnTo>
                  <a:lnTo>
                    <a:pt x="4347" y="2"/>
                  </a:lnTo>
                  <a:lnTo>
                    <a:pt x="4397" y="2"/>
                  </a:lnTo>
                  <a:lnTo>
                    <a:pt x="4448" y="0"/>
                  </a:lnTo>
                  <a:lnTo>
                    <a:pt x="4498" y="0"/>
                  </a:lnTo>
                  <a:lnTo>
                    <a:pt x="4550" y="0"/>
                  </a:lnTo>
                  <a:lnTo>
                    <a:pt x="4600" y="0"/>
                  </a:lnTo>
                  <a:lnTo>
                    <a:pt x="4649" y="0"/>
                  </a:lnTo>
                  <a:lnTo>
                    <a:pt x="4701" y="0"/>
                  </a:lnTo>
                  <a:lnTo>
                    <a:pt x="4751" y="0"/>
                  </a:lnTo>
                  <a:lnTo>
                    <a:pt x="4802" y="0"/>
                  </a:lnTo>
                  <a:lnTo>
                    <a:pt x="4852" y="0"/>
                  </a:lnTo>
                  <a:lnTo>
                    <a:pt x="4902" y="0"/>
                  </a:lnTo>
                  <a:lnTo>
                    <a:pt x="4954" y="0"/>
                  </a:lnTo>
                  <a:lnTo>
                    <a:pt x="5004" y="0"/>
                  </a:lnTo>
                  <a:lnTo>
                    <a:pt x="5055" y="0"/>
                  </a:lnTo>
                  <a:lnTo>
                    <a:pt x="5105" y="0"/>
                  </a:lnTo>
                  <a:lnTo>
                    <a:pt x="5155" y="0"/>
                  </a:lnTo>
                  <a:lnTo>
                    <a:pt x="5207" y="0"/>
                  </a:lnTo>
                  <a:lnTo>
                    <a:pt x="5256" y="0"/>
                  </a:lnTo>
                  <a:lnTo>
                    <a:pt x="5308" y="0"/>
                  </a:lnTo>
                  <a:lnTo>
                    <a:pt x="5358" y="0"/>
                  </a:lnTo>
                  <a:lnTo>
                    <a:pt x="5408" y="0"/>
                  </a:lnTo>
                  <a:lnTo>
                    <a:pt x="5459" y="0"/>
                  </a:lnTo>
                  <a:lnTo>
                    <a:pt x="5509" y="0"/>
                  </a:lnTo>
                  <a:lnTo>
                    <a:pt x="5561" y="0"/>
                  </a:lnTo>
                  <a:lnTo>
                    <a:pt x="5611" y="0"/>
                  </a:lnTo>
                  <a:lnTo>
                    <a:pt x="5661" y="0"/>
                  </a:lnTo>
                  <a:lnTo>
                    <a:pt x="5712" y="0"/>
                  </a:lnTo>
                  <a:lnTo>
                    <a:pt x="5762" y="0"/>
                  </a:lnTo>
                  <a:lnTo>
                    <a:pt x="5813" y="0"/>
                  </a:lnTo>
                  <a:lnTo>
                    <a:pt x="5863" y="0"/>
                  </a:lnTo>
                  <a:lnTo>
                    <a:pt x="5913" y="0"/>
                  </a:lnTo>
                  <a:lnTo>
                    <a:pt x="5965" y="0"/>
                  </a:lnTo>
                  <a:lnTo>
                    <a:pt x="6015" y="0"/>
                  </a:lnTo>
                  <a:lnTo>
                    <a:pt x="6066" y="0"/>
                  </a:lnTo>
                  <a:lnTo>
                    <a:pt x="6116" y="0"/>
                  </a:lnTo>
                  <a:lnTo>
                    <a:pt x="6166" y="0"/>
                  </a:lnTo>
                  <a:lnTo>
                    <a:pt x="6218" y="0"/>
                  </a:lnTo>
                  <a:lnTo>
                    <a:pt x="6267" y="0"/>
                  </a:lnTo>
                  <a:lnTo>
                    <a:pt x="6319" y="0"/>
                  </a:lnTo>
                  <a:lnTo>
                    <a:pt x="6369" y="0"/>
                  </a:lnTo>
                  <a:lnTo>
                    <a:pt x="6419" y="0"/>
                  </a:lnTo>
                  <a:lnTo>
                    <a:pt x="6470" y="0"/>
                  </a:lnTo>
                  <a:lnTo>
                    <a:pt x="6520" y="0"/>
                  </a:lnTo>
                  <a:lnTo>
                    <a:pt x="6572" y="0"/>
                  </a:lnTo>
                  <a:lnTo>
                    <a:pt x="6622" y="0"/>
                  </a:lnTo>
                  <a:lnTo>
                    <a:pt x="6672" y="0"/>
                  </a:lnTo>
                  <a:lnTo>
                    <a:pt x="6723" y="0"/>
                  </a:lnTo>
                  <a:lnTo>
                    <a:pt x="6773" y="0"/>
                  </a:lnTo>
                  <a:lnTo>
                    <a:pt x="6825" y="0"/>
                  </a:lnTo>
                  <a:lnTo>
                    <a:pt x="6874" y="0"/>
                  </a:lnTo>
                  <a:lnTo>
                    <a:pt x="6924" y="0"/>
                  </a:lnTo>
                  <a:lnTo>
                    <a:pt x="6976" y="0"/>
                  </a:lnTo>
                  <a:lnTo>
                    <a:pt x="7026" y="0"/>
                  </a:lnTo>
                  <a:lnTo>
                    <a:pt x="7077" y="0"/>
                  </a:lnTo>
                  <a:lnTo>
                    <a:pt x="7127" y="0"/>
                  </a:lnTo>
                  <a:lnTo>
                    <a:pt x="7177" y="0"/>
                  </a:lnTo>
                  <a:lnTo>
                    <a:pt x="7229" y="0"/>
                  </a:lnTo>
                  <a:lnTo>
                    <a:pt x="7278" y="0"/>
                  </a:lnTo>
                  <a:lnTo>
                    <a:pt x="7330" y="0"/>
                  </a:lnTo>
                  <a:lnTo>
                    <a:pt x="7380" y="0"/>
                  </a:lnTo>
                  <a:lnTo>
                    <a:pt x="7430" y="0"/>
                  </a:lnTo>
                  <a:lnTo>
                    <a:pt x="7481" y="0"/>
                  </a:lnTo>
                  <a:lnTo>
                    <a:pt x="7531" y="0"/>
                  </a:lnTo>
                  <a:lnTo>
                    <a:pt x="7583" y="0"/>
                  </a:lnTo>
                  <a:lnTo>
                    <a:pt x="7633" y="0"/>
                  </a:lnTo>
                  <a:lnTo>
                    <a:pt x="7683" y="0"/>
                  </a:lnTo>
                  <a:lnTo>
                    <a:pt x="7734" y="0"/>
                  </a:lnTo>
                  <a:lnTo>
                    <a:pt x="7784" y="0"/>
                  </a:lnTo>
                  <a:lnTo>
                    <a:pt x="7836" y="0"/>
                  </a:lnTo>
                  <a:lnTo>
                    <a:pt x="7885" y="0"/>
                  </a:lnTo>
                  <a:lnTo>
                    <a:pt x="7935" y="0"/>
                  </a:lnTo>
                  <a:lnTo>
                    <a:pt x="7987" y="0"/>
                  </a:lnTo>
                </a:path>
              </a:pathLst>
            </a:cu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9" name="Freeform 232"/>
            <p:cNvSpPr>
              <a:spLocks/>
            </p:cNvSpPr>
            <p:nvPr/>
          </p:nvSpPr>
          <p:spPr bwMode="auto">
            <a:xfrm>
              <a:off x="9158288" y="1138238"/>
              <a:ext cx="80962" cy="0"/>
            </a:xfrm>
            <a:custGeom>
              <a:avLst/>
              <a:gdLst>
                <a:gd name="T0" fmla="*/ 0 w 101"/>
                <a:gd name="T1" fmla="*/ 50 w 101"/>
                <a:gd name="T2" fmla="*/ 101 w 101"/>
              </a:gdLst>
              <a:ahLst/>
              <a:cxnLst>
                <a:cxn ang="0">
                  <a:pos x="T0" y="0"/>
                </a:cxn>
                <a:cxn ang="0">
                  <a:pos x="T1" y="0"/>
                </a:cxn>
                <a:cxn ang="0">
                  <a:pos x="T2" y="0"/>
                </a:cxn>
              </a:cxnLst>
              <a:rect l="0" t="0" r="r" b="b"/>
              <a:pathLst>
                <a:path w="101">
                  <a:moveTo>
                    <a:pt x="0" y="0"/>
                  </a:moveTo>
                  <a:lnTo>
                    <a:pt x="50" y="0"/>
                  </a:lnTo>
                  <a:lnTo>
                    <a:pt x="101" y="0"/>
                  </a:lnTo>
                </a:path>
              </a:pathLst>
            </a:cu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0" name="Freeform 233"/>
            <p:cNvSpPr>
              <a:spLocks/>
            </p:cNvSpPr>
            <p:nvPr/>
          </p:nvSpPr>
          <p:spPr bwMode="auto">
            <a:xfrm>
              <a:off x="2819400" y="1139825"/>
              <a:ext cx="6338887" cy="4703763"/>
            </a:xfrm>
            <a:custGeom>
              <a:avLst/>
              <a:gdLst>
                <a:gd name="T0" fmla="*/ 100 w 7987"/>
                <a:gd name="T1" fmla="*/ 5351 h 5928"/>
                <a:gd name="T2" fmla="*/ 253 w 7987"/>
                <a:gd name="T3" fmla="*/ 4588 h 5928"/>
                <a:gd name="T4" fmla="*/ 404 w 7987"/>
                <a:gd name="T5" fmla="*/ 3933 h 5928"/>
                <a:gd name="T6" fmla="*/ 555 w 7987"/>
                <a:gd name="T7" fmla="*/ 3372 h 5928"/>
                <a:gd name="T8" fmla="*/ 707 w 7987"/>
                <a:gd name="T9" fmla="*/ 2890 h 5928"/>
                <a:gd name="T10" fmla="*/ 858 w 7987"/>
                <a:gd name="T11" fmla="*/ 2478 h 5928"/>
                <a:gd name="T12" fmla="*/ 1011 w 7987"/>
                <a:gd name="T13" fmla="*/ 2125 h 5928"/>
                <a:gd name="T14" fmla="*/ 1162 w 7987"/>
                <a:gd name="T15" fmla="*/ 1821 h 5928"/>
                <a:gd name="T16" fmla="*/ 1314 w 7987"/>
                <a:gd name="T17" fmla="*/ 1561 h 5928"/>
                <a:gd name="T18" fmla="*/ 1465 w 7987"/>
                <a:gd name="T19" fmla="*/ 1339 h 5928"/>
                <a:gd name="T20" fmla="*/ 1616 w 7987"/>
                <a:gd name="T21" fmla="*/ 1147 h 5928"/>
                <a:gd name="T22" fmla="*/ 1769 w 7987"/>
                <a:gd name="T23" fmla="*/ 983 h 5928"/>
                <a:gd name="T24" fmla="*/ 1921 w 7987"/>
                <a:gd name="T25" fmla="*/ 843 h 5928"/>
                <a:gd name="T26" fmla="*/ 2072 w 7987"/>
                <a:gd name="T27" fmla="*/ 723 h 5928"/>
                <a:gd name="T28" fmla="*/ 2223 w 7987"/>
                <a:gd name="T29" fmla="*/ 619 h 5928"/>
                <a:gd name="T30" fmla="*/ 2375 w 7987"/>
                <a:gd name="T31" fmla="*/ 530 h 5928"/>
                <a:gd name="T32" fmla="*/ 2528 w 7987"/>
                <a:gd name="T33" fmla="*/ 456 h 5928"/>
                <a:gd name="T34" fmla="*/ 2679 w 7987"/>
                <a:gd name="T35" fmla="*/ 389 h 5928"/>
                <a:gd name="T36" fmla="*/ 2830 w 7987"/>
                <a:gd name="T37" fmla="*/ 334 h 5928"/>
                <a:gd name="T38" fmla="*/ 2982 w 7987"/>
                <a:gd name="T39" fmla="*/ 286 h 5928"/>
                <a:gd name="T40" fmla="*/ 3133 w 7987"/>
                <a:gd name="T41" fmla="*/ 244 h 5928"/>
                <a:gd name="T42" fmla="*/ 3286 w 7987"/>
                <a:gd name="T43" fmla="*/ 210 h 5928"/>
                <a:gd name="T44" fmla="*/ 3437 w 7987"/>
                <a:gd name="T45" fmla="*/ 180 h 5928"/>
                <a:gd name="T46" fmla="*/ 3589 w 7987"/>
                <a:gd name="T47" fmla="*/ 155 h 5928"/>
                <a:gd name="T48" fmla="*/ 3740 w 7987"/>
                <a:gd name="T49" fmla="*/ 131 h 5928"/>
                <a:gd name="T50" fmla="*/ 3891 w 7987"/>
                <a:gd name="T51" fmla="*/ 113 h 5928"/>
                <a:gd name="T52" fmla="*/ 4044 w 7987"/>
                <a:gd name="T53" fmla="*/ 96 h 5928"/>
                <a:gd name="T54" fmla="*/ 4196 w 7987"/>
                <a:gd name="T55" fmla="*/ 83 h 5928"/>
                <a:gd name="T56" fmla="*/ 4347 w 7987"/>
                <a:gd name="T57" fmla="*/ 70 h 5928"/>
                <a:gd name="T58" fmla="*/ 4498 w 7987"/>
                <a:gd name="T59" fmla="*/ 60 h 5928"/>
                <a:gd name="T60" fmla="*/ 4649 w 7987"/>
                <a:gd name="T61" fmla="*/ 52 h 5928"/>
                <a:gd name="T62" fmla="*/ 4802 w 7987"/>
                <a:gd name="T63" fmla="*/ 43 h 5928"/>
                <a:gd name="T64" fmla="*/ 4954 w 7987"/>
                <a:gd name="T65" fmla="*/ 38 h 5928"/>
                <a:gd name="T66" fmla="*/ 5105 w 7987"/>
                <a:gd name="T67" fmla="*/ 32 h 5928"/>
                <a:gd name="T68" fmla="*/ 5256 w 7987"/>
                <a:gd name="T69" fmla="*/ 27 h 5928"/>
                <a:gd name="T70" fmla="*/ 5408 w 7987"/>
                <a:gd name="T71" fmla="*/ 23 h 5928"/>
                <a:gd name="T72" fmla="*/ 5561 w 7987"/>
                <a:gd name="T73" fmla="*/ 20 h 5928"/>
                <a:gd name="T74" fmla="*/ 5712 w 7987"/>
                <a:gd name="T75" fmla="*/ 17 h 5928"/>
                <a:gd name="T76" fmla="*/ 5863 w 7987"/>
                <a:gd name="T77" fmla="*/ 13 h 5928"/>
                <a:gd name="T78" fmla="*/ 6015 w 7987"/>
                <a:gd name="T79" fmla="*/ 12 h 5928"/>
                <a:gd name="T80" fmla="*/ 6166 w 7987"/>
                <a:gd name="T81" fmla="*/ 10 h 5928"/>
                <a:gd name="T82" fmla="*/ 6319 w 7987"/>
                <a:gd name="T83" fmla="*/ 8 h 5928"/>
                <a:gd name="T84" fmla="*/ 6470 w 7987"/>
                <a:gd name="T85" fmla="*/ 7 h 5928"/>
                <a:gd name="T86" fmla="*/ 6622 w 7987"/>
                <a:gd name="T87" fmla="*/ 5 h 5928"/>
                <a:gd name="T88" fmla="*/ 6773 w 7987"/>
                <a:gd name="T89" fmla="*/ 5 h 5928"/>
                <a:gd name="T90" fmla="*/ 6924 w 7987"/>
                <a:gd name="T91" fmla="*/ 3 h 5928"/>
                <a:gd name="T92" fmla="*/ 7077 w 7987"/>
                <a:gd name="T93" fmla="*/ 3 h 5928"/>
                <a:gd name="T94" fmla="*/ 7229 w 7987"/>
                <a:gd name="T95" fmla="*/ 2 h 5928"/>
                <a:gd name="T96" fmla="*/ 7380 w 7987"/>
                <a:gd name="T97" fmla="*/ 2 h 5928"/>
                <a:gd name="T98" fmla="*/ 7531 w 7987"/>
                <a:gd name="T99" fmla="*/ 2 h 5928"/>
                <a:gd name="T100" fmla="*/ 7683 w 7987"/>
                <a:gd name="T101" fmla="*/ 2 h 5928"/>
                <a:gd name="T102" fmla="*/ 7836 w 7987"/>
                <a:gd name="T103" fmla="*/ 0 h 5928"/>
                <a:gd name="T104" fmla="*/ 7987 w 7987"/>
                <a:gd name="T105" fmla="*/ 0 h 5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87" h="5928">
                  <a:moveTo>
                    <a:pt x="0" y="5928"/>
                  </a:moveTo>
                  <a:lnTo>
                    <a:pt x="50" y="5632"/>
                  </a:lnTo>
                  <a:lnTo>
                    <a:pt x="100" y="5351"/>
                  </a:lnTo>
                  <a:lnTo>
                    <a:pt x="151" y="5083"/>
                  </a:lnTo>
                  <a:lnTo>
                    <a:pt x="201" y="4829"/>
                  </a:lnTo>
                  <a:lnTo>
                    <a:pt x="253" y="4588"/>
                  </a:lnTo>
                  <a:lnTo>
                    <a:pt x="303" y="4358"/>
                  </a:lnTo>
                  <a:lnTo>
                    <a:pt x="353" y="4140"/>
                  </a:lnTo>
                  <a:lnTo>
                    <a:pt x="404" y="3933"/>
                  </a:lnTo>
                  <a:lnTo>
                    <a:pt x="454" y="3736"/>
                  </a:lnTo>
                  <a:lnTo>
                    <a:pt x="506" y="3548"/>
                  </a:lnTo>
                  <a:lnTo>
                    <a:pt x="555" y="3372"/>
                  </a:lnTo>
                  <a:lnTo>
                    <a:pt x="605" y="3203"/>
                  </a:lnTo>
                  <a:lnTo>
                    <a:pt x="657" y="3043"/>
                  </a:lnTo>
                  <a:lnTo>
                    <a:pt x="707" y="2890"/>
                  </a:lnTo>
                  <a:lnTo>
                    <a:pt x="758" y="2745"/>
                  </a:lnTo>
                  <a:lnTo>
                    <a:pt x="808" y="2609"/>
                  </a:lnTo>
                  <a:lnTo>
                    <a:pt x="858" y="2478"/>
                  </a:lnTo>
                  <a:lnTo>
                    <a:pt x="910" y="2355"/>
                  </a:lnTo>
                  <a:lnTo>
                    <a:pt x="960" y="2237"/>
                  </a:lnTo>
                  <a:lnTo>
                    <a:pt x="1011" y="2125"/>
                  </a:lnTo>
                  <a:lnTo>
                    <a:pt x="1061" y="2019"/>
                  </a:lnTo>
                  <a:lnTo>
                    <a:pt x="1111" y="1917"/>
                  </a:lnTo>
                  <a:lnTo>
                    <a:pt x="1162" y="1821"/>
                  </a:lnTo>
                  <a:lnTo>
                    <a:pt x="1212" y="1729"/>
                  </a:lnTo>
                  <a:lnTo>
                    <a:pt x="1264" y="1643"/>
                  </a:lnTo>
                  <a:lnTo>
                    <a:pt x="1314" y="1561"/>
                  </a:lnTo>
                  <a:lnTo>
                    <a:pt x="1364" y="1483"/>
                  </a:lnTo>
                  <a:lnTo>
                    <a:pt x="1415" y="1408"/>
                  </a:lnTo>
                  <a:lnTo>
                    <a:pt x="1465" y="1339"/>
                  </a:lnTo>
                  <a:lnTo>
                    <a:pt x="1517" y="1272"/>
                  </a:lnTo>
                  <a:lnTo>
                    <a:pt x="1567" y="1207"/>
                  </a:lnTo>
                  <a:lnTo>
                    <a:pt x="1616" y="1147"/>
                  </a:lnTo>
                  <a:lnTo>
                    <a:pt x="1668" y="1089"/>
                  </a:lnTo>
                  <a:lnTo>
                    <a:pt x="1718" y="1036"/>
                  </a:lnTo>
                  <a:lnTo>
                    <a:pt x="1769" y="983"/>
                  </a:lnTo>
                  <a:lnTo>
                    <a:pt x="1819" y="935"/>
                  </a:lnTo>
                  <a:lnTo>
                    <a:pt x="1869" y="888"/>
                  </a:lnTo>
                  <a:lnTo>
                    <a:pt x="1921" y="843"/>
                  </a:lnTo>
                  <a:lnTo>
                    <a:pt x="1971" y="801"/>
                  </a:lnTo>
                  <a:lnTo>
                    <a:pt x="2022" y="760"/>
                  </a:lnTo>
                  <a:lnTo>
                    <a:pt x="2072" y="723"/>
                  </a:lnTo>
                  <a:lnTo>
                    <a:pt x="2122" y="687"/>
                  </a:lnTo>
                  <a:lnTo>
                    <a:pt x="2173" y="652"/>
                  </a:lnTo>
                  <a:lnTo>
                    <a:pt x="2223" y="619"/>
                  </a:lnTo>
                  <a:lnTo>
                    <a:pt x="2275" y="589"/>
                  </a:lnTo>
                  <a:lnTo>
                    <a:pt x="2325" y="559"/>
                  </a:lnTo>
                  <a:lnTo>
                    <a:pt x="2375" y="530"/>
                  </a:lnTo>
                  <a:lnTo>
                    <a:pt x="2426" y="504"/>
                  </a:lnTo>
                  <a:lnTo>
                    <a:pt x="2476" y="479"/>
                  </a:lnTo>
                  <a:lnTo>
                    <a:pt x="2528" y="456"/>
                  </a:lnTo>
                  <a:lnTo>
                    <a:pt x="2578" y="432"/>
                  </a:lnTo>
                  <a:lnTo>
                    <a:pt x="2627" y="411"/>
                  </a:lnTo>
                  <a:lnTo>
                    <a:pt x="2679" y="389"/>
                  </a:lnTo>
                  <a:lnTo>
                    <a:pt x="2729" y="371"/>
                  </a:lnTo>
                  <a:lnTo>
                    <a:pt x="2780" y="351"/>
                  </a:lnTo>
                  <a:lnTo>
                    <a:pt x="2830" y="334"/>
                  </a:lnTo>
                  <a:lnTo>
                    <a:pt x="2880" y="318"/>
                  </a:lnTo>
                  <a:lnTo>
                    <a:pt x="2932" y="301"/>
                  </a:lnTo>
                  <a:lnTo>
                    <a:pt x="2982" y="286"/>
                  </a:lnTo>
                  <a:lnTo>
                    <a:pt x="3033" y="271"/>
                  </a:lnTo>
                  <a:lnTo>
                    <a:pt x="3083" y="258"/>
                  </a:lnTo>
                  <a:lnTo>
                    <a:pt x="3133" y="244"/>
                  </a:lnTo>
                  <a:lnTo>
                    <a:pt x="3184" y="233"/>
                  </a:lnTo>
                  <a:lnTo>
                    <a:pt x="3234" y="221"/>
                  </a:lnTo>
                  <a:lnTo>
                    <a:pt x="3286" y="210"/>
                  </a:lnTo>
                  <a:lnTo>
                    <a:pt x="3336" y="200"/>
                  </a:lnTo>
                  <a:lnTo>
                    <a:pt x="3386" y="190"/>
                  </a:lnTo>
                  <a:lnTo>
                    <a:pt x="3437" y="180"/>
                  </a:lnTo>
                  <a:lnTo>
                    <a:pt x="3487" y="171"/>
                  </a:lnTo>
                  <a:lnTo>
                    <a:pt x="3539" y="161"/>
                  </a:lnTo>
                  <a:lnTo>
                    <a:pt x="3589" y="155"/>
                  </a:lnTo>
                  <a:lnTo>
                    <a:pt x="3638" y="146"/>
                  </a:lnTo>
                  <a:lnTo>
                    <a:pt x="3690" y="138"/>
                  </a:lnTo>
                  <a:lnTo>
                    <a:pt x="3740" y="131"/>
                  </a:lnTo>
                  <a:lnTo>
                    <a:pt x="3791" y="125"/>
                  </a:lnTo>
                  <a:lnTo>
                    <a:pt x="3841" y="118"/>
                  </a:lnTo>
                  <a:lnTo>
                    <a:pt x="3891" y="113"/>
                  </a:lnTo>
                  <a:lnTo>
                    <a:pt x="3943" y="106"/>
                  </a:lnTo>
                  <a:lnTo>
                    <a:pt x="3993" y="101"/>
                  </a:lnTo>
                  <a:lnTo>
                    <a:pt x="4044" y="96"/>
                  </a:lnTo>
                  <a:lnTo>
                    <a:pt x="4094" y="91"/>
                  </a:lnTo>
                  <a:lnTo>
                    <a:pt x="4144" y="86"/>
                  </a:lnTo>
                  <a:lnTo>
                    <a:pt x="4196" y="83"/>
                  </a:lnTo>
                  <a:lnTo>
                    <a:pt x="4245" y="78"/>
                  </a:lnTo>
                  <a:lnTo>
                    <a:pt x="4297" y="75"/>
                  </a:lnTo>
                  <a:lnTo>
                    <a:pt x="4347" y="70"/>
                  </a:lnTo>
                  <a:lnTo>
                    <a:pt x="4397" y="67"/>
                  </a:lnTo>
                  <a:lnTo>
                    <a:pt x="4448" y="63"/>
                  </a:lnTo>
                  <a:lnTo>
                    <a:pt x="4498" y="60"/>
                  </a:lnTo>
                  <a:lnTo>
                    <a:pt x="4550" y="57"/>
                  </a:lnTo>
                  <a:lnTo>
                    <a:pt x="4600" y="55"/>
                  </a:lnTo>
                  <a:lnTo>
                    <a:pt x="4649" y="52"/>
                  </a:lnTo>
                  <a:lnTo>
                    <a:pt x="4701" y="48"/>
                  </a:lnTo>
                  <a:lnTo>
                    <a:pt x="4751" y="47"/>
                  </a:lnTo>
                  <a:lnTo>
                    <a:pt x="4802" y="43"/>
                  </a:lnTo>
                  <a:lnTo>
                    <a:pt x="4852" y="42"/>
                  </a:lnTo>
                  <a:lnTo>
                    <a:pt x="4902" y="40"/>
                  </a:lnTo>
                  <a:lnTo>
                    <a:pt x="4954" y="38"/>
                  </a:lnTo>
                  <a:lnTo>
                    <a:pt x="5004" y="35"/>
                  </a:lnTo>
                  <a:lnTo>
                    <a:pt x="5055" y="33"/>
                  </a:lnTo>
                  <a:lnTo>
                    <a:pt x="5105" y="32"/>
                  </a:lnTo>
                  <a:lnTo>
                    <a:pt x="5155" y="30"/>
                  </a:lnTo>
                  <a:lnTo>
                    <a:pt x="5207" y="28"/>
                  </a:lnTo>
                  <a:lnTo>
                    <a:pt x="5256" y="27"/>
                  </a:lnTo>
                  <a:lnTo>
                    <a:pt x="5308" y="25"/>
                  </a:lnTo>
                  <a:lnTo>
                    <a:pt x="5358" y="25"/>
                  </a:lnTo>
                  <a:lnTo>
                    <a:pt x="5408" y="23"/>
                  </a:lnTo>
                  <a:lnTo>
                    <a:pt x="5459" y="22"/>
                  </a:lnTo>
                  <a:lnTo>
                    <a:pt x="5509" y="20"/>
                  </a:lnTo>
                  <a:lnTo>
                    <a:pt x="5561" y="20"/>
                  </a:lnTo>
                  <a:lnTo>
                    <a:pt x="5611" y="18"/>
                  </a:lnTo>
                  <a:lnTo>
                    <a:pt x="5661" y="18"/>
                  </a:lnTo>
                  <a:lnTo>
                    <a:pt x="5712" y="17"/>
                  </a:lnTo>
                  <a:lnTo>
                    <a:pt x="5762" y="15"/>
                  </a:lnTo>
                  <a:lnTo>
                    <a:pt x="5813" y="15"/>
                  </a:lnTo>
                  <a:lnTo>
                    <a:pt x="5863" y="13"/>
                  </a:lnTo>
                  <a:lnTo>
                    <a:pt x="5913" y="13"/>
                  </a:lnTo>
                  <a:lnTo>
                    <a:pt x="5965" y="13"/>
                  </a:lnTo>
                  <a:lnTo>
                    <a:pt x="6015" y="12"/>
                  </a:lnTo>
                  <a:lnTo>
                    <a:pt x="6066" y="12"/>
                  </a:lnTo>
                  <a:lnTo>
                    <a:pt x="6116" y="10"/>
                  </a:lnTo>
                  <a:lnTo>
                    <a:pt x="6166" y="10"/>
                  </a:lnTo>
                  <a:lnTo>
                    <a:pt x="6218" y="10"/>
                  </a:lnTo>
                  <a:lnTo>
                    <a:pt x="6267" y="8"/>
                  </a:lnTo>
                  <a:lnTo>
                    <a:pt x="6319" y="8"/>
                  </a:lnTo>
                  <a:lnTo>
                    <a:pt x="6369" y="8"/>
                  </a:lnTo>
                  <a:lnTo>
                    <a:pt x="6419" y="7"/>
                  </a:lnTo>
                  <a:lnTo>
                    <a:pt x="6470" y="7"/>
                  </a:lnTo>
                  <a:lnTo>
                    <a:pt x="6520" y="7"/>
                  </a:lnTo>
                  <a:lnTo>
                    <a:pt x="6572" y="7"/>
                  </a:lnTo>
                  <a:lnTo>
                    <a:pt x="6622" y="5"/>
                  </a:lnTo>
                  <a:lnTo>
                    <a:pt x="6672" y="5"/>
                  </a:lnTo>
                  <a:lnTo>
                    <a:pt x="6723" y="5"/>
                  </a:lnTo>
                  <a:lnTo>
                    <a:pt x="6773" y="5"/>
                  </a:lnTo>
                  <a:lnTo>
                    <a:pt x="6825" y="5"/>
                  </a:lnTo>
                  <a:lnTo>
                    <a:pt x="6874" y="3"/>
                  </a:lnTo>
                  <a:lnTo>
                    <a:pt x="6924" y="3"/>
                  </a:lnTo>
                  <a:lnTo>
                    <a:pt x="6976" y="3"/>
                  </a:lnTo>
                  <a:lnTo>
                    <a:pt x="7026" y="3"/>
                  </a:lnTo>
                  <a:lnTo>
                    <a:pt x="7077" y="3"/>
                  </a:lnTo>
                  <a:lnTo>
                    <a:pt x="7127" y="3"/>
                  </a:lnTo>
                  <a:lnTo>
                    <a:pt x="7177" y="3"/>
                  </a:lnTo>
                  <a:lnTo>
                    <a:pt x="7229" y="2"/>
                  </a:lnTo>
                  <a:lnTo>
                    <a:pt x="7278" y="2"/>
                  </a:lnTo>
                  <a:lnTo>
                    <a:pt x="7330" y="2"/>
                  </a:lnTo>
                  <a:lnTo>
                    <a:pt x="7380" y="2"/>
                  </a:lnTo>
                  <a:lnTo>
                    <a:pt x="7430" y="2"/>
                  </a:lnTo>
                  <a:lnTo>
                    <a:pt x="7481" y="2"/>
                  </a:lnTo>
                  <a:lnTo>
                    <a:pt x="7531" y="2"/>
                  </a:lnTo>
                  <a:lnTo>
                    <a:pt x="7583" y="2"/>
                  </a:lnTo>
                  <a:lnTo>
                    <a:pt x="7633" y="2"/>
                  </a:lnTo>
                  <a:lnTo>
                    <a:pt x="7683" y="2"/>
                  </a:lnTo>
                  <a:lnTo>
                    <a:pt x="7734" y="2"/>
                  </a:lnTo>
                  <a:lnTo>
                    <a:pt x="7784" y="0"/>
                  </a:lnTo>
                  <a:lnTo>
                    <a:pt x="7836" y="0"/>
                  </a:lnTo>
                  <a:lnTo>
                    <a:pt x="7885" y="0"/>
                  </a:lnTo>
                  <a:lnTo>
                    <a:pt x="7935" y="0"/>
                  </a:lnTo>
                  <a:lnTo>
                    <a:pt x="7987" y="0"/>
                  </a:lnTo>
                </a:path>
              </a:pathLst>
            </a:custGeom>
            <a:noFill/>
            <a:ln w="3333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1" name="Freeform 234"/>
            <p:cNvSpPr>
              <a:spLocks/>
            </p:cNvSpPr>
            <p:nvPr/>
          </p:nvSpPr>
          <p:spPr bwMode="auto">
            <a:xfrm>
              <a:off x="9158288" y="1139825"/>
              <a:ext cx="80962" cy="0"/>
            </a:xfrm>
            <a:custGeom>
              <a:avLst/>
              <a:gdLst>
                <a:gd name="T0" fmla="*/ 0 w 101"/>
                <a:gd name="T1" fmla="*/ 50 w 101"/>
                <a:gd name="T2" fmla="*/ 101 w 101"/>
              </a:gdLst>
              <a:ahLst/>
              <a:cxnLst>
                <a:cxn ang="0">
                  <a:pos x="T0" y="0"/>
                </a:cxn>
                <a:cxn ang="0">
                  <a:pos x="T1" y="0"/>
                </a:cxn>
                <a:cxn ang="0">
                  <a:pos x="T2" y="0"/>
                </a:cxn>
              </a:cxnLst>
              <a:rect l="0" t="0" r="r" b="b"/>
              <a:pathLst>
                <a:path w="101">
                  <a:moveTo>
                    <a:pt x="0" y="0"/>
                  </a:moveTo>
                  <a:lnTo>
                    <a:pt x="50" y="0"/>
                  </a:lnTo>
                  <a:lnTo>
                    <a:pt x="101" y="0"/>
                  </a:lnTo>
                </a:path>
              </a:pathLst>
            </a:custGeom>
            <a:noFill/>
            <a:ln w="3333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2" name="Freeform 235"/>
            <p:cNvSpPr>
              <a:spLocks/>
            </p:cNvSpPr>
            <p:nvPr/>
          </p:nvSpPr>
          <p:spPr bwMode="auto">
            <a:xfrm>
              <a:off x="2819400" y="2100263"/>
              <a:ext cx="6338887" cy="3743325"/>
            </a:xfrm>
            <a:custGeom>
              <a:avLst/>
              <a:gdLst>
                <a:gd name="T0" fmla="*/ 100 w 7987"/>
                <a:gd name="T1" fmla="*/ 4599 h 4717"/>
                <a:gd name="T2" fmla="*/ 253 w 7987"/>
                <a:gd name="T3" fmla="*/ 4428 h 4717"/>
                <a:gd name="T4" fmla="*/ 404 w 7987"/>
                <a:gd name="T5" fmla="*/ 4260 h 4717"/>
                <a:gd name="T6" fmla="*/ 555 w 7987"/>
                <a:gd name="T7" fmla="*/ 4097 h 4717"/>
                <a:gd name="T8" fmla="*/ 707 w 7987"/>
                <a:gd name="T9" fmla="*/ 3939 h 4717"/>
                <a:gd name="T10" fmla="*/ 858 w 7987"/>
                <a:gd name="T11" fmla="*/ 3786 h 4717"/>
                <a:gd name="T12" fmla="*/ 1011 w 7987"/>
                <a:gd name="T13" fmla="*/ 3638 h 4717"/>
                <a:gd name="T14" fmla="*/ 1162 w 7987"/>
                <a:gd name="T15" fmla="*/ 3493 h 4717"/>
                <a:gd name="T16" fmla="*/ 1314 w 7987"/>
                <a:gd name="T17" fmla="*/ 3353 h 4717"/>
                <a:gd name="T18" fmla="*/ 1465 w 7987"/>
                <a:gd name="T19" fmla="*/ 3219 h 4717"/>
                <a:gd name="T20" fmla="*/ 1616 w 7987"/>
                <a:gd name="T21" fmla="*/ 3087 h 4717"/>
                <a:gd name="T22" fmla="*/ 1769 w 7987"/>
                <a:gd name="T23" fmla="*/ 2959 h 4717"/>
                <a:gd name="T24" fmla="*/ 1921 w 7987"/>
                <a:gd name="T25" fmla="*/ 2835 h 4717"/>
                <a:gd name="T26" fmla="*/ 2072 w 7987"/>
                <a:gd name="T27" fmla="*/ 2715 h 4717"/>
                <a:gd name="T28" fmla="*/ 2223 w 7987"/>
                <a:gd name="T29" fmla="*/ 2599 h 4717"/>
                <a:gd name="T30" fmla="*/ 2375 w 7987"/>
                <a:gd name="T31" fmla="*/ 2485 h 4717"/>
                <a:gd name="T32" fmla="*/ 2528 w 7987"/>
                <a:gd name="T33" fmla="*/ 2376 h 4717"/>
                <a:gd name="T34" fmla="*/ 2679 w 7987"/>
                <a:gd name="T35" fmla="*/ 2269 h 4717"/>
                <a:gd name="T36" fmla="*/ 2830 w 7987"/>
                <a:gd name="T37" fmla="*/ 2165 h 4717"/>
                <a:gd name="T38" fmla="*/ 2982 w 7987"/>
                <a:gd name="T39" fmla="*/ 2065 h 4717"/>
                <a:gd name="T40" fmla="*/ 3133 w 7987"/>
                <a:gd name="T41" fmla="*/ 1968 h 4717"/>
                <a:gd name="T42" fmla="*/ 3286 w 7987"/>
                <a:gd name="T43" fmla="*/ 1874 h 4717"/>
                <a:gd name="T44" fmla="*/ 3437 w 7987"/>
                <a:gd name="T45" fmla="*/ 1782 h 4717"/>
                <a:gd name="T46" fmla="*/ 3589 w 7987"/>
                <a:gd name="T47" fmla="*/ 1692 h 4717"/>
                <a:gd name="T48" fmla="*/ 3740 w 7987"/>
                <a:gd name="T49" fmla="*/ 1606 h 4717"/>
                <a:gd name="T50" fmla="*/ 3891 w 7987"/>
                <a:gd name="T51" fmla="*/ 1523 h 4717"/>
                <a:gd name="T52" fmla="*/ 4044 w 7987"/>
                <a:gd name="T53" fmla="*/ 1441 h 4717"/>
                <a:gd name="T54" fmla="*/ 4196 w 7987"/>
                <a:gd name="T55" fmla="*/ 1363 h 4717"/>
                <a:gd name="T56" fmla="*/ 4347 w 7987"/>
                <a:gd name="T57" fmla="*/ 1287 h 4717"/>
                <a:gd name="T58" fmla="*/ 4498 w 7987"/>
                <a:gd name="T59" fmla="*/ 1212 h 4717"/>
                <a:gd name="T60" fmla="*/ 4649 w 7987"/>
                <a:gd name="T61" fmla="*/ 1140 h 4717"/>
                <a:gd name="T62" fmla="*/ 4802 w 7987"/>
                <a:gd name="T63" fmla="*/ 1070 h 4717"/>
                <a:gd name="T64" fmla="*/ 4954 w 7987"/>
                <a:gd name="T65" fmla="*/ 1002 h 4717"/>
                <a:gd name="T66" fmla="*/ 5105 w 7987"/>
                <a:gd name="T67" fmla="*/ 936 h 4717"/>
                <a:gd name="T68" fmla="*/ 5256 w 7987"/>
                <a:gd name="T69" fmla="*/ 873 h 4717"/>
                <a:gd name="T70" fmla="*/ 5408 w 7987"/>
                <a:gd name="T71" fmla="*/ 811 h 4717"/>
                <a:gd name="T72" fmla="*/ 5561 w 7987"/>
                <a:gd name="T73" fmla="*/ 751 h 4717"/>
                <a:gd name="T74" fmla="*/ 5712 w 7987"/>
                <a:gd name="T75" fmla="*/ 693 h 4717"/>
                <a:gd name="T76" fmla="*/ 5863 w 7987"/>
                <a:gd name="T77" fmla="*/ 636 h 4717"/>
                <a:gd name="T78" fmla="*/ 6015 w 7987"/>
                <a:gd name="T79" fmla="*/ 582 h 4717"/>
                <a:gd name="T80" fmla="*/ 6166 w 7987"/>
                <a:gd name="T81" fmla="*/ 528 h 4717"/>
                <a:gd name="T82" fmla="*/ 6319 w 7987"/>
                <a:gd name="T83" fmla="*/ 475 h 4717"/>
                <a:gd name="T84" fmla="*/ 6470 w 7987"/>
                <a:gd name="T85" fmla="*/ 425 h 4717"/>
                <a:gd name="T86" fmla="*/ 6622 w 7987"/>
                <a:gd name="T87" fmla="*/ 377 h 4717"/>
                <a:gd name="T88" fmla="*/ 6773 w 7987"/>
                <a:gd name="T89" fmla="*/ 330 h 4717"/>
                <a:gd name="T90" fmla="*/ 6924 w 7987"/>
                <a:gd name="T91" fmla="*/ 284 h 4717"/>
                <a:gd name="T92" fmla="*/ 7077 w 7987"/>
                <a:gd name="T93" fmla="*/ 239 h 4717"/>
                <a:gd name="T94" fmla="*/ 7229 w 7987"/>
                <a:gd name="T95" fmla="*/ 196 h 4717"/>
                <a:gd name="T96" fmla="*/ 7380 w 7987"/>
                <a:gd name="T97" fmla="*/ 154 h 4717"/>
                <a:gd name="T98" fmla="*/ 7531 w 7987"/>
                <a:gd name="T99" fmla="*/ 114 h 4717"/>
                <a:gd name="T100" fmla="*/ 7683 w 7987"/>
                <a:gd name="T101" fmla="*/ 74 h 4717"/>
                <a:gd name="T102" fmla="*/ 7836 w 7987"/>
                <a:gd name="T103" fmla="*/ 36 h 4717"/>
                <a:gd name="T104" fmla="*/ 7987 w 7987"/>
                <a:gd name="T105" fmla="*/ 0 h 4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87" h="4717">
                  <a:moveTo>
                    <a:pt x="0" y="4717"/>
                  </a:moveTo>
                  <a:lnTo>
                    <a:pt x="50" y="4659"/>
                  </a:lnTo>
                  <a:lnTo>
                    <a:pt x="100" y="4599"/>
                  </a:lnTo>
                  <a:lnTo>
                    <a:pt x="151" y="4541"/>
                  </a:lnTo>
                  <a:lnTo>
                    <a:pt x="201" y="4484"/>
                  </a:lnTo>
                  <a:lnTo>
                    <a:pt x="253" y="4428"/>
                  </a:lnTo>
                  <a:lnTo>
                    <a:pt x="303" y="4371"/>
                  </a:lnTo>
                  <a:lnTo>
                    <a:pt x="353" y="4315"/>
                  </a:lnTo>
                  <a:lnTo>
                    <a:pt x="404" y="4260"/>
                  </a:lnTo>
                  <a:lnTo>
                    <a:pt x="454" y="4205"/>
                  </a:lnTo>
                  <a:lnTo>
                    <a:pt x="506" y="4150"/>
                  </a:lnTo>
                  <a:lnTo>
                    <a:pt x="555" y="4097"/>
                  </a:lnTo>
                  <a:lnTo>
                    <a:pt x="605" y="4044"/>
                  </a:lnTo>
                  <a:lnTo>
                    <a:pt x="657" y="3992"/>
                  </a:lnTo>
                  <a:lnTo>
                    <a:pt x="707" y="3939"/>
                  </a:lnTo>
                  <a:lnTo>
                    <a:pt x="758" y="3887"/>
                  </a:lnTo>
                  <a:lnTo>
                    <a:pt x="808" y="3837"/>
                  </a:lnTo>
                  <a:lnTo>
                    <a:pt x="858" y="3786"/>
                  </a:lnTo>
                  <a:lnTo>
                    <a:pt x="910" y="3736"/>
                  </a:lnTo>
                  <a:lnTo>
                    <a:pt x="960" y="3686"/>
                  </a:lnTo>
                  <a:lnTo>
                    <a:pt x="1011" y="3638"/>
                  </a:lnTo>
                  <a:lnTo>
                    <a:pt x="1061" y="3590"/>
                  </a:lnTo>
                  <a:lnTo>
                    <a:pt x="1111" y="3541"/>
                  </a:lnTo>
                  <a:lnTo>
                    <a:pt x="1162" y="3493"/>
                  </a:lnTo>
                  <a:lnTo>
                    <a:pt x="1212" y="3447"/>
                  </a:lnTo>
                  <a:lnTo>
                    <a:pt x="1264" y="3400"/>
                  </a:lnTo>
                  <a:lnTo>
                    <a:pt x="1314" y="3353"/>
                  </a:lnTo>
                  <a:lnTo>
                    <a:pt x="1364" y="3309"/>
                  </a:lnTo>
                  <a:lnTo>
                    <a:pt x="1415" y="3264"/>
                  </a:lnTo>
                  <a:lnTo>
                    <a:pt x="1465" y="3219"/>
                  </a:lnTo>
                  <a:lnTo>
                    <a:pt x="1517" y="3174"/>
                  </a:lnTo>
                  <a:lnTo>
                    <a:pt x="1567" y="3131"/>
                  </a:lnTo>
                  <a:lnTo>
                    <a:pt x="1616" y="3087"/>
                  </a:lnTo>
                  <a:lnTo>
                    <a:pt x="1668" y="3044"/>
                  </a:lnTo>
                  <a:lnTo>
                    <a:pt x="1718" y="3001"/>
                  </a:lnTo>
                  <a:lnTo>
                    <a:pt x="1769" y="2959"/>
                  </a:lnTo>
                  <a:lnTo>
                    <a:pt x="1819" y="2918"/>
                  </a:lnTo>
                  <a:lnTo>
                    <a:pt x="1869" y="2876"/>
                  </a:lnTo>
                  <a:lnTo>
                    <a:pt x="1921" y="2835"/>
                  </a:lnTo>
                  <a:lnTo>
                    <a:pt x="1971" y="2795"/>
                  </a:lnTo>
                  <a:lnTo>
                    <a:pt x="2022" y="2755"/>
                  </a:lnTo>
                  <a:lnTo>
                    <a:pt x="2072" y="2715"/>
                  </a:lnTo>
                  <a:lnTo>
                    <a:pt x="2122" y="2675"/>
                  </a:lnTo>
                  <a:lnTo>
                    <a:pt x="2173" y="2637"/>
                  </a:lnTo>
                  <a:lnTo>
                    <a:pt x="2223" y="2599"/>
                  </a:lnTo>
                  <a:lnTo>
                    <a:pt x="2275" y="2560"/>
                  </a:lnTo>
                  <a:lnTo>
                    <a:pt x="2325" y="2522"/>
                  </a:lnTo>
                  <a:lnTo>
                    <a:pt x="2375" y="2485"/>
                  </a:lnTo>
                  <a:lnTo>
                    <a:pt x="2426" y="2447"/>
                  </a:lnTo>
                  <a:lnTo>
                    <a:pt x="2476" y="2411"/>
                  </a:lnTo>
                  <a:lnTo>
                    <a:pt x="2528" y="2376"/>
                  </a:lnTo>
                  <a:lnTo>
                    <a:pt x="2578" y="2339"/>
                  </a:lnTo>
                  <a:lnTo>
                    <a:pt x="2627" y="2304"/>
                  </a:lnTo>
                  <a:lnTo>
                    <a:pt x="2679" y="2269"/>
                  </a:lnTo>
                  <a:lnTo>
                    <a:pt x="2729" y="2234"/>
                  </a:lnTo>
                  <a:lnTo>
                    <a:pt x="2780" y="2199"/>
                  </a:lnTo>
                  <a:lnTo>
                    <a:pt x="2830" y="2165"/>
                  </a:lnTo>
                  <a:lnTo>
                    <a:pt x="2880" y="2131"/>
                  </a:lnTo>
                  <a:lnTo>
                    <a:pt x="2932" y="2098"/>
                  </a:lnTo>
                  <a:lnTo>
                    <a:pt x="2982" y="2065"/>
                  </a:lnTo>
                  <a:lnTo>
                    <a:pt x="3033" y="2032"/>
                  </a:lnTo>
                  <a:lnTo>
                    <a:pt x="3083" y="2000"/>
                  </a:lnTo>
                  <a:lnTo>
                    <a:pt x="3133" y="1968"/>
                  </a:lnTo>
                  <a:lnTo>
                    <a:pt x="3184" y="1935"/>
                  </a:lnTo>
                  <a:lnTo>
                    <a:pt x="3234" y="1903"/>
                  </a:lnTo>
                  <a:lnTo>
                    <a:pt x="3286" y="1874"/>
                  </a:lnTo>
                  <a:lnTo>
                    <a:pt x="3336" y="1842"/>
                  </a:lnTo>
                  <a:lnTo>
                    <a:pt x="3386" y="1812"/>
                  </a:lnTo>
                  <a:lnTo>
                    <a:pt x="3437" y="1782"/>
                  </a:lnTo>
                  <a:lnTo>
                    <a:pt x="3487" y="1752"/>
                  </a:lnTo>
                  <a:lnTo>
                    <a:pt x="3539" y="1722"/>
                  </a:lnTo>
                  <a:lnTo>
                    <a:pt x="3589" y="1692"/>
                  </a:lnTo>
                  <a:lnTo>
                    <a:pt x="3638" y="1664"/>
                  </a:lnTo>
                  <a:lnTo>
                    <a:pt x="3690" y="1634"/>
                  </a:lnTo>
                  <a:lnTo>
                    <a:pt x="3740" y="1606"/>
                  </a:lnTo>
                  <a:lnTo>
                    <a:pt x="3791" y="1578"/>
                  </a:lnTo>
                  <a:lnTo>
                    <a:pt x="3841" y="1551"/>
                  </a:lnTo>
                  <a:lnTo>
                    <a:pt x="3891" y="1523"/>
                  </a:lnTo>
                  <a:lnTo>
                    <a:pt x="3943" y="1494"/>
                  </a:lnTo>
                  <a:lnTo>
                    <a:pt x="3993" y="1468"/>
                  </a:lnTo>
                  <a:lnTo>
                    <a:pt x="4044" y="1441"/>
                  </a:lnTo>
                  <a:lnTo>
                    <a:pt x="4094" y="1415"/>
                  </a:lnTo>
                  <a:lnTo>
                    <a:pt x="4144" y="1388"/>
                  </a:lnTo>
                  <a:lnTo>
                    <a:pt x="4196" y="1363"/>
                  </a:lnTo>
                  <a:lnTo>
                    <a:pt x="4245" y="1336"/>
                  </a:lnTo>
                  <a:lnTo>
                    <a:pt x="4297" y="1312"/>
                  </a:lnTo>
                  <a:lnTo>
                    <a:pt x="4347" y="1287"/>
                  </a:lnTo>
                  <a:lnTo>
                    <a:pt x="4397" y="1262"/>
                  </a:lnTo>
                  <a:lnTo>
                    <a:pt x="4448" y="1237"/>
                  </a:lnTo>
                  <a:lnTo>
                    <a:pt x="4498" y="1212"/>
                  </a:lnTo>
                  <a:lnTo>
                    <a:pt x="4550" y="1187"/>
                  </a:lnTo>
                  <a:lnTo>
                    <a:pt x="4600" y="1164"/>
                  </a:lnTo>
                  <a:lnTo>
                    <a:pt x="4649" y="1140"/>
                  </a:lnTo>
                  <a:lnTo>
                    <a:pt x="4701" y="1117"/>
                  </a:lnTo>
                  <a:lnTo>
                    <a:pt x="4751" y="1094"/>
                  </a:lnTo>
                  <a:lnTo>
                    <a:pt x="4802" y="1070"/>
                  </a:lnTo>
                  <a:lnTo>
                    <a:pt x="4852" y="1047"/>
                  </a:lnTo>
                  <a:lnTo>
                    <a:pt x="4902" y="1024"/>
                  </a:lnTo>
                  <a:lnTo>
                    <a:pt x="4954" y="1002"/>
                  </a:lnTo>
                  <a:lnTo>
                    <a:pt x="5004" y="981"/>
                  </a:lnTo>
                  <a:lnTo>
                    <a:pt x="5055" y="957"/>
                  </a:lnTo>
                  <a:lnTo>
                    <a:pt x="5105" y="936"/>
                  </a:lnTo>
                  <a:lnTo>
                    <a:pt x="5155" y="914"/>
                  </a:lnTo>
                  <a:lnTo>
                    <a:pt x="5207" y="894"/>
                  </a:lnTo>
                  <a:lnTo>
                    <a:pt x="5256" y="873"/>
                  </a:lnTo>
                  <a:lnTo>
                    <a:pt x="5308" y="851"/>
                  </a:lnTo>
                  <a:lnTo>
                    <a:pt x="5358" y="831"/>
                  </a:lnTo>
                  <a:lnTo>
                    <a:pt x="5408" y="811"/>
                  </a:lnTo>
                  <a:lnTo>
                    <a:pt x="5459" y="791"/>
                  </a:lnTo>
                  <a:lnTo>
                    <a:pt x="5509" y="771"/>
                  </a:lnTo>
                  <a:lnTo>
                    <a:pt x="5561" y="751"/>
                  </a:lnTo>
                  <a:lnTo>
                    <a:pt x="5611" y="731"/>
                  </a:lnTo>
                  <a:lnTo>
                    <a:pt x="5661" y="711"/>
                  </a:lnTo>
                  <a:lnTo>
                    <a:pt x="5712" y="693"/>
                  </a:lnTo>
                  <a:lnTo>
                    <a:pt x="5762" y="673"/>
                  </a:lnTo>
                  <a:lnTo>
                    <a:pt x="5813" y="655"/>
                  </a:lnTo>
                  <a:lnTo>
                    <a:pt x="5863" y="636"/>
                  </a:lnTo>
                  <a:lnTo>
                    <a:pt x="5913" y="616"/>
                  </a:lnTo>
                  <a:lnTo>
                    <a:pt x="5965" y="598"/>
                  </a:lnTo>
                  <a:lnTo>
                    <a:pt x="6015" y="582"/>
                  </a:lnTo>
                  <a:lnTo>
                    <a:pt x="6066" y="563"/>
                  </a:lnTo>
                  <a:lnTo>
                    <a:pt x="6116" y="545"/>
                  </a:lnTo>
                  <a:lnTo>
                    <a:pt x="6166" y="528"/>
                  </a:lnTo>
                  <a:lnTo>
                    <a:pt x="6218" y="510"/>
                  </a:lnTo>
                  <a:lnTo>
                    <a:pt x="6267" y="493"/>
                  </a:lnTo>
                  <a:lnTo>
                    <a:pt x="6319" y="475"/>
                  </a:lnTo>
                  <a:lnTo>
                    <a:pt x="6369" y="458"/>
                  </a:lnTo>
                  <a:lnTo>
                    <a:pt x="6419" y="442"/>
                  </a:lnTo>
                  <a:lnTo>
                    <a:pt x="6470" y="425"/>
                  </a:lnTo>
                  <a:lnTo>
                    <a:pt x="6520" y="409"/>
                  </a:lnTo>
                  <a:lnTo>
                    <a:pt x="6572" y="394"/>
                  </a:lnTo>
                  <a:lnTo>
                    <a:pt x="6622" y="377"/>
                  </a:lnTo>
                  <a:lnTo>
                    <a:pt x="6672" y="360"/>
                  </a:lnTo>
                  <a:lnTo>
                    <a:pt x="6723" y="345"/>
                  </a:lnTo>
                  <a:lnTo>
                    <a:pt x="6773" y="330"/>
                  </a:lnTo>
                  <a:lnTo>
                    <a:pt x="6825" y="314"/>
                  </a:lnTo>
                  <a:lnTo>
                    <a:pt x="6874" y="299"/>
                  </a:lnTo>
                  <a:lnTo>
                    <a:pt x="6924" y="284"/>
                  </a:lnTo>
                  <a:lnTo>
                    <a:pt x="6976" y="269"/>
                  </a:lnTo>
                  <a:lnTo>
                    <a:pt x="7026" y="254"/>
                  </a:lnTo>
                  <a:lnTo>
                    <a:pt x="7077" y="239"/>
                  </a:lnTo>
                  <a:lnTo>
                    <a:pt x="7127" y="226"/>
                  </a:lnTo>
                  <a:lnTo>
                    <a:pt x="7177" y="211"/>
                  </a:lnTo>
                  <a:lnTo>
                    <a:pt x="7229" y="196"/>
                  </a:lnTo>
                  <a:lnTo>
                    <a:pt x="7278" y="182"/>
                  </a:lnTo>
                  <a:lnTo>
                    <a:pt x="7330" y="169"/>
                  </a:lnTo>
                  <a:lnTo>
                    <a:pt x="7380" y="154"/>
                  </a:lnTo>
                  <a:lnTo>
                    <a:pt x="7430" y="141"/>
                  </a:lnTo>
                  <a:lnTo>
                    <a:pt x="7481" y="128"/>
                  </a:lnTo>
                  <a:lnTo>
                    <a:pt x="7531" y="114"/>
                  </a:lnTo>
                  <a:lnTo>
                    <a:pt x="7583" y="101"/>
                  </a:lnTo>
                  <a:lnTo>
                    <a:pt x="7633" y="88"/>
                  </a:lnTo>
                  <a:lnTo>
                    <a:pt x="7683" y="74"/>
                  </a:lnTo>
                  <a:lnTo>
                    <a:pt x="7734" y="61"/>
                  </a:lnTo>
                  <a:lnTo>
                    <a:pt x="7784" y="49"/>
                  </a:lnTo>
                  <a:lnTo>
                    <a:pt x="7836" y="36"/>
                  </a:lnTo>
                  <a:lnTo>
                    <a:pt x="7885" y="24"/>
                  </a:lnTo>
                  <a:lnTo>
                    <a:pt x="7935" y="11"/>
                  </a:lnTo>
                  <a:lnTo>
                    <a:pt x="7987" y="0"/>
                  </a:lnTo>
                </a:path>
              </a:pathLst>
            </a:custGeom>
            <a:noFill/>
            <a:ln w="33338">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3" name="Freeform 236"/>
            <p:cNvSpPr>
              <a:spLocks/>
            </p:cNvSpPr>
            <p:nvPr/>
          </p:nvSpPr>
          <p:spPr bwMode="auto">
            <a:xfrm>
              <a:off x="9158288" y="2079625"/>
              <a:ext cx="80962" cy="20638"/>
            </a:xfrm>
            <a:custGeom>
              <a:avLst/>
              <a:gdLst>
                <a:gd name="T0" fmla="*/ 0 w 101"/>
                <a:gd name="T1" fmla="*/ 25 h 25"/>
                <a:gd name="T2" fmla="*/ 50 w 101"/>
                <a:gd name="T3" fmla="*/ 13 h 25"/>
                <a:gd name="T4" fmla="*/ 101 w 101"/>
                <a:gd name="T5" fmla="*/ 0 h 25"/>
              </a:gdLst>
              <a:ahLst/>
              <a:cxnLst>
                <a:cxn ang="0">
                  <a:pos x="T0" y="T1"/>
                </a:cxn>
                <a:cxn ang="0">
                  <a:pos x="T2" y="T3"/>
                </a:cxn>
                <a:cxn ang="0">
                  <a:pos x="T4" y="T5"/>
                </a:cxn>
              </a:cxnLst>
              <a:rect l="0" t="0" r="r" b="b"/>
              <a:pathLst>
                <a:path w="101" h="25">
                  <a:moveTo>
                    <a:pt x="0" y="25"/>
                  </a:moveTo>
                  <a:lnTo>
                    <a:pt x="50" y="13"/>
                  </a:lnTo>
                  <a:lnTo>
                    <a:pt x="101" y="0"/>
                  </a:lnTo>
                </a:path>
              </a:pathLst>
            </a:custGeom>
            <a:noFill/>
            <a:ln w="33338">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4" name="Freeform 237"/>
            <p:cNvSpPr>
              <a:spLocks/>
            </p:cNvSpPr>
            <p:nvPr/>
          </p:nvSpPr>
          <p:spPr bwMode="auto">
            <a:xfrm>
              <a:off x="2819400" y="3268663"/>
              <a:ext cx="6338887" cy="2574925"/>
            </a:xfrm>
            <a:custGeom>
              <a:avLst/>
              <a:gdLst>
                <a:gd name="T0" fmla="*/ 100 w 7987"/>
                <a:gd name="T1" fmla="*/ 3186 h 3244"/>
                <a:gd name="T2" fmla="*/ 253 w 7987"/>
                <a:gd name="T3" fmla="*/ 3098 h 3244"/>
                <a:gd name="T4" fmla="*/ 404 w 7987"/>
                <a:gd name="T5" fmla="*/ 3011 h 3244"/>
                <a:gd name="T6" fmla="*/ 555 w 7987"/>
                <a:gd name="T7" fmla="*/ 2926 h 3244"/>
                <a:gd name="T8" fmla="*/ 707 w 7987"/>
                <a:gd name="T9" fmla="*/ 2843 h 3244"/>
                <a:gd name="T10" fmla="*/ 858 w 7987"/>
                <a:gd name="T11" fmla="*/ 2760 h 3244"/>
                <a:gd name="T12" fmla="*/ 1011 w 7987"/>
                <a:gd name="T13" fmla="*/ 2679 h 3244"/>
                <a:gd name="T14" fmla="*/ 1162 w 7987"/>
                <a:gd name="T15" fmla="*/ 2599 h 3244"/>
                <a:gd name="T16" fmla="*/ 1314 w 7987"/>
                <a:gd name="T17" fmla="*/ 2521 h 3244"/>
                <a:gd name="T18" fmla="*/ 1465 w 7987"/>
                <a:gd name="T19" fmla="*/ 2442 h 3244"/>
                <a:gd name="T20" fmla="*/ 1616 w 7987"/>
                <a:gd name="T21" fmla="*/ 2366 h 3244"/>
                <a:gd name="T22" fmla="*/ 1769 w 7987"/>
                <a:gd name="T23" fmla="*/ 2289 h 3244"/>
                <a:gd name="T24" fmla="*/ 1921 w 7987"/>
                <a:gd name="T25" fmla="*/ 2216 h 3244"/>
                <a:gd name="T26" fmla="*/ 2072 w 7987"/>
                <a:gd name="T27" fmla="*/ 2143 h 3244"/>
                <a:gd name="T28" fmla="*/ 2223 w 7987"/>
                <a:gd name="T29" fmla="*/ 2070 h 3244"/>
                <a:gd name="T30" fmla="*/ 2375 w 7987"/>
                <a:gd name="T31" fmla="*/ 2000 h 3244"/>
                <a:gd name="T32" fmla="*/ 2528 w 7987"/>
                <a:gd name="T33" fmla="*/ 1930 h 3244"/>
                <a:gd name="T34" fmla="*/ 2679 w 7987"/>
                <a:gd name="T35" fmla="*/ 1860 h 3244"/>
                <a:gd name="T36" fmla="*/ 2830 w 7987"/>
                <a:gd name="T37" fmla="*/ 1792 h 3244"/>
                <a:gd name="T38" fmla="*/ 2982 w 7987"/>
                <a:gd name="T39" fmla="*/ 1726 h 3244"/>
                <a:gd name="T40" fmla="*/ 3133 w 7987"/>
                <a:gd name="T41" fmla="*/ 1661 h 3244"/>
                <a:gd name="T42" fmla="*/ 3286 w 7987"/>
                <a:gd name="T43" fmla="*/ 1596 h 3244"/>
                <a:gd name="T44" fmla="*/ 3437 w 7987"/>
                <a:gd name="T45" fmla="*/ 1531 h 3244"/>
                <a:gd name="T46" fmla="*/ 3589 w 7987"/>
                <a:gd name="T47" fmla="*/ 1468 h 3244"/>
                <a:gd name="T48" fmla="*/ 3740 w 7987"/>
                <a:gd name="T49" fmla="*/ 1407 h 3244"/>
                <a:gd name="T50" fmla="*/ 3891 w 7987"/>
                <a:gd name="T51" fmla="*/ 1345 h 3244"/>
                <a:gd name="T52" fmla="*/ 4044 w 7987"/>
                <a:gd name="T53" fmla="*/ 1285 h 3244"/>
                <a:gd name="T54" fmla="*/ 4196 w 7987"/>
                <a:gd name="T55" fmla="*/ 1227 h 3244"/>
                <a:gd name="T56" fmla="*/ 4347 w 7987"/>
                <a:gd name="T57" fmla="*/ 1167 h 3244"/>
                <a:gd name="T58" fmla="*/ 4498 w 7987"/>
                <a:gd name="T59" fmla="*/ 1111 h 3244"/>
                <a:gd name="T60" fmla="*/ 4649 w 7987"/>
                <a:gd name="T61" fmla="*/ 1054 h 3244"/>
                <a:gd name="T62" fmla="*/ 4802 w 7987"/>
                <a:gd name="T63" fmla="*/ 997 h 3244"/>
                <a:gd name="T64" fmla="*/ 4954 w 7987"/>
                <a:gd name="T65" fmla="*/ 943 h 3244"/>
                <a:gd name="T66" fmla="*/ 5105 w 7987"/>
                <a:gd name="T67" fmla="*/ 889 h 3244"/>
                <a:gd name="T68" fmla="*/ 5256 w 7987"/>
                <a:gd name="T69" fmla="*/ 836 h 3244"/>
                <a:gd name="T70" fmla="*/ 5408 w 7987"/>
                <a:gd name="T71" fmla="*/ 783 h 3244"/>
                <a:gd name="T72" fmla="*/ 5561 w 7987"/>
                <a:gd name="T73" fmla="*/ 731 h 3244"/>
                <a:gd name="T74" fmla="*/ 5712 w 7987"/>
                <a:gd name="T75" fmla="*/ 680 h 3244"/>
                <a:gd name="T76" fmla="*/ 5863 w 7987"/>
                <a:gd name="T77" fmla="*/ 630 h 3244"/>
                <a:gd name="T78" fmla="*/ 6015 w 7987"/>
                <a:gd name="T79" fmla="*/ 580 h 3244"/>
                <a:gd name="T80" fmla="*/ 6166 w 7987"/>
                <a:gd name="T81" fmla="*/ 532 h 3244"/>
                <a:gd name="T82" fmla="*/ 6319 w 7987"/>
                <a:gd name="T83" fmla="*/ 484 h 3244"/>
                <a:gd name="T84" fmla="*/ 6470 w 7987"/>
                <a:gd name="T85" fmla="*/ 437 h 3244"/>
                <a:gd name="T86" fmla="*/ 6622 w 7987"/>
                <a:gd name="T87" fmla="*/ 391 h 3244"/>
                <a:gd name="T88" fmla="*/ 6773 w 7987"/>
                <a:gd name="T89" fmla="*/ 344 h 3244"/>
                <a:gd name="T90" fmla="*/ 6924 w 7987"/>
                <a:gd name="T91" fmla="*/ 299 h 3244"/>
                <a:gd name="T92" fmla="*/ 7077 w 7987"/>
                <a:gd name="T93" fmla="*/ 254 h 3244"/>
                <a:gd name="T94" fmla="*/ 7229 w 7987"/>
                <a:gd name="T95" fmla="*/ 211 h 3244"/>
                <a:gd name="T96" fmla="*/ 7380 w 7987"/>
                <a:gd name="T97" fmla="*/ 168 h 3244"/>
                <a:gd name="T98" fmla="*/ 7531 w 7987"/>
                <a:gd name="T99" fmla="*/ 125 h 3244"/>
                <a:gd name="T100" fmla="*/ 7683 w 7987"/>
                <a:gd name="T101" fmla="*/ 83 h 3244"/>
                <a:gd name="T102" fmla="*/ 7836 w 7987"/>
                <a:gd name="T103" fmla="*/ 41 h 3244"/>
                <a:gd name="T104" fmla="*/ 7987 w 7987"/>
                <a:gd name="T105" fmla="*/ 0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87" h="3244">
                  <a:moveTo>
                    <a:pt x="0" y="3244"/>
                  </a:moveTo>
                  <a:lnTo>
                    <a:pt x="50" y="3214"/>
                  </a:lnTo>
                  <a:lnTo>
                    <a:pt x="100" y="3186"/>
                  </a:lnTo>
                  <a:lnTo>
                    <a:pt x="151" y="3156"/>
                  </a:lnTo>
                  <a:lnTo>
                    <a:pt x="201" y="3128"/>
                  </a:lnTo>
                  <a:lnTo>
                    <a:pt x="253" y="3098"/>
                  </a:lnTo>
                  <a:lnTo>
                    <a:pt x="303" y="3069"/>
                  </a:lnTo>
                  <a:lnTo>
                    <a:pt x="353" y="3039"/>
                  </a:lnTo>
                  <a:lnTo>
                    <a:pt x="404" y="3011"/>
                  </a:lnTo>
                  <a:lnTo>
                    <a:pt x="454" y="2983"/>
                  </a:lnTo>
                  <a:lnTo>
                    <a:pt x="506" y="2955"/>
                  </a:lnTo>
                  <a:lnTo>
                    <a:pt x="555" y="2926"/>
                  </a:lnTo>
                  <a:lnTo>
                    <a:pt x="605" y="2898"/>
                  </a:lnTo>
                  <a:lnTo>
                    <a:pt x="657" y="2870"/>
                  </a:lnTo>
                  <a:lnTo>
                    <a:pt x="707" y="2843"/>
                  </a:lnTo>
                  <a:lnTo>
                    <a:pt x="758" y="2815"/>
                  </a:lnTo>
                  <a:lnTo>
                    <a:pt x="808" y="2787"/>
                  </a:lnTo>
                  <a:lnTo>
                    <a:pt x="858" y="2760"/>
                  </a:lnTo>
                  <a:lnTo>
                    <a:pt x="910" y="2733"/>
                  </a:lnTo>
                  <a:lnTo>
                    <a:pt x="960" y="2705"/>
                  </a:lnTo>
                  <a:lnTo>
                    <a:pt x="1011" y="2679"/>
                  </a:lnTo>
                  <a:lnTo>
                    <a:pt x="1061" y="2652"/>
                  </a:lnTo>
                  <a:lnTo>
                    <a:pt x="1111" y="2625"/>
                  </a:lnTo>
                  <a:lnTo>
                    <a:pt x="1162" y="2599"/>
                  </a:lnTo>
                  <a:lnTo>
                    <a:pt x="1212" y="2572"/>
                  </a:lnTo>
                  <a:lnTo>
                    <a:pt x="1264" y="2546"/>
                  </a:lnTo>
                  <a:lnTo>
                    <a:pt x="1314" y="2521"/>
                  </a:lnTo>
                  <a:lnTo>
                    <a:pt x="1364" y="2494"/>
                  </a:lnTo>
                  <a:lnTo>
                    <a:pt x="1415" y="2467"/>
                  </a:lnTo>
                  <a:lnTo>
                    <a:pt x="1465" y="2442"/>
                  </a:lnTo>
                  <a:lnTo>
                    <a:pt x="1517" y="2416"/>
                  </a:lnTo>
                  <a:lnTo>
                    <a:pt x="1567" y="2391"/>
                  </a:lnTo>
                  <a:lnTo>
                    <a:pt x="1616" y="2366"/>
                  </a:lnTo>
                  <a:lnTo>
                    <a:pt x="1668" y="2341"/>
                  </a:lnTo>
                  <a:lnTo>
                    <a:pt x="1718" y="2314"/>
                  </a:lnTo>
                  <a:lnTo>
                    <a:pt x="1769" y="2289"/>
                  </a:lnTo>
                  <a:lnTo>
                    <a:pt x="1819" y="2266"/>
                  </a:lnTo>
                  <a:lnTo>
                    <a:pt x="1869" y="2241"/>
                  </a:lnTo>
                  <a:lnTo>
                    <a:pt x="1921" y="2216"/>
                  </a:lnTo>
                  <a:lnTo>
                    <a:pt x="1971" y="2191"/>
                  </a:lnTo>
                  <a:lnTo>
                    <a:pt x="2022" y="2166"/>
                  </a:lnTo>
                  <a:lnTo>
                    <a:pt x="2072" y="2143"/>
                  </a:lnTo>
                  <a:lnTo>
                    <a:pt x="2122" y="2118"/>
                  </a:lnTo>
                  <a:lnTo>
                    <a:pt x="2173" y="2095"/>
                  </a:lnTo>
                  <a:lnTo>
                    <a:pt x="2223" y="2070"/>
                  </a:lnTo>
                  <a:lnTo>
                    <a:pt x="2275" y="2047"/>
                  </a:lnTo>
                  <a:lnTo>
                    <a:pt x="2325" y="2023"/>
                  </a:lnTo>
                  <a:lnTo>
                    <a:pt x="2375" y="2000"/>
                  </a:lnTo>
                  <a:lnTo>
                    <a:pt x="2426" y="1977"/>
                  </a:lnTo>
                  <a:lnTo>
                    <a:pt x="2476" y="1954"/>
                  </a:lnTo>
                  <a:lnTo>
                    <a:pt x="2528" y="1930"/>
                  </a:lnTo>
                  <a:lnTo>
                    <a:pt x="2578" y="1907"/>
                  </a:lnTo>
                  <a:lnTo>
                    <a:pt x="2627" y="1884"/>
                  </a:lnTo>
                  <a:lnTo>
                    <a:pt x="2679" y="1860"/>
                  </a:lnTo>
                  <a:lnTo>
                    <a:pt x="2729" y="1839"/>
                  </a:lnTo>
                  <a:lnTo>
                    <a:pt x="2780" y="1816"/>
                  </a:lnTo>
                  <a:lnTo>
                    <a:pt x="2830" y="1792"/>
                  </a:lnTo>
                  <a:lnTo>
                    <a:pt x="2880" y="1771"/>
                  </a:lnTo>
                  <a:lnTo>
                    <a:pt x="2932" y="1749"/>
                  </a:lnTo>
                  <a:lnTo>
                    <a:pt x="2982" y="1726"/>
                  </a:lnTo>
                  <a:lnTo>
                    <a:pt x="3033" y="1704"/>
                  </a:lnTo>
                  <a:lnTo>
                    <a:pt x="3083" y="1683"/>
                  </a:lnTo>
                  <a:lnTo>
                    <a:pt x="3133" y="1661"/>
                  </a:lnTo>
                  <a:lnTo>
                    <a:pt x="3184" y="1639"/>
                  </a:lnTo>
                  <a:lnTo>
                    <a:pt x="3234" y="1618"/>
                  </a:lnTo>
                  <a:lnTo>
                    <a:pt x="3286" y="1596"/>
                  </a:lnTo>
                  <a:lnTo>
                    <a:pt x="3336" y="1574"/>
                  </a:lnTo>
                  <a:lnTo>
                    <a:pt x="3386" y="1553"/>
                  </a:lnTo>
                  <a:lnTo>
                    <a:pt x="3437" y="1531"/>
                  </a:lnTo>
                  <a:lnTo>
                    <a:pt x="3487" y="1511"/>
                  </a:lnTo>
                  <a:lnTo>
                    <a:pt x="3539" y="1490"/>
                  </a:lnTo>
                  <a:lnTo>
                    <a:pt x="3589" y="1468"/>
                  </a:lnTo>
                  <a:lnTo>
                    <a:pt x="3638" y="1448"/>
                  </a:lnTo>
                  <a:lnTo>
                    <a:pt x="3690" y="1426"/>
                  </a:lnTo>
                  <a:lnTo>
                    <a:pt x="3740" y="1407"/>
                  </a:lnTo>
                  <a:lnTo>
                    <a:pt x="3791" y="1387"/>
                  </a:lnTo>
                  <a:lnTo>
                    <a:pt x="3841" y="1367"/>
                  </a:lnTo>
                  <a:lnTo>
                    <a:pt x="3891" y="1345"/>
                  </a:lnTo>
                  <a:lnTo>
                    <a:pt x="3943" y="1325"/>
                  </a:lnTo>
                  <a:lnTo>
                    <a:pt x="3993" y="1305"/>
                  </a:lnTo>
                  <a:lnTo>
                    <a:pt x="4044" y="1285"/>
                  </a:lnTo>
                  <a:lnTo>
                    <a:pt x="4094" y="1265"/>
                  </a:lnTo>
                  <a:lnTo>
                    <a:pt x="4144" y="1245"/>
                  </a:lnTo>
                  <a:lnTo>
                    <a:pt x="4196" y="1227"/>
                  </a:lnTo>
                  <a:lnTo>
                    <a:pt x="4245" y="1207"/>
                  </a:lnTo>
                  <a:lnTo>
                    <a:pt x="4297" y="1187"/>
                  </a:lnTo>
                  <a:lnTo>
                    <a:pt x="4347" y="1167"/>
                  </a:lnTo>
                  <a:lnTo>
                    <a:pt x="4397" y="1149"/>
                  </a:lnTo>
                  <a:lnTo>
                    <a:pt x="4448" y="1129"/>
                  </a:lnTo>
                  <a:lnTo>
                    <a:pt x="4498" y="1111"/>
                  </a:lnTo>
                  <a:lnTo>
                    <a:pt x="4550" y="1091"/>
                  </a:lnTo>
                  <a:lnTo>
                    <a:pt x="4600" y="1072"/>
                  </a:lnTo>
                  <a:lnTo>
                    <a:pt x="4649" y="1054"/>
                  </a:lnTo>
                  <a:lnTo>
                    <a:pt x="4701" y="1036"/>
                  </a:lnTo>
                  <a:lnTo>
                    <a:pt x="4751" y="1016"/>
                  </a:lnTo>
                  <a:lnTo>
                    <a:pt x="4802" y="997"/>
                  </a:lnTo>
                  <a:lnTo>
                    <a:pt x="4852" y="979"/>
                  </a:lnTo>
                  <a:lnTo>
                    <a:pt x="4902" y="961"/>
                  </a:lnTo>
                  <a:lnTo>
                    <a:pt x="4954" y="943"/>
                  </a:lnTo>
                  <a:lnTo>
                    <a:pt x="5004" y="924"/>
                  </a:lnTo>
                  <a:lnTo>
                    <a:pt x="5055" y="906"/>
                  </a:lnTo>
                  <a:lnTo>
                    <a:pt x="5105" y="889"/>
                  </a:lnTo>
                  <a:lnTo>
                    <a:pt x="5155" y="871"/>
                  </a:lnTo>
                  <a:lnTo>
                    <a:pt x="5207" y="853"/>
                  </a:lnTo>
                  <a:lnTo>
                    <a:pt x="5256" y="836"/>
                  </a:lnTo>
                  <a:lnTo>
                    <a:pt x="5308" y="818"/>
                  </a:lnTo>
                  <a:lnTo>
                    <a:pt x="5358" y="800"/>
                  </a:lnTo>
                  <a:lnTo>
                    <a:pt x="5408" y="783"/>
                  </a:lnTo>
                  <a:lnTo>
                    <a:pt x="5459" y="765"/>
                  </a:lnTo>
                  <a:lnTo>
                    <a:pt x="5509" y="748"/>
                  </a:lnTo>
                  <a:lnTo>
                    <a:pt x="5561" y="731"/>
                  </a:lnTo>
                  <a:lnTo>
                    <a:pt x="5611" y="715"/>
                  </a:lnTo>
                  <a:lnTo>
                    <a:pt x="5661" y="697"/>
                  </a:lnTo>
                  <a:lnTo>
                    <a:pt x="5712" y="680"/>
                  </a:lnTo>
                  <a:lnTo>
                    <a:pt x="5762" y="663"/>
                  </a:lnTo>
                  <a:lnTo>
                    <a:pt x="5813" y="647"/>
                  </a:lnTo>
                  <a:lnTo>
                    <a:pt x="5863" y="630"/>
                  </a:lnTo>
                  <a:lnTo>
                    <a:pt x="5913" y="613"/>
                  </a:lnTo>
                  <a:lnTo>
                    <a:pt x="5965" y="597"/>
                  </a:lnTo>
                  <a:lnTo>
                    <a:pt x="6015" y="580"/>
                  </a:lnTo>
                  <a:lnTo>
                    <a:pt x="6066" y="563"/>
                  </a:lnTo>
                  <a:lnTo>
                    <a:pt x="6116" y="549"/>
                  </a:lnTo>
                  <a:lnTo>
                    <a:pt x="6166" y="532"/>
                  </a:lnTo>
                  <a:lnTo>
                    <a:pt x="6218" y="515"/>
                  </a:lnTo>
                  <a:lnTo>
                    <a:pt x="6267" y="500"/>
                  </a:lnTo>
                  <a:lnTo>
                    <a:pt x="6319" y="484"/>
                  </a:lnTo>
                  <a:lnTo>
                    <a:pt x="6369" y="467"/>
                  </a:lnTo>
                  <a:lnTo>
                    <a:pt x="6419" y="452"/>
                  </a:lnTo>
                  <a:lnTo>
                    <a:pt x="6470" y="437"/>
                  </a:lnTo>
                  <a:lnTo>
                    <a:pt x="6520" y="420"/>
                  </a:lnTo>
                  <a:lnTo>
                    <a:pt x="6572" y="406"/>
                  </a:lnTo>
                  <a:lnTo>
                    <a:pt x="6622" y="391"/>
                  </a:lnTo>
                  <a:lnTo>
                    <a:pt x="6672" y="374"/>
                  </a:lnTo>
                  <a:lnTo>
                    <a:pt x="6723" y="359"/>
                  </a:lnTo>
                  <a:lnTo>
                    <a:pt x="6773" y="344"/>
                  </a:lnTo>
                  <a:lnTo>
                    <a:pt x="6825" y="329"/>
                  </a:lnTo>
                  <a:lnTo>
                    <a:pt x="6874" y="314"/>
                  </a:lnTo>
                  <a:lnTo>
                    <a:pt x="6924" y="299"/>
                  </a:lnTo>
                  <a:lnTo>
                    <a:pt x="6976" y="284"/>
                  </a:lnTo>
                  <a:lnTo>
                    <a:pt x="7026" y="269"/>
                  </a:lnTo>
                  <a:lnTo>
                    <a:pt x="7077" y="254"/>
                  </a:lnTo>
                  <a:lnTo>
                    <a:pt x="7127" y="239"/>
                  </a:lnTo>
                  <a:lnTo>
                    <a:pt x="7177" y="224"/>
                  </a:lnTo>
                  <a:lnTo>
                    <a:pt x="7229" y="211"/>
                  </a:lnTo>
                  <a:lnTo>
                    <a:pt x="7278" y="196"/>
                  </a:lnTo>
                  <a:lnTo>
                    <a:pt x="7330" y="181"/>
                  </a:lnTo>
                  <a:lnTo>
                    <a:pt x="7380" y="168"/>
                  </a:lnTo>
                  <a:lnTo>
                    <a:pt x="7430" y="153"/>
                  </a:lnTo>
                  <a:lnTo>
                    <a:pt x="7481" y="138"/>
                  </a:lnTo>
                  <a:lnTo>
                    <a:pt x="7531" y="125"/>
                  </a:lnTo>
                  <a:lnTo>
                    <a:pt x="7583" y="111"/>
                  </a:lnTo>
                  <a:lnTo>
                    <a:pt x="7633" y="96"/>
                  </a:lnTo>
                  <a:lnTo>
                    <a:pt x="7683" y="83"/>
                  </a:lnTo>
                  <a:lnTo>
                    <a:pt x="7734" y="68"/>
                  </a:lnTo>
                  <a:lnTo>
                    <a:pt x="7784" y="55"/>
                  </a:lnTo>
                  <a:lnTo>
                    <a:pt x="7836" y="41"/>
                  </a:lnTo>
                  <a:lnTo>
                    <a:pt x="7885" y="28"/>
                  </a:lnTo>
                  <a:lnTo>
                    <a:pt x="7935" y="15"/>
                  </a:lnTo>
                  <a:lnTo>
                    <a:pt x="7987" y="0"/>
                  </a:lnTo>
                </a:path>
              </a:pathLst>
            </a:custGeom>
            <a:noFill/>
            <a:ln w="33338">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5" name="Freeform 238"/>
            <p:cNvSpPr>
              <a:spLocks/>
            </p:cNvSpPr>
            <p:nvPr/>
          </p:nvSpPr>
          <p:spPr bwMode="auto">
            <a:xfrm>
              <a:off x="9158288" y="3248025"/>
              <a:ext cx="80962" cy="20638"/>
            </a:xfrm>
            <a:custGeom>
              <a:avLst/>
              <a:gdLst>
                <a:gd name="T0" fmla="*/ 0 w 101"/>
                <a:gd name="T1" fmla="*/ 27 h 27"/>
                <a:gd name="T2" fmla="*/ 50 w 101"/>
                <a:gd name="T3" fmla="*/ 13 h 27"/>
                <a:gd name="T4" fmla="*/ 101 w 101"/>
                <a:gd name="T5" fmla="*/ 0 h 27"/>
              </a:gdLst>
              <a:ahLst/>
              <a:cxnLst>
                <a:cxn ang="0">
                  <a:pos x="T0" y="T1"/>
                </a:cxn>
                <a:cxn ang="0">
                  <a:pos x="T2" y="T3"/>
                </a:cxn>
                <a:cxn ang="0">
                  <a:pos x="T4" y="T5"/>
                </a:cxn>
              </a:cxnLst>
              <a:rect l="0" t="0" r="r" b="b"/>
              <a:pathLst>
                <a:path w="101" h="27">
                  <a:moveTo>
                    <a:pt x="0" y="27"/>
                  </a:moveTo>
                  <a:lnTo>
                    <a:pt x="50" y="13"/>
                  </a:lnTo>
                  <a:lnTo>
                    <a:pt x="101" y="0"/>
                  </a:lnTo>
                </a:path>
              </a:pathLst>
            </a:custGeom>
            <a:noFill/>
            <a:ln w="33338">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6" name="Rectangle 239"/>
            <p:cNvSpPr>
              <a:spLocks noChangeArrowheads="1"/>
            </p:cNvSpPr>
            <p:nvPr/>
          </p:nvSpPr>
          <p:spPr bwMode="auto">
            <a:xfrm>
              <a:off x="5414963" y="1685925"/>
              <a:ext cx="479834" cy="30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Arial" panose="020B0604020202020204" pitchFamily="34" charset="0"/>
                </a:rPr>
                <a:t>N=2</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87" name="Line 240"/>
            <p:cNvSpPr>
              <a:spLocks noChangeShapeType="1"/>
            </p:cNvSpPr>
            <p:nvPr/>
          </p:nvSpPr>
          <p:spPr bwMode="auto">
            <a:xfrm>
              <a:off x="4841875" y="1812925"/>
              <a:ext cx="428625"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8" name="Rectangle 241"/>
            <p:cNvSpPr>
              <a:spLocks noChangeArrowheads="1"/>
            </p:cNvSpPr>
            <p:nvPr/>
          </p:nvSpPr>
          <p:spPr bwMode="auto">
            <a:xfrm>
              <a:off x="5414963" y="1973263"/>
              <a:ext cx="479834" cy="30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FF0000"/>
                  </a:solidFill>
                  <a:effectLst/>
                  <a:latin typeface="Arial" panose="020B0604020202020204" pitchFamily="34" charset="0"/>
                </a:rPr>
                <a:t>N=5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89" name="Line 242"/>
            <p:cNvSpPr>
              <a:spLocks noChangeShapeType="1"/>
            </p:cNvSpPr>
            <p:nvPr/>
          </p:nvSpPr>
          <p:spPr bwMode="auto">
            <a:xfrm>
              <a:off x="4841875" y="2100263"/>
              <a:ext cx="428625" cy="0"/>
            </a:xfrm>
            <a:prstGeom prst="line">
              <a:avLst/>
            </a:prstGeom>
            <a:noFill/>
            <a:ln w="33338">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0" name="Rectangle 243"/>
            <p:cNvSpPr>
              <a:spLocks noChangeArrowheads="1"/>
            </p:cNvSpPr>
            <p:nvPr/>
          </p:nvSpPr>
          <p:spPr bwMode="auto">
            <a:xfrm>
              <a:off x="5414963" y="2259013"/>
              <a:ext cx="623068" cy="30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0000FF"/>
                  </a:solidFill>
                  <a:effectLst/>
                  <a:latin typeface="Arial" panose="020B0604020202020204" pitchFamily="34" charset="0"/>
                </a:rPr>
                <a:t>N=10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91" name="Line 244"/>
            <p:cNvSpPr>
              <a:spLocks noChangeShapeType="1"/>
            </p:cNvSpPr>
            <p:nvPr/>
          </p:nvSpPr>
          <p:spPr bwMode="auto">
            <a:xfrm>
              <a:off x="4841875" y="2386013"/>
              <a:ext cx="428625" cy="0"/>
            </a:xfrm>
            <a:prstGeom prst="line">
              <a:avLst/>
            </a:prstGeom>
            <a:noFill/>
            <a:ln w="33338">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2" name="Rectangle 245"/>
            <p:cNvSpPr>
              <a:spLocks noChangeArrowheads="1"/>
            </p:cNvSpPr>
            <p:nvPr/>
          </p:nvSpPr>
          <p:spPr bwMode="auto">
            <a:xfrm>
              <a:off x="5414963" y="2544763"/>
              <a:ext cx="623068" cy="30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008000"/>
                  </a:solidFill>
                  <a:effectLst/>
                  <a:latin typeface="Arial" panose="020B0604020202020204" pitchFamily="34" charset="0"/>
                </a:rPr>
                <a:t>N=50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93" name="Line 246"/>
            <p:cNvSpPr>
              <a:spLocks noChangeShapeType="1"/>
            </p:cNvSpPr>
            <p:nvPr/>
          </p:nvSpPr>
          <p:spPr bwMode="auto">
            <a:xfrm>
              <a:off x="4841875" y="2671763"/>
              <a:ext cx="428625" cy="0"/>
            </a:xfrm>
            <a:prstGeom prst="line">
              <a:avLst/>
            </a:prstGeom>
            <a:noFill/>
            <a:ln w="33338">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4" name="Rectangle 247"/>
            <p:cNvSpPr>
              <a:spLocks noChangeArrowheads="1"/>
            </p:cNvSpPr>
            <p:nvPr/>
          </p:nvSpPr>
          <p:spPr bwMode="auto">
            <a:xfrm>
              <a:off x="5414963" y="2830513"/>
              <a:ext cx="766302" cy="30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FF00FF"/>
                  </a:solidFill>
                  <a:effectLst/>
                  <a:latin typeface="Arial" panose="020B0604020202020204" pitchFamily="34" charset="0"/>
                </a:rPr>
                <a:t>N=100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95" name="Line 248"/>
            <p:cNvSpPr>
              <a:spLocks noChangeShapeType="1"/>
            </p:cNvSpPr>
            <p:nvPr/>
          </p:nvSpPr>
          <p:spPr bwMode="auto">
            <a:xfrm>
              <a:off x="4841875" y="2957513"/>
              <a:ext cx="428625" cy="0"/>
            </a:xfrm>
            <a:prstGeom prst="line">
              <a:avLst/>
            </a:prstGeom>
            <a:noFill/>
            <a:ln w="33338">
              <a:solidFill>
                <a:srgbClr val="FF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6" name="TextBox 5">
            <a:extLst>
              <a:ext uri="{FF2B5EF4-FFF2-40B4-BE49-F238E27FC236}">
                <a16:creationId xmlns:a16="http://schemas.microsoft.com/office/drawing/2014/main" id="{589C87CE-7697-4C45-BBBC-E77BE498502E}"/>
              </a:ext>
            </a:extLst>
          </p:cNvPr>
          <p:cNvSpPr txBox="1"/>
          <p:nvPr/>
        </p:nvSpPr>
        <p:spPr>
          <a:xfrm>
            <a:off x="7236477" y="672175"/>
            <a:ext cx="4852533"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Dear folks, remember: we're dealing with </a:t>
            </a:r>
            <a:r>
              <a:rPr lang="en-GB" dirty="0">
                <a:latin typeface="Arial" panose="020B0604020202020204" pitchFamily="34" charset="0"/>
                <a:cs typeface="Arial" panose="020B0604020202020204" pitchFamily="34" charset="0"/>
              </a:rPr>
              <a:t>di</a:t>
            </a:r>
            <a:r>
              <a:rPr lang="en-GB" dirty="0">
                <a:solidFill>
                  <a:schemeClr val="tx1">
                    <a:lumMod val="50000"/>
                    <a:lumOff val="50000"/>
                  </a:schemeClr>
                </a:solidFill>
                <a:latin typeface="Arial" panose="020B0604020202020204" pitchFamily="34" charset="0"/>
                <a:cs typeface="Arial" panose="020B0604020202020204" pitchFamily="34" charset="0"/>
              </a:rPr>
              <a:t>ploids here – this is why  ...  ‘1/</a:t>
            </a:r>
            <a:r>
              <a:rPr lang="en-GB" dirty="0">
                <a:latin typeface="Arial" panose="020B0604020202020204" pitchFamily="34" charset="0"/>
                <a:cs typeface="Arial" panose="020B0604020202020204" pitchFamily="34" charset="0"/>
              </a:rPr>
              <a:t>2</a:t>
            </a:r>
            <a:r>
              <a:rPr lang="en-GB" dirty="0">
                <a:solidFill>
                  <a:schemeClr val="tx1">
                    <a:lumMod val="50000"/>
                    <a:lumOff val="50000"/>
                  </a:schemeClr>
                </a:solidFill>
                <a:latin typeface="Arial" panose="020B0604020202020204" pitchFamily="34" charset="0"/>
                <a:cs typeface="Arial" panose="020B0604020202020204" pitchFamily="34" charset="0"/>
              </a:rPr>
              <a:t>N’.</a:t>
            </a:r>
          </a:p>
        </p:txBody>
      </p:sp>
      <p:sp>
        <p:nvSpPr>
          <p:cNvPr id="129" name="Textfeld 5">
            <a:extLst>
              <a:ext uri="{FF2B5EF4-FFF2-40B4-BE49-F238E27FC236}">
                <a16:creationId xmlns:a16="http://schemas.microsoft.com/office/drawing/2014/main" id="{CF2495AA-DFB1-4B56-9708-B8BBC7EFE99B}"/>
              </a:ext>
            </a:extLst>
          </p:cNvPr>
          <p:cNvSpPr txBox="1"/>
          <p:nvPr/>
        </p:nvSpPr>
        <p:spPr>
          <a:xfrm>
            <a:off x="11183602" y="5725116"/>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5</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3121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9" name="TextBox 2788"/>
          <p:cNvSpPr txBox="1"/>
          <p:nvPr/>
        </p:nvSpPr>
        <p:spPr>
          <a:xfrm>
            <a:off x="72000" y="36000"/>
            <a:ext cx="11991234"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solidFill>
                  <a:srgbClr val="0033CC"/>
                </a:solidFill>
                <a:latin typeface="Arial" panose="020B0604020202020204" pitchFamily="34" charset="0"/>
                <a:cs typeface="Arial" panose="020B0604020202020204" pitchFamily="34" charset="0"/>
              </a:rPr>
              <a:t>N=10; </a:t>
            </a:r>
            <a:r>
              <a:rPr lang="en-GB" sz="2400" dirty="0">
                <a:latin typeface="Arial" panose="020B0604020202020204" pitchFamily="34" charset="0"/>
                <a:cs typeface="Arial" panose="020B0604020202020204" pitchFamily="34" charset="0"/>
              </a:rPr>
              <a:t>p</a:t>
            </a:r>
            <a:r>
              <a:rPr lang="en-GB" sz="2400" baseline="-25000" dirty="0">
                <a:latin typeface="Arial" panose="020B0604020202020204" pitchFamily="34" charset="0"/>
                <a:cs typeface="Arial" panose="020B0604020202020204" pitchFamily="34" charset="0"/>
              </a:rPr>
              <a:t>0</a:t>
            </a:r>
            <a:r>
              <a:rPr lang="en-GB" sz="2400" dirty="0">
                <a:latin typeface="Arial" panose="020B0604020202020204" pitchFamily="34" charset="0"/>
                <a:cs typeface="Arial" panose="020B0604020202020204" pitchFamily="34" charset="0"/>
              </a:rPr>
              <a:t>(A1)=0.5. General expectation about Inbreeding and Probability to get fixed.</a:t>
            </a:r>
          </a:p>
        </p:txBody>
      </p:sp>
      <p:sp>
        <p:nvSpPr>
          <p:cNvPr id="2790" name="TextBox 2789"/>
          <p:cNvSpPr txBox="1"/>
          <p:nvPr/>
        </p:nvSpPr>
        <p:spPr>
          <a:xfrm>
            <a:off x="8479460" y="836544"/>
            <a:ext cx="3599806" cy="553997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Eight of the 16 simulated </a:t>
            </a:r>
            <a:r>
              <a:rPr lang="en-GB" dirty="0" err="1">
                <a:latin typeface="Arial" panose="020B0604020202020204" pitchFamily="34" charset="0"/>
                <a:cs typeface="Arial" panose="020B0604020202020204" pitchFamily="34" charset="0"/>
              </a:rPr>
              <a:t>popula-tions</a:t>
            </a:r>
            <a:r>
              <a:rPr lang="en-GB" dirty="0">
                <a:latin typeface="Arial" panose="020B0604020202020204" pitchFamily="34" charset="0"/>
                <a:cs typeface="Arial" panose="020B0604020202020204" pitchFamily="34" charset="0"/>
              </a:rPr>
              <a:t> (</a:t>
            </a:r>
            <a:r>
              <a:rPr lang="en-GB" dirty="0">
                <a:solidFill>
                  <a:schemeClr val="tx1">
                    <a:lumMod val="50000"/>
                    <a:lumOff val="50000"/>
                  </a:schemeClr>
                </a:solidFill>
                <a:latin typeface="Arial" panose="020B0604020202020204" pitchFamily="34" charset="0"/>
                <a:cs typeface="Arial" panose="020B0604020202020204" pitchFamily="34" charset="0"/>
              </a:rPr>
              <a:t>cf. UNPLAB-PopGen_Ch-4[Drift I]</a:t>
            </a:r>
            <a:r>
              <a:rPr lang="en-GB" dirty="0">
                <a:latin typeface="Arial" panose="020B0604020202020204" pitchFamily="34" charset="0"/>
                <a:cs typeface="Arial" panose="020B0604020202020204" pitchFamily="34" charset="0"/>
              </a:rPr>
              <a:t>) indeed became mono-morphic at our focal locus within the first 24 generations. On average, 60% (about 10 in 16) are expected to become monomorphic (fixed) by then. I did not find algebra for this hence simulated 3200 populations and I present these results here as expected results </a:t>
            </a:r>
            <a:r>
              <a:rPr lang="en-GB" dirty="0">
                <a:solidFill>
                  <a:srgbClr val="FF0000"/>
                </a:solidFill>
                <a:latin typeface="Arial" panose="020B0604020202020204" pitchFamily="34" charset="0"/>
                <a:cs typeface="Arial" panose="020B0604020202020204" pitchFamily="34" charset="0"/>
              </a:rPr>
              <a:t>(Probability of ... being fixed)</a:t>
            </a:r>
            <a:r>
              <a:rPr lang="en-GB" dirty="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After 100 generations, more than 98% of all populations are </a:t>
            </a:r>
            <a:r>
              <a:rPr lang="en-GB" dirty="0" err="1">
                <a:latin typeface="Arial" panose="020B0604020202020204" pitchFamily="34" charset="0"/>
                <a:cs typeface="Arial" panose="020B0604020202020204" pitchFamily="34" charset="0"/>
              </a:rPr>
              <a:t>expec-tedly</a:t>
            </a:r>
            <a:r>
              <a:rPr lang="en-GB" dirty="0">
                <a:latin typeface="Arial" panose="020B0604020202020204" pitchFamily="34" charset="0"/>
                <a:cs typeface="Arial" panose="020B0604020202020204" pitchFamily="34" charset="0"/>
              </a:rPr>
              <a:t> fixed for either allele and the average inbreeding coefficient across all (N=∞) small </a:t>
            </a:r>
            <a:r>
              <a:rPr lang="en-GB" dirty="0" err="1">
                <a:latin typeface="Arial" panose="020B0604020202020204" pitchFamily="34" charset="0"/>
                <a:cs typeface="Arial" panose="020B0604020202020204" pitchFamily="34" charset="0"/>
              </a:rPr>
              <a:t>popula-tions</a:t>
            </a:r>
            <a:r>
              <a:rPr lang="en-GB" dirty="0">
                <a:latin typeface="Arial" panose="020B0604020202020204" pitchFamily="34" charset="0"/>
                <a:cs typeface="Arial" panose="020B0604020202020204" pitchFamily="34" charset="0"/>
              </a:rPr>
              <a:t> is then </a:t>
            </a:r>
            <a:r>
              <a:rPr lang="en-GB" dirty="0">
                <a:solidFill>
                  <a:srgbClr val="0000FF"/>
                </a:solidFill>
                <a:latin typeface="Arial" panose="020B0604020202020204" pitchFamily="34" charset="0"/>
                <a:cs typeface="Arial" panose="020B0604020202020204" pitchFamily="34" charset="0"/>
              </a:rPr>
              <a:t>F</a:t>
            </a:r>
            <a:r>
              <a:rPr lang="en-GB" baseline="-25000" dirty="0">
                <a:solidFill>
                  <a:srgbClr val="0000FF"/>
                </a:solidFill>
                <a:latin typeface="Arial" panose="020B0604020202020204" pitchFamily="34" charset="0"/>
                <a:cs typeface="Arial" panose="020B0604020202020204" pitchFamily="34" charset="0"/>
              </a:rPr>
              <a:t>100</a:t>
            </a:r>
            <a:r>
              <a:rPr lang="en-GB" dirty="0">
                <a:solidFill>
                  <a:srgbClr val="0000FF"/>
                </a:solidFill>
                <a:latin typeface="Arial" panose="020B0604020202020204" pitchFamily="34" charset="0"/>
                <a:cs typeface="Arial" panose="020B0604020202020204" pitchFamily="34" charset="0"/>
              </a:rPr>
              <a:t>= 0.9941</a:t>
            </a:r>
            <a:r>
              <a:rPr lang="en-GB" dirty="0">
                <a:latin typeface="Arial" panose="020B0604020202020204" pitchFamily="34" charset="0"/>
                <a:cs typeface="Arial" panose="020B0604020202020204" pitchFamily="34" charset="0"/>
              </a:rPr>
              <a:t>.</a:t>
            </a:r>
          </a:p>
        </p:txBody>
      </p:sp>
      <p:grpSp>
        <p:nvGrpSpPr>
          <p:cNvPr id="3" name="Group 2">
            <a:extLst>
              <a:ext uri="{FF2B5EF4-FFF2-40B4-BE49-F238E27FC236}">
                <a16:creationId xmlns:a16="http://schemas.microsoft.com/office/drawing/2014/main" id="{C9175C47-AA07-4C38-8B5E-E94AAC493A34}"/>
              </a:ext>
            </a:extLst>
          </p:cNvPr>
          <p:cNvGrpSpPr/>
          <p:nvPr/>
        </p:nvGrpSpPr>
        <p:grpSpPr>
          <a:xfrm>
            <a:off x="65627" y="616892"/>
            <a:ext cx="8330228" cy="5744532"/>
            <a:chOff x="65627" y="616892"/>
            <a:chExt cx="8330228" cy="5744532"/>
          </a:xfrm>
        </p:grpSpPr>
        <p:sp>
          <p:nvSpPr>
            <p:cNvPr id="2" name="Rectangle 1"/>
            <p:cNvSpPr/>
            <p:nvPr/>
          </p:nvSpPr>
          <p:spPr>
            <a:xfrm>
              <a:off x="65627" y="616892"/>
              <a:ext cx="8330228" cy="57445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79" name="Line 6"/>
            <p:cNvSpPr>
              <a:spLocks noChangeShapeType="1"/>
            </p:cNvSpPr>
            <p:nvPr/>
          </p:nvSpPr>
          <p:spPr bwMode="auto">
            <a:xfrm flipV="1">
              <a:off x="968632" y="960160"/>
              <a:ext cx="0" cy="465144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80" name="Line 7"/>
            <p:cNvSpPr>
              <a:spLocks noChangeShapeType="1"/>
            </p:cNvSpPr>
            <p:nvPr/>
          </p:nvSpPr>
          <p:spPr bwMode="auto">
            <a:xfrm flipV="1">
              <a:off x="7282980" y="960160"/>
              <a:ext cx="0" cy="465144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81" name="Line 8"/>
            <p:cNvSpPr>
              <a:spLocks noChangeShapeType="1"/>
            </p:cNvSpPr>
            <p:nvPr/>
          </p:nvSpPr>
          <p:spPr bwMode="auto">
            <a:xfrm flipH="1">
              <a:off x="868701" y="5611605"/>
              <a:ext cx="9993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83" name="Rectangle 10"/>
            <p:cNvSpPr>
              <a:spLocks noChangeArrowheads="1"/>
            </p:cNvSpPr>
            <p:nvPr/>
          </p:nvSpPr>
          <p:spPr bwMode="auto">
            <a:xfrm>
              <a:off x="340944" y="5474201"/>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0.0</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2584" name="Line 11"/>
            <p:cNvSpPr>
              <a:spLocks noChangeShapeType="1"/>
            </p:cNvSpPr>
            <p:nvPr/>
          </p:nvSpPr>
          <p:spPr bwMode="auto">
            <a:xfrm flipH="1">
              <a:off x="868701" y="4691933"/>
              <a:ext cx="9993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85" name="Line 12"/>
            <p:cNvSpPr>
              <a:spLocks noChangeShapeType="1"/>
            </p:cNvSpPr>
            <p:nvPr/>
          </p:nvSpPr>
          <p:spPr bwMode="auto">
            <a:xfrm>
              <a:off x="7282980" y="4691933"/>
              <a:ext cx="98368"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86" name="Line 13"/>
            <p:cNvSpPr>
              <a:spLocks noChangeShapeType="1"/>
            </p:cNvSpPr>
            <p:nvPr/>
          </p:nvSpPr>
          <p:spPr bwMode="auto">
            <a:xfrm>
              <a:off x="96863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87" name="Line 14"/>
            <p:cNvSpPr>
              <a:spLocks noChangeShapeType="1"/>
            </p:cNvSpPr>
            <p:nvPr/>
          </p:nvSpPr>
          <p:spPr bwMode="auto">
            <a:xfrm>
              <a:off x="98268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88" name="Line 15"/>
            <p:cNvSpPr>
              <a:spLocks noChangeShapeType="1"/>
            </p:cNvSpPr>
            <p:nvPr/>
          </p:nvSpPr>
          <p:spPr bwMode="auto">
            <a:xfrm>
              <a:off x="99673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89" name="Line 16"/>
            <p:cNvSpPr>
              <a:spLocks noChangeShapeType="1"/>
            </p:cNvSpPr>
            <p:nvPr/>
          </p:nvSpPr>
          <p:spPr bwMode="auto">
            <a:xfrm>
              <a:off x="101079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90" name="Line 17"/>
            <p:cNvSpPr>
              <a:spLocks noChangeShapeType="1"/>
            </p:cNvSpPr>
            <p:nvPr/>
          </p:nvSpPr>
          <p:spPr bwMode="auto">
            <a:xfrm>
              <a:off x="102484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91" name="Line 18"/>
            <p:cNvSpPr>
              <a:spLocks noChangeShapeType="1"/>
            </p:cNvSpPr>
            <p:nvPr/>
          </p:nvSpPr>
          <p:spPr bwMode="auto">
            <a:xfrm>
              <a:off x="103889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92" name="Line 19"/>
            <p:cNvSpPr>
              <a:spLocks noChangeShapeType="1"/>
            </p:cNvSpPr>
            <p:nvPr/>
          </p:nvSpPr>
          <p:spPr bwMode="auto">
            <a:xfrm>
              <a:off x="1052948"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93" name="Line 20"/>
            <p:cNvSpPr>
              <a:spLocks noChangeShapeType="1"/>
            </p:cNvSpPr>
            <p:nvPr/>
          </p:nvSpPr>
          <p:spPr bwMode="auto">
            <a:xfrm>
              <a:off x="106856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94" name="Line 21"/>
            <p:cNvSpPr>
              <a:spLocks noChangeShapeType="1"/>
            </p:cNvSpPr>
            <p:nvPr/>
          </p:nvSpPr>
          <p:spPr bwMode="auto">
            <a:xfrm>
              <a:off x="108261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95" name="Line 22"/>
            <p:cNvSpPr>
              <a:spLocks noChangeShapeType="1"/>
            </p:cNvSpPr>
            <p:nvPr/>
          </p:nvSpPr>
          <p:spPr bwMode="auto">
            <a:xfrm>
              <a:off x="109666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96" name="Line 23"/>
            <p:cNvSpPr>
              <a:spLocks noChangeShapeType="1"/>
            </p:cNvSpPr>
            <p:nvPr/>
          </p:nvSpPr>
          <p:spPr bwMode="auto">
            <a:xfrm>
              <a:off x="111072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97" name="Line 24"/>
            <p:cNvSpPr>
              <a:spLocks noChangeShapeType="1"/>
            </p:cNvSpPr>
            <p:nvPr/>
          </p:nvSpPr>
          <p:spPr bwMode="auto">
            <a:xfrm>
              <a:off x="112477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98" name="Line 25"/>
            <p:cNvSpPr>
              <a:spLocks noChangeShapeType="1"/>
            </p:cNvSpPr>
            <p:nvPr/>
          </p:nvSpPr>
          <p:spPr bwMode="auto">
            <a:xfrm>
              <a:off x="113882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99" name="Line 26"/>
            <p:cNvSpPr>
              <a:spLocks noChangeShapeType="1"/>
            </p:cNvSpPr>
            <p:nvPr/>
          </p:nvSpPr>
          <p:spPr bwMode="auto">
            <a:xfrm>
              <a:off x="1152878"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00" name="Line 27"/>
            <p:cNvSpPr>
              <a:spLocks noChangeShapeType="1"/>
            </p:cNvSpPr>
            <p:nvPr/>
          </p:nvSpPr>
          <p:spPr bwMode="auto">
            <a:xfrm>
              <a:off x="116849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01" name="Line 28"/>
            <p:cNvSpPr>
              <a:spLocks noChangeShapeType="1"/>
            </p:cNvSpPr>
            <p:nvPr/>
          </p:nvSpPr>
          <p:spPr bwMode="auto">
            <a:xfrm>
              <a:off x="118254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02" name="Line 29"/>
            <p:cNvSpPr>
              <a:spLocks noChangeShapeType="1"/>
            </p:cNvSpPr>
            <p:nvPr/>
          </p:nvSpPr>
          <p:spPr bwMode="auto">
            <a:xfrm>
              <a:off x="119659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03" name="Line 30"/>
            <p:cNvSpPr>
              <a:spLocks noChangeShapeType="1"/>
            </p:cNvSpPr>
            <p:nvPr/>
          </p:nvSpPr>
          <p:spPr bwMode="auto">
            <a:xfrm>
              <a:off x="121065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04" name="Line 31"/>
            <p:cNvSpPr>
              <a:spLocks noChangeShapeType="1"/>
            </p:cNvSpPr>
            <p:nvPr/>
          </p:nvSpPr>
          <p:spPr bwMode="auto">
            <a:xfrm>
              <a:off x="122470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05" name="Line 32"/>
            <p:cNvSpPr>
              <a:spLocks noChangeShapeType="1"/>
            </p:cNvSpPr>
            <p:nvPr/>
          </p:nvSpPr>
          <p:spPr bwMode="auto">
            <a:xfrm>
              <a:off x="123875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06" name="Line 33"/>
            <p:cNvSpPr>
              <a:spLocks noChangeShapeType="1"/>
            </p:cNvSpPr>
            <p:nvPr/>
          </p:nvSpPr>
          <p:spPr bwMode="auto">
            <a:xfrm>
              <a:off x="1252809"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07" name="Line 34"/>
            <p:cNvSpPr>
              <a:spLocks noChangeShapeType="1"/>
            </p:cNvSpPr>
            <p:nvPr/>
          </p:nvSpPr>
          <p:spPr bwMode="auto">
            <a:xfrm>
              <a:off x="126842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08" name="Line 35"/>
            <p:cNvSpPr>
              <a:spLocks noChangeShapeType="1"/>
            </p:cNvSpPr>
            <p:nvPr/>
          </p:nvSpPr>
          <p:spPr bwMode="auto">
            <a:xfrm>
              <a:off x="128247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09" name="Line 36"/>
            <p:cNvSpPr>
              <a:spLocks noChangeShapeType="1"/>
            </p:cNvSpPr>
            <p:nvPr/>
          </p:nvSpPr>
          <p:spPr bwMode="auto">
            <a:xfrm>
              <a:off x="129652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10" name="Line 37"/>
            <p:cNvSpPr>
              <a:spLocks noChangeShapeType="1"/>
            </p:cNvSpPr>
            <p:nvPr/>
          </p:nvSpPr>
          <p:spPr bwMode="auto">
            <a:xfrm>
              <a:off x="131058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11" name="Line 38"/>
            <p:cNvSpPr>
              <a:spLocks noChangeShapeType="1"/>
            </p:cNvSpPr>
            <p:nvPr/>
          </p:nvSpPr>
          <p:spPr bwMode="auto">
            <a:xfrm>
              <a:off x="132463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12" name="Line 39"/>
            <p:cNvSpPr>
              <a:spLocks noChangeShapeType="1"/>
            </p:cNvSpPr>
            <p:nvPr/>
          </p:nvSpPr>
          <p:spPr bwMode="auto">
            <a:xfrm>
              <a:off x="1338687"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13" name="Line 40"/>
            <p:cNvSpPr>
              <a:spLocks noChangeShapeType="1"/>
            </p:cNvSpPr>
            <p:nvPr/>
          </p:nvSpPr>
          <p:spPr bwMode="auto">
            <a:xfrm>
              <a:off x="1352739"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14" name="Line 41"/>
            <p:cNvSpPr>
              <a:spLocks noChangeShapeType="1"/>
            </p:cNvSpPr>
            <p:nvPr/>
          </p:nvSpPr>
          <p:spPr bwMode="auto">
            <a:xfrm>
              <a:off x="136835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15" name="Line 42"/>
            <p:cNvSpPr>
              <a:spLocks noChangeShapeType="1"/>
            </p:cNvSpPr>
            <p:nvPr/>
          </p:nvSpPr>
          <p:spPr bwMode="auto">
            <a:xfrm>
              <a:off x="138240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16" name="Line 43"/>
            <p:cNvSpPr>
              <a:spLocks noChangeShapeType="1"/>
            </p:cNvSpPr>
            <p:nvPr/>
          </p:nvSpPr>
          <p:spPr bwMode="auto">
            <a:xfrm>
              <a:off x="139645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17" name="Line 44"/>
            <p:cNvSpPr>
              <a:spLocks noChangeShapeType="1"/>
            </p:cNvSpPr>
            <p:nvPr/>
          </p:nvSpPr>
          <p:spPr bwMode="auto">
            <a:xfrm>
              <a:off x="141051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18" name="Line 45"/>
            <p:cNvSpPr>
              <a:spLocks noChangeShapeType="1"/>
            </p:cNvSpPr>
            <p:nvPr/>
          </p:nvSpPr>
          <p:spPr bwMode="auto">
            <a:xfrm>
              <a:off x="142456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19" name="Line 46"/>
            <p:cNvSpPr>
              <a:spLocks noChangeShapeType="1"/>
            </p:cNvSpPr>
            <p:nvPr/>
          </p:nvSpPr>
          <p:spPr bwMode="auto">
            <a:xfrm>
              <a:off x="1438617"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20" name="Line 47"/>
            <p:cNvSpPr>
              <a:spLocks noChangeShapeType="1"/>
            </p:cNvSpPr>
            <p:nvPr/>
          </p:nvSpPr>
          <p:spPr bwMode="auto">
            <a:xfrm>
              <a:off x="145423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21" name="Line 48"/>
            <p:cNvSpPr>
              <a:spLocks noChangeShapeType="1"/>
            </p:cNvSpPr>
            <p:nvPr/>
          </p:nvSpPr>
          <p:spPr bwMode="auto">
            <a:xfrm>
              <a:off x="146828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22" name="Line 49"/>
            <p:cNvSpPr>
              <a:spLocks noChangeShapeType="1"/>
            </p:cNvSpPr>
            <p:nvPr/>
          </p:nvSpPr>
          <p:spPr bwMode="auto">
            <a:xfrm>
              <a:off x="148233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23" name="Line 50"/>
            <p:cNvSpPr>
              <a:spLocks noChangeShapeType="1"/>
            </p:cNvSpPr>
            <p:nvPr/>
          </p:nvSpPr>
          <p:spPr bwMode="auto">
            <a:xfrm>
              <a:off x="149638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24" name="Line 51"/>
            <p:cNvSpPr>
              <a:spLocks noChangeShapeType="1"/>
            </p:cNvSpPr>
            <p:nvPr/>
          </p:nvSpPr>
          <p:spPr bwMode="auto">
            <a:xfrm>
              <a:off x="151044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25" name="Line 52"/>
            <p:cNvSpPr>
              <a:spLocks noChangeShapeType="1"/>
            </p:cNvSpPr>
            <p:nvPr/>
          </p:nvSpPr>
          <p:spPr bwMode="auto">
            <a:xfrm>
              <a:off x="152449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26" name="Line 53"/>
            <p:cNvSpPr>
              <a:spLocks noChangeShapeType="1"/>
            </p:cNvSpPr>
            <p:nvPr/>
          </p:nvSpPr>
          <p:spPr bwMode="auto">
            <a:xfrm>
              <a:off x="1538547"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27" name="Line 54"/>
            <p:cNvSpPr>
              <a:spLocks noChangeShapeType="1"/>
            </p:cNvSpPr>
            <p:nvPr/>
          </p:nvSpPr>
          <p:spPr bwMode="auto">
            <a:xfrm>
              <a:off x="155416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28" name="Line 55"/>
            <p:cNvSpPr>
              <a:spLocks noChangeShapeType="1"/>
            </p:cNvSpPr>
            <p:nvPr/>
          </p:nvSpPr>
          <p:spPr bwMode="auto">
            <a:xfrm>
              <a:off x="156821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29" name="Line 56"/>
            <p:cNvSpPr>
              <a:spLocks noChangeShapeType="1"/>
            </p:cNvSpPr>
            <p:nvPr/>
          </p:nvSpPr>
          <p:spPr bwMode="auto">
            <a:xfrm>
              <a:off x="158226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30" name="Line 57"/>
            <p:cNvSpPr>
              <a:spLocks noChangeShapeType="1"/>
            </p:cNvSpPr>
            <p:nvPr/>
          </p:nvSpPr>
          <p:spPr bwMode="auto">
            <a:xfrm>
              <a:off x="159631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31" name="Line 58"/>
            <p:cNvSpPr>
              <a:spLocks noChangeShapeType="1"/>
            </p:cNvSpPr>
            <p:nvPr/>
          </p:nvSpPr>
          <p:spPr bwMode="auto">
            <a:xfrm>
              <a:off x="161037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32" name="Line 59"/>
            <p:cNvSpPr>
              <a:spLocks noChangeShapeType="1"/>
            </p:cNvSpPr>
            <p:nvPr/>
          </p:nvSpPr>
          <p:spPr bwMode="auto">
            <a:xfrm>
              <a:off x="162442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33" name="Line 60"/>
            <p:cNvSpPr>
              <a:spLocks noChangeShapeType="1"/>
            </p:cNvSpPr>
            <p:nvPr/>
          </p:nvSpPr>
          <p:spPr bwMode="auto">
            <a:xfrm>
              <a:off x="1638478"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34" name="Line 61"/>
            <p:cNvSpPr>
              <a:spLocks noChangeShapeType="1"/>
            </p:cNvSpPr>
            <p:nvPr/>
          </p:nvSpPr>
          <p:spPr bwMode="auto">
            <a:xfrm>
              <a:off x="165409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35" name="Line 62"/>
            <p:cNvSpPr>
              <a:spLocks noChangeShapeType="1"/>
            </p:cNvSpPr>
            <p:nvPr/>
          </p:nvSpPr>
          <p:spPr bwMode="auto">
            <a:xfrm>
              <a:off x="166814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36" name="Line 63"/>
            <p:cNvSpPr>
              <a:spLocks noChangeShapeType="1"/>
            </p:cNvSpPr>
            <p:nvPr/>
          </p:nvSpPr>
          <p:spPr bwMode="auto">
            <a:xfrm>
              <a:off x="168219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37" name="Line 64"/>
            <p:cNvSpPr>
              <a:spLocks noChangeShapeType="1"/>
            </p:cNvSpPr>
            <p:nvPr/>
          </p:nvSpPr>
          <p:spPr bwMode="auto">
            <a:xfrm>
              <a:off x="169625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38" name="Line 65"/>
            <p:cNvSpPr>
              <a:spLocks noChangeShapeType="1"/>
            </p:cNvSpPr>
            <p:nvPr/>
          </p:nvSpPr>
          <p:spPr bwMode="auto">
            <a:xfrm>
              <a:off x="171030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39" name="Line 66"/>
            <p:cNvSpPr>
              <a:spLocks noChangeShapeType="1"/>
            </p:cNvSpPr>
            <p:nvPr/>
          </p:nvSpPr>
          <p:spPr bwMode="auto">
            <a:xfrm>
              <a:off x="172435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40" name="Line 67"/>
            <p:cNvSpPr>
              <a:spLocks noChangeShapeType="1"/>
            </p:cNvSpPr>
            <p:nvPr/>
          </p:nvSpPr>
          <p:spPr bwMode="auto">
            <a:xfrm>
              <a:off x="1738408"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41" name="Line 68"/>
            <p:cNvSpPr>
              <a:spLocks noChangeShapeType="1"/>
            </p:cNvSpPr>
            <p:nvPr/>
          </p:nvSpPr>
          <p:spPr bwMode="auto">
            <a:xfrm>
              <a:off x="175402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42" name="Line 69"/>
            <p:cNvSpPr>
              <a:spLocks noChangeShapeType="1"/>
            </p:cNvSpPr>
            <p:nvPr/>
          </p:nvSpPr>
          <p:spPr bwMode="auto">
            <a:xfrm>
              <a:off x="176807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43" name="Line 70"/>
            <p:cNvSpPr>
              <a:spLocks noChangeShapeType="1"/>
            </p:cNvSpPr>
            <p:nvPr/>
          </p:nvSpPr>
          <p:spPr bwMode="auto">
            <a:xfrm>
              <a:off x="178212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44" name="Line 71"/>
            <p:cNvSpPr>
              <a:spLocks noChangeShapeType="1"/>
            </p:cNvSpPr>
            <p:nvPr/>
          </p:nvSpPr>
          <p:spPr bwMode="auto">
            <a:xfrm>
              <a:off x="179618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45" name="Line 72"/>
            <p:cNvSpPr>
              <a:spLocks noChangeShapeType="1"/>
            </p:cNvSpPr>
            <p:nvPr/>
          </p:nvSpPr>
          <p:spPr bwMode="auto">
            <a:xfrm>
              <a:off x="181023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46" name="Line 73"/>
            <p:cNvSpPr>
              <a:spLocks noChangeShapeType="1"/>
            </p:cNvSpPr>
            <p:nvPr/>
          </p:nvSpPr>
          <p:spPr bwMode="auto">
            <a:xfrm>
              <a:off x="182428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47" name="Line 74"/>
            <p:cNvSpPr>
              <a:spLocks noChangeShapeType="1"/>
            </p:cNvSpPr>
            <p:nvPr/>
          </p:nvSpPr>
          <p:spPr bwMode="auto">
            <a:xfrm>
              <a:off x="1838338"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48" name="Line 75"/>
            <p:cNvSpPr>
              <a:spLocks noChangeShapeType="1"/>
            </p:cNvSpPr>
            <p:nvPr/>
          </p:nvSpPr>
          <p:spPr bwMode="auto">
            <a:xfrm>
              <a:off x="185395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49" name="Line 76"/>
            <p:cNvSpPr>
              <a:spLocks noChangeShapeType="1"/>
            </p:cNvSpPr>
            <p:nvPr/>
          </p:nvSpPr>
          <p:spPr bwMode="auto">
            <a:xfrm>
              <a:off x="186800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50" name="Line 77"/>
            <p:cNvSpPr>
              <a:spLocks noChangeShapeType="1"/>
            </p:cNvSpPr>
            <p:nvPr/>
          </p:nvSpPr>
          <p:spPr bwMode="auto">
            <a:xfrm>
              <a:off x="188205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51" name="Line 78"/>
            <p:cNvSpPr>
              <a:spLocks noChangeShapeType="1"/>
            </p:cNvSpPr>
            <p:nvPr/>
          </p:nvSpPr>
          <p:spPr bwMode="auto">
            <a:xfrm>
              <a:off x="189611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52" name="Line 79"/>
            <p:cNvSpPr>
              <a:spLocks noChangeShapeType="1"/>
            </p:cNvSpPr>
            <p:nvPr/>
          </p:nvSpPr>
          <p:spPr bwMode="auto">
            <a:xfrm>
              <a:off x="191016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53" name="Line 80"/>
            <p:cNvSpPr>
              <a:spLocks noChangeShapeType="1"/>
            </p:cNvSpPr>
            <p:nvPr/>
          </p:nvSpPr>
          <p:spPr bwMode="auto">
            <a:xfrm>
              <a:off x="192421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54" name="Line 81"/>
            <p:cNvSpPr>
              <a:spLocks noChangeShapeType="1"/>
            </p:cNvSpPr>
            <p:nvPr/>
          </p:nvSpPr>
          <p:spPr bwMode="auto">
            <a:xfrm>
              <a:off x="1938269"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55" name="Line 82"/>
            <p:cNvSpPr>
              <a:spLocks noChangeShapeType="1"/>
            </p:cNvSpPr>
            <p:nvPr/>
          </p:nvSpPr>
          <p:spPr bwMode="auto">
            <a:xfrm>
              <a:off x="195388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56" name="Line 83"/>
            <p:cNvSpPr>
              <a:spLocks noChangeShapeType="1"/>
            </p:cNvSpPr>
            <p:nvPr/>
          </p:nvSpPr>
          <p:spPr bwMode="auto">
            <a:xfrm>
              <a:off x="196793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57" name="Line 84"/>
            <p:cNvSpPr>
              <a:spLocks noChangeShapeType="1"/>
            </p:cNvSpPr>
            <p:nvPr/>
          </p:nvSpPr>
          <p:spPr bwMode="auto">
            <a:xfrm>
              <a:off x="198198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58" name="Line 85"/>
            <p:cNvSpPr>
              <a:spLocks noChangeShapeType="1"/>
            </p:cNvSpPr>
            <p:nvPr/>
          </p:nvSpPr>
          <p:spPr bwMode="auto">
            <a:xfrm>
              <a:off x="199604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59" name="Line 86"/>
            <p:cNvSpPr>
              <a:spLocks noChangeShapeType="1"/>
            </p:cNvSpPr>
            <p:nvPr/>
          </p:nvSpPr>
          <p:spPr bwMode="auto">
            <a:xfrm>
              <a:off x="201009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60" name="Line 87"/>
            <p:cNvSpPr>
              <a:spLocks noChangeShapeType="1"/>
            </p:cNvSpPr>
            <p:nvPr/>
          </p:nvSpPr>
          <p:spPr bwMode="auto">
            <a:xfrm>
              <a:off x="202414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61" name="Line 88"/>
            <p:cNvSpPr>
              <a:spLocks noChangeShapeType="1"/>
            </p:cNvSpPr>
            <p:nvPr/>
          </p:nvSpPr>
          <p:spPr bwMode="auto">
            <a:xfrm>
              <a:off x="2038199"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62" name="Line 89"/>
            <p:cNvSpPr>
              <a:spLocks noChangeShapeType="1"/>
            </p:cNvSpPr>
            <p:nvPr/>
          </p:nvSpPr>
          <p:spPr bwMode="auto">
            <a:xfrm>
              <a:off x="205381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63" name="Line 90"/>
            <p:cNvSpPr>
              <a:spLocks noChangeShapeType="1"/>
            </p:cNvSpPr>
            <p:nvPr/>
          </p:nvSpPr>
          <p:spPr bwMode="auto">
            <a:xfrm>
              <a:off x="206786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64" name="Line 91"/>
            <p:cNvSpPr>
              <a:spLocks noChangeShapeType="1"/>
            </p:cNvSpPr>
            <p:nvPr/>
          </p:nvSpPr>
          <p:spPr bwMode="auto">
            <a:xfrm>
              <a:off x="208191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65" name="Line 92"/>
            <p:cNvSpPr>
              <a:spLocks noChangeShapeType="1"/>
            </p:cNvSpPr>
            <p:nvPr/>
          </p:nvSpPr>
          <p:spPr bwMode="auto">
            <a:xfrm>
              <a:off x="209597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66" name="Line 93"/>
            <p:cNvSpPr>
              <a:spLocks noChangeShapeType="1"/>
            </p:cNvSpPr>
            <p:nvPr/>
          </p:nvSpPr>
          <p:spPr bwMode="auto">
            <a:xfrm>
              <a:off x="211002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67" name="Line 94"/>
            <p:cNvSpPr>
              <a:spLocks noChangeShapeType="1"/>
            </p:cNvSpPr>
            <p:nvPr/>
          </p:nvSpPr>
          <p:spPr bwMode="auto">
            <a:xfrm>
              <a:off x="212407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68" name="Line 95"/>
            <p:cNvSpPr>
              <a:spLocks noChangeShapeType="1"/>
            </p:cNvSpPr>
            <p:nvPr/>
          </p:nvSpPr>
          <p:spPr bwMode="auto">
            <a:xfrm>
              <a:off x="2138129"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69" name="Line 96"/>
            <p:cNvSpPr>
              <a:spLocks noChangeShapeType="1"/>
            </p:cNvSpPr>
            <p:nvPr/>
          </p:nvSpPr>
          <p:spPr bwMode="auto">
            <a:xfrm>
              <a:off x="215374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70" name="Line 97"/>
            <p:cNvSpPr>
              <a:spLocks noChangeShapeType="1"/>
            </p:cNvSpPr>
            <p:nvPr/>
          </p:nvSpPr>
          <p:spPr bwMode="auto">
            <a:xfrm>
              <a:off x="216779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71" name="Line 98"/>
            <p:cNvSpPr>
              <a:spLocks noChangeShapeType="1"/>
            </p:cNvSpPr>
            <p:nvPr/>
          </p:nvSpPr>
          <p:spPr bwMode="auto">
            <a:xfrm>
              <a:off x="218184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72" name="Line 99"/>
            <p:cNvSpPr>
              <a:spLocks noChangeShapeType="1"/>
            </p:cNvSpPr>
            <p:nvPr/>
          </p:nvSpPr>
          <p:spPr bwMode="auto">
            <a:xfrm>
              <a:off x="219590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73" name="Line 100"/>
            <p:cNvSpPr>
              <a:spLocks noChangeShapeType="1"/>
            </p:cNvSpPr>
            <p:nvPr/>
          </p:nvSpPr>
          <p:spPr bwMode="auto">
            <a:xfrm>
              <a:off x="220995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74" name="Line 101"/>
            <p:cNvSpPr>
              <a:spLocks noChangeShapeType="1"/>
            </p:cNvSpPr>
            <p:nvPr/>
          </p:nvSpPr>
          <p:spPr bwMode="auto">
            <a:xfrm>
              <a:off x="2224007"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75" name="Line 102"/>
            <p:cNvSpPr>
              <a:spLocks noChangeShapeType="1"/>
            </p:cNvSpPr>
            <p:nvPr/>
          </p:nvSpPr>
          <p:spPr bwMode="auto">
            <a:xfrm>
              <a:off x="223962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76" name="Line 103"/>
            <p:cNvSpPr>
              <a:spLocks noChangeShapeType="1"/>
            </p:cNvSpPr>
            <p:nvPr/>
          </p:nvSpPr>
          <p:spPr bwMode="auto">
            <a:xfrm>
              <a:off x="225367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77" name="Line 104"/>
            <p:cNvSpPr>
              <a:spLocks noChangeShapeType="1"/>
            </p:cNvSpPr>
            <p:nvPr/>
          </p:nvSpPr>
          <p:spPr bwMode="auto">
            <a:xfrm>
              <a:off x="226772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78" name="Line 105"/>
            <p:cNvSpPr>
              <a:spLocks noChangeShapeType="1"/>
            </p:cNvSpPr>
            <p:nvPr/>
          </p:nvSpPr>
          <p:spPr bwMode="auto">
            <a:xfrm>
              <a:off x="228177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79" name="Line 106"/>
            <p:cNvSpPr>
              <a:spLocks noChangeShapeType="1"/>
            </p:cNvSpPr>
            <p:nvPr/>
          </p:nvSpPr>
          <p:spPr bwMode="auto">
            <a:xfrm>
              <a:off x="229583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80" name="Line 107"/>
            <p:cNvSpPr>
              <a:spLocks noChangeShapeType="1"/>
            </p:cNvSpPr>
            <p:nvPr/>
          </p:nvSpPr>
          <p:spPr bwMode="auto">
            <a:xfrm>
              <a:off x="230988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81" name="Line 108"/>
            <p:cNvSpPr>
              <a:spLocks noChangeShapeType="1"/>
            </p:cNvSpPr>
            <p:nvPr/>
          </p:nvSpPr>
          <p:spPr bwMode="auto">
            <a:xfrm>
              <a:off x="2323937"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82" name="Line 109"/>
            <p:cNvSpPr>
              <a:spLocks noChangeShapeType="1"/>
            </p:cNvSpPr>
            <p:nvPr/>
          </p:nvSpPr>
          <p:spPr bwMode="auto">
            <a:xfrm>
              <a:off x="233955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83" name="Line 110"/>
            <p:cNvSpPr>
              <a:spLocks noChangeShapeType="1"/>
            </p:cNvSpPr>
            <p:nvPr/>
          </p:nvSpPr>
          <p:spPr bwMode="auto">
            <a:xfrm>
              <a:off x="235360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84" name="Line 111"/>
            <p:cNvSpPr>
              <a:spLocks noChangeShapeType="1"/>
            </p:cNvSpPr>
            <p:nvPr/>
          </p:nvSpPr>
          <p:spPr bwMode="auto">
            <a:xfrm>
              <a:off x="236765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85" name="Line 112"/>
            <p:cNvSpPr>
              <a:spLocks noChangeShapeType="1"/>
            </p:cNvSpPr>
            <p:nvPr/>
          </p:nvSpPr>
          <p:spPr bwMode="auto">
            <a:xfrm>
              <a:off x="238171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86" name="Line 113"/>
            <p:cNvSpPr>
              <a:spLocks noChangeShapeType="1"/>
            </p:cNvSpPr>
            <p:nvPr/>
          </p:nvSpPr>
          <p:spPr bwMode="auto">
            <a:xfrm>
              <a:off x="239576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87" name="Line 114"/>
            <p:cNvSpPr>
              <a:spLocks noChangeShapeType="1"/>
            </p:cNvSpPr>
            <p:nvPr/>
          </p:nvSpPr>
          <p:spPr bwMode="auto">
            <a:xfrm>
              <a:off x="240981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88" name="Line 115"/>
            <p:cNvSpPr>
              <a:spLocks noChangeShapeType="1"/>
            </p:cNvSpPr>
            <p:nvPr/>
          </p:nvSpPr>
          <p:spPr bwMode="auto">
            <a:xfrm>
              <a:off x="2423867"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89" name="Line 116"/>
            <p:cNvSpPr>
              <a:spLocks noChangeShapeType="1"/>
            </p:cNvSpPr>
            <p:nvPr/>
          </p:nvSpPr>
          <p:spPr bwMode="auto">
            <a:xfrm>
              <a:off x="243948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90" name="Line 117"/>
            <p:cNvSpPr>
              <a:spLocks noChangeShapeType="1"/>
            </p:cNvSpPr>
            <p:nvPr/>
          </p:nvSpPr>
          <p:spPr bwMode="auto">
            <a:xfrm>
              <a:off x="245353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91" name="Line 118"/>
            <p:cNvSpPr>
              <a:spLocks noChangeShapeType="1"/>
            </p:cNvSpPr>
            <p:nvPr/>
          </p:nvSpPr>
          <p:spPr bwMode="auto">
            <a:xfrm>
              <a:off x="246758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92" name="Line 119"/>
            <p:cNvSpPr>
              <a:spLocks noChangeShapeType="1"/>
            </p:cNvSpPr>
            <p:nvPr/>
          </p:nvSpPr>
          <p:spPr bwMode="auto">
            <a:xfrm>
              <a:off x="248164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93" name="Line 120"/>
            <p:cNvSpPr>
              <a:spLocks noChangeShapeType="1"/>
            </p:cNvSpPr>
            <p:nvPr/>
          </p:nvSpPr>
          <p:spPr bwMode="auto">
            <a:xfrm>
              <a:off x="249569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94" name="Line 121"/>
            <p:cNvSpPr>
              <a:spLocks noChangeShapeType="1"/>
            </p:cNvSpPr>
            <p:nvPr/>
          </p:nvSpPr>
          <p:spPr bwMode="auto">
            <a:xfrm>
              <a:off x="250974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95" name="Line 122"/>
            <p:cNvSpPr>
              <a:spLocks noChangeShapeType="1"/>
            </p:cNvSpPr>
            <p:nvPr/>
          </p:nvSpPr>
          <p:spPr bwMode="auto">
            <a:xfrm>
              <a:off x="2523798"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96" name="Line 123"/>
            <p:cNvSpPr>
              <a:spLocks noChangeShapeType="1"/>
            </p:cNvSpPr>
            <p:nvPr/>
          </p:nvSpPr>
          <p:spPr bwMode="auto">
            <a:xfrm>
              <a:off x="253941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97" name="Line 124"/>
            <p:cNvSpPr>
              <a:spLocks noChangeShapeType="1"/>
            </p:cNvSpPr>
            <p:nvPr/>
          </p:nvSpPr>
          <p:spPr bwMode="auto">
            <a:xfrm>
              <a:off x="255346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98" name="Line 125"/>
            <p:cNvSpPr>
              <a:spLocks noChangeShapeType="1"/>
            </p:cNvSpPr>
            <p:nvPr/>
          </p:nvSpPr>
          <p:spPr bwMode="auto">
            <a:xfrm>
              <a:off x="256751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99" name="Line 126"/>
            <p:cNvSpPr>
              <a:spLocks noChangeShapeType="1"/>
            </p:cNvSpPr>
            <p:nvPr/>
          </p:nvSpPr>
          <p:spPr bwMode="auto">
            <a:xfrm>
              <a:off x="258157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00" name="Line 127"/>
            <p:cNvSpPr>
              <a:spLocks noChangeShapeType="1"/>
            </p:cNvSpPr>
            <p:nvPr/>
          </p:nvSpPr>
          <p:spPr bwMode="auto">
            <a:xfrm>
              <a:off x="259562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01" name="Line 128"/>
            <p:cNvSpPr>
              <a:spLocks noChangeShapeType="1"/>
            </p:cNvSpPr>
            <p:nvPr/>
          </p:nvSpPr>
          <p:spPr bwMode="auto">
            <a:xfrm>
              <a:off x="260967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02" name="Line 129"/>
            <p:cNvSpPr>
              <a:spLocks noChangeShapeType="1"/>
            </p:cNvSpPr>
            <p:nvPr/>
          </p:nvSpPr>
          <p:spPr bwMode="auto">
            <a:xfrm>
              <a:off x="2623728"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03" name="Line 130"/>
            <p:cNvSpPr>
              <a:spLocks noChangeShapeType="1"/>
            </p:cNvSpPr>
            <p:nvPr/>
          </p:nvSpPr>
          <p:spPr bwMode="auto">
            <a:xfrm>
              <a:off x="263934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04" name="Line 131"/>
            <p:cNvSpPr>
              <a:spLocks noChangeShapeType="1"/>
            </p:cNvSpPr>
            <p:nvPr/>
          </p:nvSpPr>
          <p:spPr bwMode="auto">
            <a:xfrm>
              <a:off x="265339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05" name="Line 132"/>
            <p:cNvSpPr>
              <a:spLocks noChangeShapeType="1"/>
            </p:cNvSpPr>
            <p:nvPr/>
          </p:nvSpPr>
          <p:spPr bwMode="auto">
            <a:xfrm>
              <a:off x="266744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06" name="Line 133"/>
            <p:cNvSpPr>
              <a:spLocks noChangeShapeType="1"/>
            </p:cNvSpPr>
            <p:nvPr/>
          </p:nvSpPr>
          <p:spPr bwMode="auto">
            <a:xfrm>
              <a:off x="268150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07" name="Line 134"/>
            <p:cNvSpPr>
              <a:spLocks noChangeShapeType="1"/>
            </p:cNvSpPr>
            <p:nvPr/>
          </p:nvSpPr>
          <p:spPr bwMode="auto">
            <a:xfrm>
              <a:off x="2695553"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08" name="Line 135"/>
            <p:cNvSpPr>
              <a:spLocks noChangeShapeType="1"/>
            </p:cNvSpPr>
            <p:nvPr/>
          </p:nvSpPr>
          <p:spPr bwMode="auto">
            <a:xfrm>
              <a:off x="270960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09" name="Line 136"/>
            <p:cNvSpPr>
              <a:spLocks noChangeShapeType="1"/>
            </p:cNvSpPr>
            <p:nvPr/>
          </p:nvSpPr>
          <p:spPr bwMode="auto">
            <a:xfrm>
              <a:off x="2723658"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10" name="Line 137"/>
            <p:cNvSpPr>
              <a:spLocks noChangeShapeType="1"/>
            </p:cNvSpPr>
            <p:nvPr/>
          </p:nvSpPr>
          <p:spPr bwMode="auto">
            <a:xfrm>
              <a:off x="273927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11" name="Line 138"/>
            <p:cNvSpPr>
              <a:spLocks noChangeShapeType="1"/>
            </p:cNvSpPr>
            <p:nvPr/>
          </p:nvSpPr>
          <p:spPr bwMode="auto">
            <a:xfrm>
              <a:off x="275332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12" name="Line 139"/>
            <p:cNvSpPr>
              <a:spLocks noChangeShapeType="1"/>
            </p:cNvSpPr>
            <p:nvPr/>
          </p:nvSpPr>
          <p:spPr bwMode="auto">
            <a:xfrm>
              <a:off x="276737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13" name="Line 140"/>
            <p:cNvSpPr>
              <a:spLocks noChangeShapeType="1"/>
            </p:cNvSpPr>
            <p:nvPr/>
          </p:nvSpPr>
          <p:spPr bwMode="auto">
            <a:xfrm>
              <a:off x="278143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14" name="Line 141"/>
            <p:cNvSpPr>
              <a:spLocks noChangeShapeType="1"/>
            </p:cNvSpPr>
            <p:nvPr/>
          </p:nvSpPr>
          <p:spPr bwMode="auto">
            <a:xfrm>
              <a:off x="2795483"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15" name="Line 142"/>
            <p:cNvSpPr>
              <a:spLocks noChangeShapeType="1"/>
            </p:cNvSpPr>
            <p:nvPr/>
          </p:nvSpPr>
          <p:spPr bwMode="auto">
            <a:xfrm>
              <a:off x="280953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16" name="Line 143"/>
            <p:cNvSpPr>
              <a:spLocks noChangeShapeType="1"/>
            </p:cNvSpPr>
            <p:nvPr/>
          </p:nvSpPr>
          <p:spPr bwMode="auto">
            <a:xfrm>
              <a:off x="2823589"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17" name="Line 144"/>
            <p:cNvSpPr>
              <a:spLocks noChangeShapeType="1"/>
            </p:cNvSpPr>
            <p:nvPr/>
          </p:nvSpPr>
          <p:spPr bwMode="auto">
            <a:xfrm>
              <a:off x="283920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18" name="Line 145"/>
            <p:cNvSpPr>
              <a:spLocks noChangeShapeType="1"/>
            </p:cNvSpPr>
            <p:nvPr/>
          </p:nvSpPr>
          <p:spPr bwMode="auto">
            <a:xfrm>
              <a:off x="285325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19" name="Line 146"/>
            <p:cNvSpPr>
              <a:spLocks noChangeShapeType="1"/>
            </p:cNvSpPr>
            <p:nvPr/>
          </p:nvSpPr>
          <p:spPr bwMode="auto">
            <a:xfrm>
              <a:off x="286730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20" name="Line 147"/>
            <p:cNvSpPr>
              <a:spLocks noChangeShapeType="1"/>
            </p:cNvSpPr>
            <p:nvPr/>
          </p:nvSpPr>
          <p:spPr bwMode="auto">
            <a:xfrm>
              <a:off x="288136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21" name="Line 148"/>
            <p:cNvSpPr>
              <a:spLocks noChangeShapeType="1"/>
            </p:cNvSpPr>
            <p:nvPr/>
          </p:nvSpPr>
          <p:spPr bwMode="auto">
            <a:xfrm>
              <a:off x="2895413"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22" name="Line 149"/>
            <p:cNvSpPr>
              <a:spLocks noChangeShapeType="1"/>
            </p:cNvSpPr>
            <p:nvPr/>
          </p:nvSpPr>
          <p:spPr bwMode="auto">
            <a:xfrm>
              <a:off x="2909467"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23" name="Line 150"/>
            <p:cNvSpPr>
              <a:spLocks noChangeShapeType="1"/>
            </p:cNvSpPr>
            <p:nvPr/>
          </p:nvSpPr>
          <p:spPr bwMode="auto">
            <a:xfrm>
              <a:off x="292508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24" name="Line 151"/>
            <p:cNvSpPr>
              <a:spLocks noChangeShapeType="1"/>
            </p:cNvSpPr>
            <p:nvPr/>
          </p:nvSpPr>
          <p:spPr bwMode="auto">
            <a:xfrm>
              <a:off x="293913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25" name="Line 152"/>
            <p:cNvSpPr>
              <a:spLocks noChangeShapeType="1"/>
            </p:cNvSpPr>
            <p:nvPr/>
          </p:nvSpPr>
          <p:spPr bwMode="auto">
            <a:xfrm>
              <a:off x="295318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26" name="Line 153"/>
            <p:cNvSpPr>
              <a:spLocks noChangeShapeType="1"/>
            </p:cNvSpPr>
            <p:nvPr/>
          </p:nvSpPr>
          <p:spPr bwMode="auto">
            <a:xfrm>
              <a:off x="296723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27" name="Line 154"/>
            <p:cNvSpPr>
              <a:spLocks noChangeShapeType="1"/>
            </p:cNvSpPr>
            <p:nvPr/>
          </p:nvSpPr>
          <p:spPr bwMode="auto">
            <a:xfrm>
              <a:off x="298129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28" name="Line 155"/>
            <p:cNvSpPr>
              <a:spLocks noChangeShapeType="1"/>
            </p:cNvSpPr>
            <p:nvPr/>
          </p:nvSpPr>
          <p:spPr bwMode="auto">
            <a:xfrm>
              <a:off x="299534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29" name="Line 156"/>
            <p:cNvSpPr>
              <a:spLocks noChangeShapeType="1"/>
            </p:cNvSpPr>
            <p:nvPr/>
          </p:nvSpPr>
          <p:spPr bwMode="auto">
            <a:xfrm>
              <a:off x="3009397"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30" name="Line 157"/>
            <p:cNvSpPr>
              <a:spLocks noChangeShapeType="1"/>
            </p:cNvSpPr>
            <p:nvPr/>
          </p:nvSpPr>
          <p:spPr bwMode="auto">
            <a:xfrm>
              <a:off x="302501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31" name="Line 158"/>
            <p:cNvSpPr>
              <a:spLocks noChangeShapeType="1"/>
            </p:cNvSpPr>
            <p:nvPr/>
          </p:nvSpPr>
          <p:spPr bwMode="auto">
            <a:xfrm>
              <a:off x="303906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32" name="Line 159"/>
            <p:cNvSpPr>
              <a:spLocks noChangeShapeType="1"/>
            </p:cNvSpPr>
            <p:nvPr/>
          </p:nvSpPr>
          <p:spPr bwMode="auto">
            <a:xfrm>
              <a:off x="305311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33" name="Line 160"/>
            <p:cNvSpPr>
              <a:spLocks noChangeShapeType="1"/>
            </p:cNvSpPr>
            <p:nvPr/>
          </p:nvSpPr>
          <p:spPr bwMode="auto">
            <a:xfrm>
              <a:off x="306716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34" name="Line 161"/>
            <p:cNvSpPr>
              <a:spLocks noChangeShapeType="1"/>
            </p:cNvSpPr>
            <p:nvPr/>
          </p:nvSpPr>
          <p:spPr bwMode="auto">
            <a:xfrm>
              <a:off x="308122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35" name="Line 162"/>
            <p:cNvSpPr>
              <a:spLocks noChangeShapeType="1"/>
            </p:cNvSpPr>
            <p:nvPr/>
          </p:nvSpPr>
          <p:spPr bwMode="auto">
            <a:xfrm>
              <a:off x="309527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36" name="Line 163"/>
            <p:cNvSpPr>
              <a:spLocks noChangeShapeType="1"/>
            </p:cNvSpPr>
            <p:nvPr/>
          </p:nvSpPr>
          <p:spPr bwMode="auto">
            <a:xfrm>
              <a:off x="3109327"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37" name="Line 164"/>
            <p:cNvSpPr>
              <a:spLocks noChangeShapeType="1"/>
            </p:cNvSpPr>
            <p:nvPr/>
          </p:nvSpPr>
          <p:spPr bwMode="auto">
            <a:xfrm>
              <a:off x="312494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38" name="Line 165"/>
            <p:cNvSpPr>
              <a:spLocks noChangeShapeType="1"/>
            </p:cNvSpPr>
            <p:nvPr/>
          </p:nvSpPr>
          <p:spPr bwMode="auto">
            <a:xfrm>
              <a:off x="313899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39" name="Line 166"/>
            <p:cNvSpPr>
              <a:spLocks noChangeShapeType="1"/>
            </p:cNvSpPr>
            <p:nvPr/>
          </p:nvSpPr>
          <p:spPr bwMode="auto">
            <a:xfrm>
              <a:off x="315304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40" name="Line 167"/>
            <p:cNvSpPr>
              <a:spLocks noChangeShapeType="1"/>
            </p:cNvSpPr>
            <p:nvPr/>
          </p:nvSpPr>
          <p:spPr bwMode="auto">
            <a:xfrm>
              <a:off x="316709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41" name="Line 168"/>
            <p:cNvSpPr>
              <a:spLocks noChangeShapeType="1"/>
            </p:cNvSpPr>
            <p:nvPr/>
          </p:nvSpPr>
          <p:spPr bwMode="auto">
            <a:xfrm>
              <a:off x="318115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42" name="Line 169"/>
            <p:cNvSpPr>
              <a:spLocks noChangeShapeType="1"/>
            </p:cNvSpPr>
            <p:nvPr/>
          </p:nvSpPr>
          <p:spPr bwMode="auto">
            <a:xfrm>
              <a:off x="319520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43" name="Line 170"/>
            <p:cNvSpPr>
              <a:spLocks noChangeShapeType="1"/>
            </p:cNvSpPr>
            <p:nvPr/>
          </p:nvSpPr>
          <p:spPr bwMode="auto">
            <a:xfrm>
              <a:off x="3209258"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44" name="Line 171"/>
            <p:cNvSpPr>
              <a:spLocks noChangeShapeType="1"/>
            </p:cNvSpPr>
            <p:nvPr/>
          </p:nvSpPr>
          <p:spPr bwMode="auto">
            <a:xfrm>
              <a:off x="322487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45" name="Line 172"/>
            <p:cNvSpPr>
              <a:spLocks noChangeShapeType="1"/>
            </p:cNvSpPr>
            <p:nvPr/>
          </p:nvSpPr>
          <p:spPr bwMode="auto">
            <a:xfrm>
              <a:off x="323892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46" name="Line 173"/>
            <p:cNvSpPr>
              <a:spLocks noChangeShapeType="1"/>
            </p:cNvSpPr>
            <p:nvPr/>
          </p:nvSpPr>
          <p:spPr bwMode="auto">
            <a:xfrm>
              <a:off x="325297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47" name="Line 174"/>
            <p:cNvSpPr>
              <a:spLocks noChangeShapeType="1"/>
            </p:cNvSpPr>
            <p:nvPr/>
          </p:nvSpPr>
          <p:spPr bwMode="auto">
            <a:xfrm>
              <a:off x="326702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48" name="Line 175"/>
            <p:cNvSpPr>
              <a:spLocks noChangeShapeType="1"/>
            </p:cNvSpPr>
            <p:nvPr/>
          </p:nvSpPr>
          <p:spPr bwMode="auto">
            <a:xfrm>
              <a:off x="328108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49" name="Line 176"/>
            <p:cNvSpPr>
              <a:spLocks noChangeShapeType="1"/>
            </p:cNvSpPr>
            <p:nvPr/>
          </p:nvSpPr>
          <p:spPr bwMode="auto">
            <a:xfrm>
              <a:off x="329513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50" name="Line 177"/>
            <p:cNvSpPr>
              <a:spLocks noChangeShapeType="1"/>
            </p:cNvSpPr>
            <p:nvPr/>
          </p:nvSpPr>
          <p:spPr bwMode="auto">
            <a:xfrm>
              <a:off x="3309188"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51" name="Line 178"/>
            <p:cNvSpPr>
              <a:spLocks noChangeShapeType="1"/>
            </p:cNvSpPr>
            <p:nvPr/>
          </p:nvSpPr>
          <p:spPr bwMode="auto">
            <a:xfrm>
              <a:off x="332480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52" name="Line 179"/>
            <p:cNvSpPr>
              <a:spLocks noChangeShapeType="1"/>
            </p:cNvSpPr>
            <p:nvPr/>
          </p:nvSpPr>
          <p:spPr bwMode="auto">
            <a:xfrm>
              <a:off x="333885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53" name="Line 180"/>
            <p:cNvSpPr>
              <a:spLocks noChangeShapeType="1"/>
            </p:cNvSpPr>
            <p:nvPr/>
          </p:nvSpPr>
          <p:spPr bwMode="auto">
            <a:xfrm>
              <a:off x="335290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54" name="Line 181"/>
            <p:cNvSpPr>
              <a:spLocks noChangeShapeType="1"/>
            </p:cNvSpPr>
            <p:nvPr/>
          </p:nvSpPr>
          <p:spPr bwMode="auto">
            <a:xfrm>
              <a:off x="336696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55" name="Line 182"/>
            <p:cNvSpPr>
              <a:spLocks noChangeShapeType="1"/>
            </p:cNvSpPr>
            <p:nvPr/>
          </p:nvSpPr>
          <p:spPr bwMode="auto">
            <a:xfrm>
              <a:off x="3381013"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56" name="Line 183"/>
            <p:cNvSpPr>
              <a:spLocks noChangeShapeType="1"/>
            </p:cNvSpPr>
            <p:nvPr/>
          </p:nvSpPr>
          <p:spPr bwMode="auto">
            <a:xfrm>
              <a:off x="339506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57" name="Line 184"/>
            <p:cNvSpPr>
              <a:spLocks noChangeShapeType="1"/>
            </p:cNvSpPr>
            <p:nvPr/>
          </p:nvSpPr>
          <p:spPr bwMode="auto">
            <a:xfrm>
              <a:off x="3409118"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58" name="Line 185"/>
            <p:cNvSpPr>
              <a:spLocks noChangeShapeType="1"/>
            </p:cNvSpPr>
            <p:nvPr/>
          </p:nvSpPr>
          <p:spPr bwMode="auto">
            <a:xfrm>
              <a:off x="342473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59" name="Line 186"/>
            <p:cNvSpPr>
              <a:spLocks noChangeShapeType="1"/>
            </p:cNvSpPr>
            <p:nvPr/>
          </p:nvSpPr>
          <p:spPr bwMode="auto">
            <a:xfrm>
              <a:off x="343878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60" name="Line 187"/>
            <p:cNvSpPr>
              <a:spLocks noChangeShapeType="1"/>
            </p:cNvSpPr>
            <p:nvPr/>
          </p:nvSpPr>
          <p:spPr bwMode="auto">
            <a:xfrm>
              <a:off x="345283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61" name="Line 188"/>
            <p:cNvSpPr>
              <a:spLocks noChangeShapeType="1"/>
            </p:cNvSpPr>
            <p:nvPr/>
          </p:nvSpPr>
          <p:spPr bwMode="auto">
            <a:xfrm>
              <a:off x="346689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62" name="Line 189"/>
            <p:cNvSpPr>
              <a:spLocks noChangeShapeType="1"/>
            </p:cNvSpPr>
            <p:nvPr/>
          </p:nvSpPr>
          <p:spPr bwMode="auto">
            <a:xfrm>
              <a:off x="3480943"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63" name="Line 190"/>
            <p:cNvSpPr>
              <a:spLocks noChangeShapeType="1"/>
            </p:cNvSpPr>
            <p:nvPr/>
          </p:nvSpPr>
          <p:spPr bwMode="auto">
            <a:xfrm>
              <a:off x="349499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64" name="Line 191"/>
            <p:cNvSpPr>
              <a:spLocks noChangeShapeType="1"/>
            </p:cNvSpPr>
            <p:nvPr/>
          </p:nvSpPr>
          <p:spPr bwMode="auto">
            <a:xfrm>
              <a:off x="3509049"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65" name="Line 192"/>
            <p:cNvSpPr>
              <a:spLocks noChangeShapeType="1"/>
            </p:cNvSpPr>
            <p:nvPr/>
          </p:nvSpPr>
          <p:spPr bwMode="auto">
            <a:xfrm>
              <a:off x="352466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66" name="Line 193"/>
            <p:cNvSpPr>
              <a:spLocks noChangeShapeType="1"/>
            </p:cNvSpPr>
            <p:nvPr/>
          </p:nvSpPr>
          <p:spPr bwMode="auto">
            <a:xfrm>
              <a:off x="353871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67" name="Line 194"/>
            <p:cNvSpPr>
              <a:spLocks noChangeShapeType="1"/>
            </p:cNvSpPr>
            <p:nvPr/>
          </p:nvSpPr>
          <p:spPr bwMode="auto">
            <a:xfrm>
              <a:off x="355276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68" name="Line 195"/>
            <p:cNvSpPr>
              <a:spLocks noChangeShapeType="1"/>
            </p:cNvSpPr>
            <p:nvPr/>
          </p:nvSpPr>
          <p:spPr bwMode="auto">
            <a:xfrm>
              <a:off x="356682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69" name="Line 196"/>
            <p:cNvSpPr>
              <a:spLocks noChangeShapeType="1"/>
            </p:cNvSpPr>
            <p:nvPr/>
          </p:nvSpPr>
          <p:spPr bwMode="auto">
            <a:xfrm>
              <a:off x="358087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70" name="Line 197"/>
            <p:cNvSpPr>
              <a:spLocks noChangeShapeType="1"/>
            </p:cNvSpPr>
            <p:nvPr/>
          </p:nvSpPr>
          <p:spPr bwMode="auto">
            <a:xfrm>
              <a:off x="359492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71" name="Line 198"/>
            <p:cNvSpPr>
              <a:spLocks noChangeShapeType="1"/>
            </p:cNvSpPr>
            <p:nvPr/>
          </p:nvSpPr>
          <p:spPr bwMode="auto">
            <a:xfrm>
              <a:off x="361054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72" name="Line 199"/>
            <p:cNvSpPr>
              <a:spLocks noChangeShapeType="1"/>
            </p:cNvSpPr>
            <p:nvPr/>
          </p:nvSpPr>
          <p:spPr bwMode="auto">
            <a:xfrm>
              <a:off x="362459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73" name="Line 200"/>
            <p:cNvSpPr>
              <a:spLocks noChangeShapeType="1"/>
            </p:cNvSpPr>
            <p:nvPr/>
          </p:nvSpPr>
          <p:spPr bwMode="auto">
            <a:xfrm>
              <a:off x="363864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74" name="Line 201"/>
            <p:cNvSpPr>
              <a:spLocks noChangeShapeType="1"/>
            </p:cNvSpPr>
            <p:nvPr/>
          </p:nvSpPr>
          <p:spPr bwMode="auto">
            <a:xfrm>
              <a:off x="365269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75" name="Line 202"/>
            <p:cNvSpPr>
              <a:spLocks noChangeShapeType="1"/>
            </p:cNvSpPr>
            <p:nvPr/>
          </p:nvSpPr>
          <p:spPr bwMode="auto">
            <a:xfrm>
              <a:off x="366675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76" name="Line 203"/>
            <p:cNvSpPr>
              <a:spLocks noChangeShapeType="1"/>
            </p:cNvSpPr>
            <p:nvPr/>
          </p:nvSpPr>
          <p:spPr bwMode="auto">
            <a:xfrm>
              <a:off x="368080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77" name="Line 204"/>
            <p:cNvSpPr>
              <a:spLocks noChangeShapeType="1"/>
            </p:cNvSpPr>
            <p:nvPr/>
          </p:nvSpPr>
          <p:spPr bwMode="auto">
            <a:xfrm>
              <a:off x="369485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78" name="Line 206"/>
            <p:cNvSpPr>
              <a:spLocks noChangeShapeType="1"/>
            </p:cNvSpPr>
            <p:nvPr/>
          </p:nvSpPr>
          <p:spPr bwMode="auto">
            <a:xfrm>
              <a:off x="371047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79" name="Line 207"/>
            <p:cNvSpPr>
              <a:spLocks noChangeShapeType="1"/>
            </p:cNvSpPr>
            <p:nvPr/>
          </p:nvSpPr>
          <p:spPr bwMode="auto">
            <a:xfrm>
              <a:off x="372452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55" name="Line 283"/>
            <p:cNvSpPr>
              <a:spLocks noChangeShapeType="1"/>
            </p:cNvSpPr>
            <p:nvPr/>
          </p:nvSpPr>
          <p:spPr bwMode="auto">
            <a:xfrm>
              <a:off x="480970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56" name="Line 284"/>
            <p:cNvSpPr>
              <a:spLocks noChangeShapeType="1"/>
            </p:cNvSpPr>
            <p:nvPr/>
          </p:nvSpPr>
          <p:spPr bwMode="auto">
            <a:xfrm>
              <a:off x="482375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57" name="Line 285"/>
            <p:cNvSpPr>
              <a:spLocks noChangeShapeType="1"/>
            </p:cNvSpPr>
            <p:nvPr/>
          </p:nvSpPr>
          <p:spPr bwMode="auto">
            <a:xfrm>
              <a:off x="483780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58" name="Line 286"/>
            <p:cNvSpPr>
              <a:spLocks noChangeShapeType="1"/>
            </p:cNvSpPr>
            <p:nvPr/>
          </p:nvSpPr>
          <p:spPr bwMode="auto">
            <a:xfrm>
              <a:off x="4851861"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59" name="Line 287"/>
            <p:cNvSpPr>
              <a:spLocks noChangeShapeType="1"/>
            </p:cNvSpPr>
            <p:nvPr/>
          </p:nvSpPr>
          <p:spPr bwMode="auto">
            <a:xfrm>
              <a:off x="486591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60" name="Line 288"/>
            <p:cNvSpPr>
              <a:spLocks noChangeShapeType="1"/>
            </p:cNvSpPr>
            <p:nvPr/>
          </p:nvSpPr>
          <p:spPr bwMode="auto">
            <a:xfrm>
              <a:off x="4879967"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61" name="Line 289"/>
            <p:cNvSpPr>
              <a:spLocks noChangeShapeType="1"/>
            </p:cNvSpPr>
            <p:nvPr/>
          </p:nvSpPr>
          <p:spPr bwMode="auto">
            <a:xfrm>
              <a:off x="489558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62" name="Line 290"/>
            <p:cNvSpPr>
              <a:spLocks noChangeShapeType="1"/>
            </p:cNvSpPr>
            <p:nvPr/>
          </p:nvSpPr>
          <p:spPr bwMode="auto">
            <a:xfrm>
              <a:off x="490963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63" name="Line 291"/>
            <p:cNvSpPr>
              <a:spLocks noChangeShapeType="1"/>
            </p:cNvSpPr>
            <p:nvPr/>
          </p:nvSpPr>
          <p:spPr bwMode="auto">
            <a:xfrm>
              <a:off x="492368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64" name="Line 292"/>
            <p:cNvSpPr>
              <a:spLocks noChangeShapeType="1"/>
            </p:cNvSpPr>
            <p:nvPr/>
          </p:nvSpPr>
          <p:spPr bwMode="auto">
            <a:xfrm>
              <a:off x="493774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65" name="Line 293"/>
            <p:cNvSpPr>
              <a:spLocks noChangeShapeType="1"/>
            </p:cNvSpPr>
            <p:nvPr/>
          </p:nvSpPr>
          <p:spPr bwMode="auto">
            <a:xfrm>
              <a:off x="4951792"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66" name="Line 294"/>
            <p:cNvSpPr>
              <a:spLocks noChangeShapeType="1"/>
            </p:cNvSpPr>
            <p:nvPr/>
          </p:nvSpPr>
          <p:spPr bwMode="auto">
            <a:xfrm>
              <a:off x="496584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67" name="Line 295"/>
            <p:cNvSpPr>
              <a:spLocks noChangeShapeType="1"/>
            </p:cNvSpPr>
            <p:nvPr/>
          </p:nvSpPr>
          <p:spPr bwMode="auto">
            <a:xfrm>
              <a:off x="498145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68" name="Line 296"/>
            <p:cNvSpPr>
              <a:spLocks noChangeShapeType="1"/>
            </p:cNvSpPr>
            <p:nvPr/>
          </p:nvSpPr>
          <p:spPr bwMode="auto">
            <a:xfrm>
              <a:off x="499551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69" name="Line 297"/>
            <p:cNvSpPr>
              <a:spLocks noChangeShapeType="1"/>
            </p:cNvSpPr>
            <p:nvPr/>
          </p:nvSpPr>
          <p:spPr bwMode="auto">
            <a:xfrm>
              <a:off x="500956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70" name="Line 298"/>
            <p:cNvSpPr>
              <a:spLocks noChangeShapeType="1"/>
            </p:cNvSpPr>
            <p:nvPr/>
          </p:nvSpPr>
          <p:spPr bwMode="auto">
            <a:xfrm>
              <a:off x="502361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71" name="Line 299"/>
            <p:cNvSpPr>
              <a:spLocks noChangeShapeType="1"/>
            </p:cNvSpPr>
            <p:nvPr/>
          </p:nvSpPr>
          <p:spPr bwMode="auto">
            <a:xfrm>
              <a:off x="503767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72" name="Line 300"/>
            <p:cNvSpPr>
              <a:spLocks noChangeShapeType="1"/>
            </p:cNvSpPr>
            <p:nvPr/>
          </p:nvSpPr>
          <p:spPr bwMode="auto">
            <a:xfrm>
              <a:off x="5051722"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73" name="Line 301"/>
            <p:cNvSpPr>
              <a:spLocks noChangeShapeType="1"/>
            </p:cNvSpPr>
            <p:nvPr/>
          </p:nvSpPr>
          <p:spPr bwMode="auto">
            <a:xfrm>
              <a:off x="506577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74" name="Line 302"/>
            <p:cNvSpPr>
              <a:spLocks noChangeShapeType="1"/>
            </p:cNvSpPr>
            <p:nvPr/>
          </p:nvSpPr>
          <p:spPr bwMode="auto">
            <a:xfrm>
              <a:off x="508138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75" name="Line 303"/>
            <p:cNvSpPr>
              <a:spLocks noChangeShapeType="1"/>
            </p:cNvSpPr>
            <p:nvPr/>
          </p:nvSpPr>
          <p:spPr bwMode="auto">
            <a:xfrm>
              <a:off x="509544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76" name="Line 304"/>
            <p:cNvSpPr>
              <a:spLocks noChangeShapeType="1"/>
            </p:cNvSpPr>
            <p:nvPr/>
          </p:nvSpPr>
          <p:spPr bwMode="auto">
            <a:xfrm>
              <a:off x="510949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77" name="Line 305"/>
            <p:cNvSpPr>
              <a:spLocks noChangeShapeType="1"/>
            </p:cNvSpPr>
            <p:nvPr/>
          </p:nvSpPr>
          <p:spPr bwMode="auto">
            <a:xfrm>
              <a:off x="512354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78" name="Line 306"/>
            <p:cNvSpPr>
              <a:spLocks noChangeShapeType="1"/>
            </p:cNvSpPr>
            <p:nvPr/>
          </p:nvSpPr>
          <p:spPr bwMode="auto">
            <a:xfrm>
              <a:off x="513760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79" name="Line 307"/>
            <p:cNvSpPr>
              <a:spLocks noChangeShapeType="1"/>
            </p:cNvSpPr>
            <p:nvPr/>
          </p:nvSpPr>
          <p:spPr bwMode="auto">
            <a:xfrm>
              <a:off x="5151652"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80" name="Line 308"/>
            <p:cNvSpPr>
              <a:spLocks noChangeShapeType="1"/>
            </p:cNvSpPr>
            <p:nvPr/>
          </p:nvSpPr>
          <p:spPr bwMode="auto">
            <a:xfrm>
              <a:off x="516570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81" name="Line 309"/>
            <p:cNvSpPr>
              <a:spLocks noChangeShapeType="1"/>
            </p:cNvSpPr>
            <p:nvPr/>
          </p:nvSpPr>
          <p:spPr bwMode="auto">
            <a:xfrm>
              <a:off x="518132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82" name="Line 310"/>
            <p:cNvSpPr>
              <a:spLocks noChangeShapeType="1"/>
            </p:cNvSpPr>
            <p:nvPr/>
          </p:nvSpPr>
          <p:spPr bwMode="auto">
            <a:xfrm>
              <a:off x="519537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83" name="Line 311"/>
            <p:cNvSpPr>
              <a:spLocks noChangeShapeType="1"/>
            </p:cNvSpPr>
            <p:nvPr/>
          </p:nvSpPr>
          <p:spPr bwMode="auto">
            <a:xfrm>
              <a:off x="520942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84" name="Line 312"/>
            <p:cNvSpPr>
              <a:spLocks noChangeShapeType="1"/>
            </p:cNvSpPr>
            <p:nvPr/>
          </p:nvSpPr>
          <p:spPr bwMode="auto">
            <a:xfrm>
              <a:off x="522347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85" name="Line 313"/>
            <p:cNvSpPr>
              <a:spLocks noChangeShapeType="1"/>
            </p:cNvSpPr>
            <p:nvPr/>
          </p:nvSpPr>
          <p:spPr bwMode="auto">
            <a:xfrm>
              <a:off x="523753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86" name="Line 314"/>
            <p:cNvSpPr>
              <a:spLocks noChangeShapeType="1"/>
            </p:cNvSpPr>
            <p:nvPr/>
          </p:nvSpPr>
          <p:spPr bwMode="auto">
            <a:xfrm>
              <a:off x="5251583"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87" name="Line 315"/>
            <p:cNvSpPr>
              <a:spLocks noChangeShapeType="1"/>
            </p:cNvSpPr>
            <p:nvPr/>
          </p:nvSpPr>
          <p:spPr bwMode="auto">
            <a:xfrm>
              <a:off x="526563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88" name="Line 316"/>
            <p:cNvSpPr>
              <a:spLocks noChangeShapeType="1"/>
            </p:cNvSpPr>
            <p:nvPr/>
          </p:nvSpPr>
          <p:spPr bwMode="auto">
            <a:xfrm>
              <a:off x="528125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89" name="Line 317"/>
            <p:cNvSpPr>
              <a:spLocks noChangeShapeType="1"/>
            </p:cNvSpPr>
            <p:nvPr/>
          </p:nvSpPr>
          <p:spPr bwMode="auto">
            <a:xfrm>
              <a:off x="529530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90" name="Line 318"/>
            <p:cNvSpPr>
              <a:spLocks noChangeShapeType="1"/>
            </p:cNvSpPr>
            <p:nvPr/>
          </p:nvSpPr>
          <p:spPr bwMode="auto">
            <a:xfrm>
              <a:off x="530935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91" name="Line 319"/>
            <p:cNvSpPr>
              <a:spLocks noChangeShapeType="1"/>
            </p:cNvSpPr>
            <p:nvPr/>
          </p:nvSpPr>
          <p:spPr bwMode="auto">
            <a:xfrm>
              <a:off x="532340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92" name="Line 320"/>
            <p:cNvSpPr>
              <a:spLocks noChangeShapeType="1"/>
            </p:cNvSpPr>
            <p:nvPr/>
          </p:nvSpPr>
          <p:spPr bwMode="auto">
            <a:xfrm>
              <a:off x="533746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93" name="Line 321"/>
            <p:cNvSpPr>
              <a:spLocks noChangeShapeType="1"/>
            </p:cNvSpPr>
            <p:nvPr/>
          </p:nvSpPr>
          <p:spPr bwMode="auto">
            <a:xfrm>
              <a:off x="5351513"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94" name="Line 322"/>
            <p:cNvSpPr>
              <a:spLocks noChangeShapeType="1"/>
            </p:cNvSpPr>
            <p:nvPr/>
          </p:nvSpPr>
          <p:spPr bwMode="auto">
            <a:xfrm>
              <a:off x="536556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95" name="Line 323"/>
            <p:cNvSpPr>
              <a:spLocks noChangeShapeType="1"/>
            </p:cNvSpPr>
            <p:nvPr/>
          </p:nvSpPr>
          <p:spPr bwMode="auto">
            <a:xfrm>
              <a:off x="538118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96" name="Line 324"/>
            <p:cNvSpPr>
              <a:spLocks noChangeShapeType="1"/>
            </p:cNvSpPr>
            <p:nvPr/>
          </p:nvSpPr>
          <p:spPr bwMode="auto">
            <a:xfrm>
              <a:off x="539523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97" name="Line 325"/>
            <p:cNvSpPr>
              <a:spLocks noChangeShapeType="1"/>
            </p:cNvSpPr>
            <p:nvPr/>
          </p:nvSpPr>
          <p:spPr bwMode="auto">
            <a:xfrm>
              <a:off x="540928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98" name="Line 326"/>
            <p:cNvSpPr>
              <a:spLocks noChangeShapeType="1"/>
            </p:cNvSpPr>
            <p:nvPr/>
          </p:nvSpPr>
          <p:spPr bwMode="auto">
            <a:xfrm>
              <a:off x="542333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99" name="Line 327"/>
            <p:cNvSpPr>
              <a:spLocks noChangeShapeType="1"/>
            </p:cNvSpPr>
            <p:nvPr/>
          </p:nvSpPr>
          <p:spPr bwMode="auto">
            <a:xfrm>
              <a:off x="5437391"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00" name="Line 328"/>
            <p:cNvSpPr>
              <a:spLocks noChangeShapeType="1"/>
            </p:cNvSpPr>
            <p:nvPr/>
          </p:nvSpPr>
          <p:spPr bwMode="auto">
            <a:xfrm>
              <a:off x="5451443"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01" name="Line 329"/>
            <p:cNvSpPr>
              <a:spLocks noChangeShapeType="1"/>
            </p:cNvSpPr>
            <p:nvPr/>
          </p:nvSpPr>
          <p:spPr bwMode="auto">
            <a:xfrm>
              <a:off x="5465497"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02" name="Line 330"/>
            <p:cNvSpPr>
              <a:spLocks noChangeShapeType="1"/>
            </p:cNvSpPr>
            <p:nvPr/>
          </p:nvSpPr>
          <p:spPr bwMode="auto">
            <a:xfrm>
              <a:off x="548111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03" name="Line 331"/>
            <p:cNvSpPr>
              <a:spLocks noChangeShapeType="1"/>
            </p:cNvSpPr>
            <p:nvPr/>
          </p:nvSpPr>
          <p:spPr bwMode="auto">
            <a:xfrm>
              <a:off x="549516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04" name="Line 332"/>
            <p:cNvSpPr>
              <a:spLocks noChangeShapeType="1"/>
            </p:cNvSpPr>
            <p:nvPr/>
          </p:nvSpPr>
          <p:spPr bwMode="auto">
            <a:xfrm>
              <a:off x="550921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05" name="Line 333"/>
            <p:cNvSpPr>
              <a:spLocks noChangeShapeType="1"/>
            </p:cNvSpPr>
            <p:nvPr/>
          </p:nvSpPr>
          <p:spPr bwMode="auto">
            <a:xfrm>
              <a:off x="552326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06" name="Line 334"/>
            <p:cNvSpPr>
              <a:spLocks noChangeShapeType="1"/>
            </p:cNvSpPr>
            <p:nvPr/>
          </p:nvSpPr>
          <p:spPr bwMode="auto">
            <a:xfrm>
              <a:off x="5537322"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07" name="Line 335"/>
            <p:cNvSpPr>
              <a:spLocks noChangeShapeType="1"/>
            </p:cNvSpPr>
            <p:nvPr/>
          </p:nvSpPr>
          <p:spPr bwMode="auto">
            <a:xfrm>
              <a:off x="555137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08" name="Line 336"/>
            <p:cNvSpPr>
              <a:spLocks noChangeShapeType="1"/>
            </p:cNvSpPr>
            <p:nvPr/>
          </p:nvSpPr>
          <p:spPr bwMode="auto">
            <a:xfrm>
              <a:off x="5565427"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09" name="Line 337"/>
            <p:cNvSpPr>
              <a:spLocks noChangeShapeType="1"/>
            </p:cNvSpPr>
            <p:nvPr/>
          </p:nvSpPr>
          <p:spPr bwMode="auto">
            <a:xfrm>
              <a:off x="558104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10" name="Line 338"/>
            <p:cNvSpPr>
              <a:spLocks noChangeShapeType="1"/>
            </p:cNvSpPr>
            <p:nvPr/>
          </p:nvSpPr>
          <p:spPr bwMode="auto">
            <a:xfrm>
              <a:off x="559509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11" name="Line 339"/>
            <p:cNvSpPr>
              <a:spLocks noChangeShapeType="1"/>
            </p:cNvSpPr>
            <p:nvPr/>
          </p:nvSpPr>
          <p:spPr bwMode="auto">
            <a:xfrm>
              <a:off x="560914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12" name="Line 340"/>
            <p:cNvSpPr>
              <a:spLocks noChangeShapeType="1"/>
            </p:cNvSpPr>
            <p:nvPr/>
          </p:nvSpPr>
          <p:spPr bwMode="auto">
            <a:xfrm>
              <a:off x="562319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13" name="Line 341"/>
            <p:cNvSpPr>
              <a:spLocks noChangeShapeType="1"/>
            </p:cNvSpPr>
            <p:nvPr/>
          </p:nvSpPr>
          <p:spPr bwMode="auto">
            <a:xfrm>
              <a:off x="5637252"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14" name="Line 342"/>
            <p:cNvSpPr>
              <a:spLocks noChangeShapeType="1"/>
            </p:cNvSpPr>
            <p:nvPr/>
          </p:nvSpPr>
          <p:spPr bwMode="auto">
            <a:xfrm>
              <a:off x="565130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15" name="Line 343"/>
            <p:cNvSpPr>
              <a:spLocks noChangeShapeType="1"/>
            </p:cNvSpPr>
            <p:nvPr/>
          </p:nvSpPr>
          <p:spPr bwMode="auto">
            <a:xfrm>
              <a:off x="566691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16" name="Line 344"/>
            <p:cNvSpPr>
              <a:spLocks noChangeShapeType="1"/>
            </p:cNvSpPr>
            <p:nvPr/>
          </p:nvSpPr>
          <p:spPr bwMode="auto">
            <a:xfrm>
              <a:off x="568097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17" name="Line 345"/>
            <p:cNvSpPr>
              <a:spLocks noChangeShapeType="1"/>
            </p:cNvSpPr>
            <p:nvPr/>
          </p:nvSpPr>
          <p:spPr bwMode="auto">
            <a:xfrm>
              <a:off x="569502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18" name="Line 346"/>
            <p:cNvSpPr>
              <a:spLocks noChangeShapeType="1"/>
            </p:cNvSpPr>
            <p:nvPr/>
          </p:nvSpPr>
          <p:spPr bwMode="auto">
            <a:xfrm>
              <a:off x="570907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19" name="Line 347"/>
            <p:cNvSpPr>
              <a:spLocks noChangeShapeType="1"/>
            </p:cNvSpPr>
            <p:nvPr/>
          </p:nvSpPr>
          <p:spPr bwMode="auto">
            <a:xfrm>
              <a:off x="572312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20" name="Line 348"/>
            <p:cNvSpPr>
              <a:spLocks noChangeShapeType="1"/>
            </p:cNvSpPr>
            <p:nvPr/>
          </p:nvSpPr>
          <p:spPr bwMode="auto">
            <a:xfrm>
              <a:off x="5737182"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21" name="Line 349"/>
            <p:cNvSpPr>
              <a:spLocks noChangeShapeType="1"/>
            </p:cNvSpPr>
            <p:nvPr/>
          </p:nvSpPr>
          <p:spPr bwMode="auto">
            <a:xfrm>
              <a:off x="575123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22" name="Line 350"/>
            <p:cNvSpPr>
              <a:spLocks noChangeShapeType="1"/>
            </p:cNvSpPr>
            <p:nvPr/>
          </p:nvSpPr>
          <p:spPr bwMode="auto">
            <a:xfrm>
              <a:off x="576684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23" name="Line 351"/>
            <p:cNvSpPr>
              <a:spLocks noChangeShapeType="1"/>
            </p:cNvSpPr>
            <p:nvPr/>
          </p:nvSpPr>
          <p:spPr bwMode="auto">
            <a:xfrm>
              <a:off x="578090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24" name="Line 352"/>
            <p:cNvSpPr>
              <a:spLocks noChangeShapeType="1"/>
            </p:cNvSpPr>
            <p:nvPr/>
          </p:nvSpPr>
          <p:spPr bwMode="auto">
            <a:xfrm>
              <a:off x="579495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25" name="Line 353"/>
            <p:cNvSpPr>
              <a:spLocks noChangeShapeType="1"/>
            </p:cNvSpPr>
            <p:nvPr/>
          </p:nvSpPr>
          <p:spPr bwMode="auto">
            <a:xfrm>
              <a:off x="580900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26" name="Line 354"/>
            <p:cNvSpPr>
              <a:spLocks noChangeShapeType="1"/>
            </p:cNvSpPr>
            <p:nvPr/>
          </p:nvSpPr>
          <p:spPr bwMode="auto">
            <a:xfrm>
              <a:off x="582305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27" name="Line 355"/>
            <p:cNvSpPr>
              <a:spLocks noChangeShapeType="1"/>
            </p:cNvSpPr>
            <p:nvPr/>
          </p:nvSpPr>
          <p:spPr bwMode="auto">
            <a:xfrm>
              <a:off x="5837113"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28" name="Line 356"/>
            <p:cNvSpPr>
              <a:spLocks noChangeShapeType="1"/>
            </p:cNvSpPr>
            <p:nvPr/>
          </p:nvSpPr>
          <p:spPr bwMode="auto">
            <a:xfrm>
              <a:off x="585116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29" name="Line 357"/>
            <p:cNvSpPr>
              <a:spLocks noChangeShapeType="1"/>
            </p:cNvSpPr>
            <p:nvPr/>
          </p:nvSpPr>
          <p:spPr bwMode="auto">
            <a:xfrm>
              <a:off x="586677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30" name="Line 358"/>
            <p:cNvSpPr>
              <a:spLocks noChangeShapeType="1"/>
            </p:cNvSpPr>
            <p:nvPr/>
          </p:nvSpPr>
          <p:spPr bwMode="auto">
            <a:xfrm>
              <a:off x="588083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31" name="Line 359"/>
            <p:cNvSpPr>
              <a:spLocks noChangeShapeType="1"/>
            </p:cNvSpPr>
            <p:nvPr/>
          </p:nvSpPr>
          <p:spPr bwMode="auto">
            <a:xfrm>
              <a:off x="589488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32" name="Line 360"/>
            <p:cNvSpPr>
              <a:spLocks noChangeShapeType="1"/>
            </p:cNvSpPr>
            <p:nvPr/>
          </p:nvSpPr>
          <p:spPr bwMode="auto">
            <a:xfrm>
              <a:off x="590893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33" name="Line 361"/>
            <p:cNvSpPr>
              <a:spLocks noChangeShapeType="1"/>
            </p:cNvSpPr>
            <p:nvPr/>
          </p:nvSpPr>
          <p:spPr bwMode="auto">
            <a:xfrm>
              <a:off x="592299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34" name="Line 362"/>
            <p:cNvSpPr>
              <a:spLocks noChangeShapeType="1"/>
            </p:cNvSpPr>
            <p:nvPr/>
          </p:nvSpPr>
          <p:spPr bwMode="auto">
            <a:xfrm>
              <a:off x="5937043"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35" name="Line 363"/>
            <p:cNvSpPr>
              <a:spLocks noChangeShapeType="1"/>
            </p:cNvSpPr>
            <p:nvPr/>
          </p:nvSpPr>
          <p:spPr bwMode="auto">
            <a:xfrm>
              <a:off x="595109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36" name="Line 364"/>
            <p:cNvSpPr>
              <a:spLocks noChangeShapeType="1"/>
            </p:cNvSpPr>
            <p:nvPr/>
          </p:nvSpPr>
          <p:spPr bwMode="auto">
            <a:xfrm>
              <a:off x="596670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37" name="Line 365"/>
            <p:cNvSpPr>
              <a:spLocks noChangeShapeType="1"/>
            </p:cNvSpPr>
            <p:nvPr/>
          </p:nvSpPr>
          <p:spPr bwMode="auto">
            <a:xfrm>
              <a:off x="598076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38" name="Line 366"/>
            <p:cNvSpPr>
              <a:spLocks noChangeShapeType="1"/>
            </p:cNvSpPr>
            <p:nvPr/>
          </p:nvSpPr>
          <p:spPr bwMode="auto">
            <a:xfrm>
              <a:off x="599481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39" name="Line 367"/>
            <p:cNvSpPr>
              <a:spLocks noChangeShapeType="1"/>
            </p:cNvSpPr>
            <p:nvPr/>
          </p:nvSpPr>
          <p:spPr bwMode="auto">
            <a:xfrm>
              <a:off x="600886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40" name="Line 368"/>
            <p:cNvSpPr>
              <a:spLocks noChangeShapeType="1"/>
            </p:cNvSpPr>
            <p:nvPr/>
          </p:nvSpPr>
          <p:spPr bwMode="auto">
            <a:xfrm>
              <a:off x="602292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41" name="Line 369"/>
            <p:cNvSpPr>
              <a:spLocks noChangeShapeType="1"/>
            </p:cNvSpPr>
            <p:nvPr/>
          </p:nvSpPr>
          <p:spPr bwMode="auto">
            <a:xfrm>
              <a:off x="6036973"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42" name="Line 370"/>
            <p:cNvSpPr>
              <a:spLocks noChangeShapeType="1"/>
            </p:cNvSpPr>
            <p:nvPr/>
          </p:nvSpPr>
          <p:spPr bwMode="auto">
            <a:xfrm>
              <a:off x="605102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43" name="Line 371"/>
            <p:cNvSpPr>
              <a:spLocks noChangeShapeType="1"/>
            </p:cNvSpPr>
            <p:nvPr/>
          </p:nvSpPr>
          <p:spPr bwMode="auto">
            <a:xfrm>
              <a:off x="606664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44" name="Line 372"/>
            <p:cNvSpPr>
              <a:spLocks noChangeShapeType="1"/>
            </p:cNvSpPr>
            <p:nvPr/>
          </p:nvSpPr>
          <p:spPr bwMode="auto">
            <a:xfrm>
              <a:off x="608069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45" name="Line 373"/>
            <p:cNvSpPr>
              <a:spLocks noChangeShapeType="1"/>
            </p:cNvSpPr>
            <p:nvPr/>
          </p:nvSpPr>
          <p:spPr bwMode="auto">
            <a:xfrm>
              <a:off x="609474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46" name="Line 374"/>
            <p:cNvSpPr>
              <a:spLocks noChangeShapeType="1"/>
            </p:cNvSpPr>
            <p:nvPr/>
          </p:nvSpPr>
          <p:spPr bwMode="auto">
            <a:xfrm>
              <a:off x="610879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47" name="Line 375"/>
            <p:cNvSpPr>
              <a:spLocks noChangeShapeType="1"/>
            </p:cNvSpPr>
            <p:nvPr/>
          </p:nvSpPr>
          <p:spPr bwMode="auto">
            <a:xfrm>
              <a:off x="6122850"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48" name="Line 376"/>
            <p:cNvSpPr>
              <a:spLocks noChangeShapeType="1"/>
            </p:cNvSpPr>
            <p:nvPr/>
          </p:nvSpPr>
          <p:spPr bwMode="auto">
            <a:xfrm>
              <a:off x="613690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49" name="Line 377"/>
            <p:cNvSpPr>
              <a:spLocks noChangeShapeType="1"/>
            </p:cNvSpPr>
            <p:nvPr/>
          </p:nvSpPr>
          <p:spPr bwMode="auto">
            <a:xfrm>
              <a:off x="615095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50" name="Line 378"/>
            <p:cNvSpPr>
              <a:spLocks noChangeShapeType="1"/>
            </p:cNvSpPr>
            <p:nvPr/>
          </p:nvSpPr>
          <p:spPr bwMode="auto">
            <a:xfrm>
              <a:off x="616657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51" name="Line 379"/>
            <p:cNvSpPr>
              <a:spLocks noChangeShapeType="1"/>
            </p:cNvSpPr>
            <p:nvPr/>
          </p:nvSpPr>
          <p:spPr bwMode="auto">
            <a:xfrm>
              <a:off x="618062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52" name="Line 380"/>
            <p:cNvSpPr>
              <a:spLocks noChangeShapeType="1"/>
            </p:cNvSpPr>
            <p:nvPr/>
          </p:nvSpPr>
          <p:spPr bwMode="auto">
            <a:xfrm>
              <a:off x="619467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53" name="Line 381"/>
            <p:cNvSpPr>
              <a:spLocks noChangeShapeType="1"/>
            </p:cNvSpPr>
            <p:nvPr/>
          </p:nvSpPr>
          <p:spPr bwMode="auto">
            <a:xfrm>
              <a:off x="620872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54" name="Line 382"/>
            <p:cNvSpPr>
              <a:spLocks noChangeShapeType="1"/>
            </p:cNvSpPr>
            <p:nvPr/>
          </p:nvSpPr>
          <p:spPr bwMode="auto">
            <a:xfrm>
              <a:off x="6222781"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55" name="Line 383"/>
            <p:cNvSpPr>
              <a:spLocks noChangeShapeType="1"/>
            </p:cNvSpPr>
            <p:nvPr/>
          </p:nvSpPr>
          <p:spPr bwMode="auto">
            <a:xfrm>
              <a:off x="623683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56" name="Line 384"/>
            <p:cNvSpPr>
              <a:spLocks noChangeShapeType="1"/>
            </p:cNvSpPr>
            <p:nvPr/>
          </p:nvSpPr>
          <p:spPr bwMode="auto">
            <a:xfrm>
              <a:off x="625088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57" name="Line 385"/>
            <p:cNvSpPr>
              <a:spLocks noChangeShapeType="1"/>
            </p:cNvSpPr>
            <p:nvPr/>
          </p:nvSpPr>
          <p:spPr bwMode="auto">
            <a:xfrm>
              <a:off x="626650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58" name="Line 386"/>
            <p:cNvSpPr>
              <a:spLocks noChangeShapeType="1"/>
            </p:cNvSpPr>
            <p:nvPr/>
          </p:nvSpPr>
          <p:spPr bwMode="auto">
            <a:xfrm>
              <a:off x="628055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59" name="Line 387"/>
            <p:cNvSpPr>
              <a:spLocks noChangeShapeType="1"/>
            </p:cNvSpPr>
            <p:nvPr/>
          </p:nvSpPr>
          <p:spPr bwMode="auto">
            <a:xfrm>
              <a:off x="629460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60" name="Line 388"/>
            <p:cNvSpPr>
              <a:spLocks noChangeShapeType="1"/>
            </p:cNvSpPr>
            <p:nvPr/>
          </p:nvSpPr>
          <p:spPr bwMode="auto">
            <a:xfrm>
              <a:off x="630865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61" name="Line 389"/>
            <p:cNvSpPr>
              <a:spLocks noChangeShapeType="1"/>
            </p:cNvSpPr>
            <p:nvPr/>
          </p:nvSpPr>
          <p:spPr bwMode="auto">
            <a:xfrm>
              <a:off x="6322711"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62" name="Line 390"/>
            <p:cNvSpPr>
              <a:spLocks noChangeShapeType="1"/>
            </p:cNvSpPr>
            <p:nvPr/>
          </p:nvSpPr>
          <p:spPr bwMode="auto">
            <a:xfrm>
              <a:off x="633676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63" name="Line 391"/>
            <p:cNvSpPr>
              <a:spLocks noChangeShapeType="1"/>
            </p:cNvSpPr>
            <p:nvPr/>
          </p:nvSpPr>
          <p:spPr bwMode="auto">
            <a:xfrm>
              <a:off x="635237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64" name="Line 392"/>
            <p:cNvSpPr>
              <a:spLocks noChangeShapeType="1"/>
            </p:cNvSpPr>
            <p:nvPr/>
          </p:nvSpPr>
          <p:spPr bwMode="auto">
            <a:xfrm>
              <a:off x="636643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65" name="Line 393"/>
            <p:cNvSpPr>
              <a:spLocks noChangeShapeType="1"/>
            </p:cNvSpPr>
            <p:nvPr/>
          </p:nvSpPr>
          <p:spPr bwMode="auto">
            <a:xfrm>
              <a:off x="638048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66" name="Line 394"/>
            <p:cNvSpPr>
              <a:spLocks noChangeShapeType="1"/>
            </p:cNvSpPr>
            <p:nvPr/>
          </p:nvSpPr>
          <p:spPr bwMode="auto">
            <a:xfrm>
              <a:off x="639453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67" name="Line 395"/>
            <p:cNvSpPr>
              <a:spLocks noChangeShapeType="1"/>
            </p:cNvSpPr>
            <p:nvPr/>
          </p:nvSpPr>
          <p:spPr bwMode="auto">
            <a:xfrm>
              <a:off x="640858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68" name="Line 396"/>
            <p:cNvSpPr>
              <a:spLocks noChangeShapeType="1"/>
            </p:cNvSpPr>
            <p:nvPr/>
          </p:nvSpPr>
          <p:spPr bwMode="auto">
            <a:xfrm>
              <a:off x="6422641"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69" name="Line 397"/>
            <p:cNvSpPr>
              <a:spLocks noChangeShapeType="1"/>
            </p:cNvSpPr>
            <p:nvPr/>
          </p:nvSpPr>
          <p:spPr bwMode="auto">
            <a:xfrm>
              <a:off x="643669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70" name="Line 398"/>
            <p:cNvSpPr>
              <a:spLocks noChangeShapeType="1"/>
            </p:cNvSpPr>
            <p:nvPr/>
          </p:nvSpPr>
          <p:spPr bwMode="auto">
            <a:xfrm>
              <a:off x="645230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71" name="Line 399"/>
            <p:cNvSpPr>
              <a:spLocks noChangeShapeType="1"/>
            </p:cNvSpPr>
            <p:nvPr/>
          </p:nvSpPr>
          <p:spPr bwMode="auto">
            <a:xfrm>
              <a:off x="646636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72" name="Line 400"/>
            <p:cNvSpPr>
              <a:spLocks noChangeShapeType="1"/>
            </p:cNvSpPr>
            <p:nvPr/>
          </p:nvSpPr>
          <p:spPr bwMode="auto">
            <a:xfrm>
              <a:off x="648041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73" name="Line 401"/>
            <p:cNvSpPr>
              <a:spLocks noChangeShapeType="1"/>
            </p:cNvSpPr>
            <p:nvPr/>
          </p:nvSpPr>
          <p:spPr bwMode="auto">
            <a:xfrm>
              <a:off x="649446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74" name="Line 402"/>
            <p:cNvSpPr>
              <a:spLocks noChangeShapeType="1"/>
            </p:cNvSpPr>
            <p:nvPr/>
          </p:nvSpPr>
          <p:spPr bwMode="auto">
            <a:xfrm>
              <a:off x="650852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75" name="Line 403"/>
            <p:cNvSpPr>
              <a:spLocks noChangeShapeType="1"/>
            </p:cNvSpPr>
            <p:nvPr/>
          </p:nvSpPr>
          <p:spPr bwMode="auto">
            <a:xfrm>
              <a:off x="6522572"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76" name="Line 404"/>
            <p:cNvSpPr>
              <a:spLocks noChangeShapeType="1"/>
            </p:cNvSpPr>
            <p:nvPr/>
          </p:nvSpPr>
          <p:spPr bwMode="auto">
            <a:xfrm>
              <a:off x="653662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577" name="Line 405"/>
            <p:cNvSpPr>
              <a:spLocks noChangeShapeType="1"/>
            </p:cNvSpPr>
            <p:nvPr/>
          </p:nvSpPr>
          <p:spPr bwMode="auto">
            <a:xfrm>
              <a:off x="655223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78" name="Line 407"/>
            <p:cNvSpPr>
              <a:spLocks noChangeShapeType="1"/>
            </p:cNvSpPr>
            <p:nvPr/>
          </p:nvSpPr>
          <p:spPr bwMode="auto">
            <a:xfrm>
              <a:off x="656629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79" name="Line 408"/>
            <p:cNvSpPr>
              <a:spLocks noChangeShapeType="1"/>
            </p:cNvSpPr>
            <p:nvPr/>
          </p:nvSpPr>
          <p:spPr bwMode="auto">
            <a:xfrm>
              <a:off x="658034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80" name="Line 409"/>
            <p:cNvSpPr>
              <a:spLocks noChangeShapeType="1"/>
            </p:cNvSpPr>
            <p:nvPr/>
          </p:nvSpPr>
          <p:spPr bwMode="auto">
            <a:xfrm>
              <a:off x="659439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81" name="Line 410"/>
            <p:cNvSpPr>
              <a:spLocks noChangeShapeType="1"/>
            </p:cNvSpPr>
            <p:nvPr/>
          </p:nvSpPr>
          <p:spPr bwMode="auto">
            <a:xfrm>
              <a:off x="660845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82" name="Line 411"/>
            <p:cNvSpPr>
              <a:spLocks noChangeShapeType="1"/>
            </p:cNvSpPr>
            <p:nvPr/>
          </p:nvSpPr>
          <p:spPr bwMode="auto">
            <a:xfrm>
              <a:off x="6622502"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83" name="Line 412"/>
            <p:cNvSpPr>
              <a:spLocks noChangeShapeType="1"/>
            </p:cNvSpPr>
            <p:nvPr/>
          </p:nvSpPr>
          <p:spPr bwMode="auto">
            <a:xfrm>
              <a:off x="6636555"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84" name="Line 413"/>
            <p:cNvSpPr>
              <a:spLocks noChangeShapeType="1"/>
            </p:cNvSpPr>
            <p:nvPr/>
          </p:nvSpPr>
          <p:spPr bwMode="auto">
            <a:xfrm>
              <a:off x="665216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85" name="Line 414"/>
            <p:cNvSpPr>
              <a:spLocks noChangeShapeType="1"/>
            </p:cNvSpPr>
            <p:nvPr/>
          </p:nvSpPr>
          <p:spPr bwMode="auto">
            <a:xfrm>
              <a:off x="666622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86" name="Line 415"/>
            <p:cNvSpPr>
              <a:spLocks noChangeShapeType="1"/>
            </p:cNvSpPr>
            <p:nvPr/>
          </p:nvSpPr>
          <p:spPr bwMode="auto">
            <a:xfrm>
              <a:off x="668027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87" name="Line 416"/>
            <p:cNvSpPr>
              <a:spLocks noChangeShapeType="1"/>
            </p:cNvSpPr>
            <p:nvPr/>
          </p:nvSpPr>
          <p:spPr bwMode="auto">
            <a:xfrm>
              <a:off x="669432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88" name="Line 417"/>
            <p:cNvSpPr>
              <a:spLocks noChangeShapeType="1"/>
            </p:cNvSpPr>
            <p:nvPr/>
          </p:nvSpPr>
          <p:spPr bwMode="auto">
            <a:xfrm>
              <a:off x="670838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89" name="Line 418"/>
            <p:cNvSpPr>
              <a:spLocks noChangeShapeType="1"/>
            </p:cNvSpPr>
            <p:nvPr/>
          </p:nvSpPr>
          <p:spPr bwMode="auto">
            <a:xfrm>
              <a:off x="6722432"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90" name="Line 419"/>
            <p:cNvSpPr>
              <a:spLocks noChangeShapeType="1"/>
            </p:cNvSpPr>
            <p:nvPr/>
          </p:nvSpPr>
          <p:spPr bwMode="auto">
            <a:xfrm>
              <a:off x="673648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91" name="Line 420"/>
            <p:cNvSpPr>
              <a:spLocks noChangeShapeType="1"/>
            </p:cNvSpPr>
            <p:nvPr/>
          </p:nvSpPr>
          <p:spPr bwMode="auto">
            <a:xfrm>
              <a:off x="675210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92" name="Line 421"/>
            <p:cNvSpPr>
              <a:spLocks noChangeShapeType="1"/>
            </p:cNvSpPr>
            <p:nvPr/>
          </p:nvSpPr>
          <p:spPr bwMode="auto">
            <a:xfrm>
              <a:off x="676615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93" name="Line 422"/>
            <p:cNvSpPr>
              <a:spLocks noChangeShapeType="1"/>
            </p:cNvSpPr>
            <p:nvPr/>
          </p:nvSpPr>
          <p:spPr bwMode="auto">
            <a:xfrm>
              <a:off x="678020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94" name="Line 423"/>
            <p:cNvSpPr>
              <a:spLocks noChangeShapeType="1"/>
            </p:cNvSpPr>
            <p:nvPr/>
          </p:nvSpPr>
          <p:spPr bwMode="auto">
            <a:xfrm>
              <a:off x="679425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95" name="Line 424"/>
            <p:cNvSpPr>
              <a:spLocks noChangeShapeType="1"/>
            </p:cNvSpPr>
            <p:nvPr/>
          </p:nvSpPr>
          <p:spPr bwMode="auto">
            <a:xfrm>
              <a:off x="6808310"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96" name="Line 425"/>
            <p:cNvSpPr>
              <a:spLocks noChangeShapeType="1"/>
            </p:cNvSpPr>
            <p:nvPr/>
          </p:nvSpPr>
          <p:spPr bwMode="auto">
            <a:xfrm>
              <a:off x="6822363"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97" name="Line 426"/>
            <p:cNvSpPr>
              <a:spLocks noChangeShapeType="1"/>
            </p:cNvSpPr>
            <p:nvPr/>
          </p:nvSpPr>
          <p:spPr bwMode="auto">
            <a:xfrm>
              <a:off x="683641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98" name="Line 427"/>
            <p:cNvSpPr>
              <a:spLocks noChangeShapeType="1"/>
            </p:cNvSpPr>
            <p:nvPr/>
          </p:nvSpPr>
          <p:spPr bwMode="auto">
            <a:xfrm>
              <a:off x="685203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99" name="Line 428"/>
            <p:cNvSpPr>
              <a:spLocks noChangeShapeType="1"/>
            </p:cNvSpPr>
            <p:nvPr/>
          </p:nvSpPr>
          <p:spPr bwMode="auto">
            <a:xfrm>
              <a:off x="6866082"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00" name="Line 429"/>
            <p:cNvSpPr>
              <a:spLocks noChangeShapeType="1"/>
            </p:cNvSpPr>
            <p:nvPr/>
          </p:nvSpPr>
          <p:spPr bwMode="auto">
            <a:xfrm>
              <a:off x="6880135"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01" name="Line 430"/>
            <p:cNvSpPr>
              <a:spLocks noChangeShapeType="1"/>
            </p:cNvSpPr>
            <p:nvPr/>
          </p:nvSpPr>
          <p:spPr bwMode="auto">
            <a:xfrm>
              <a:off x="689418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02" name="Line 431"/>
            <p:cNvSpPr>
              <a:spLocks noChangeShapeType="1"/>
            </p:cNvSpPr>
            <p:nvPr/>
          </p:nvSpPr>
          <p:spPr bwMode="auto">
            <a:xfrm>
              <a:off x="6908241"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03" name="Line 432"/>
            <p:cNvSpPr>
              <a:spLocks noChangeShapeType="1"/>
            </p:cNvSpPr>
            <p:nvPr/>
          </p:nvSpPr>
          <p:spPr bwMode="auto">
            <a:xfrm>
              <a:off x="6922293"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04" name="Line 433"/>
            <p:cNvSpPr>
              <a:spLocks noChangeShapeType="1"/>
            </p:cNvSpPr>
            <p:nvPr/>
          </p:nvSpPr>
          <p:spPr bwMode="auto">
            <a:xfrm>
              <a:off x="6936346"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05" name="Line 434"/>
            <p:cNvSpPr>
              <a:spLocks noChangeShapeType="1"/>
            </p:cNvSpPr>
            <p:nvPr/>
          </p:nvSpPr>
          <p:spPr bwMode="auto">
            <a:xfrm>
              <a:off x="6951960"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06" name="Line 435"/>
            <p:cNvSpPr>
              <a:spLocks noChangeShapeType="1"/>
            </p:cNvSpPr>
            <p:nvPr/>
          </p:nvSpPr>
          <p:spPr bwMode="auto">
            <a:xfrm>
              <a:off x="696601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07" name="Line 436"/>
            <p:cNvSpPr>
              <a:spLocks noChangeShapeType="1"/>
            </p:cNvSpPr>
            <p:nvPr/>
          </p:nvSpPr>
          <p:spPr bwMode="auto">
            <a:xfrm>
              <a:off x="698006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08" name="Line 437"/>
            <p:cNvSpPr>
              <a:spLocks noChangeShapeType="1"/>
            </p:cNvSpPr>
            <p:nvPr/>
          </p:nvSpPr>
          <p:spPr bwMode="auto">
            <a:xfrm>
              <a:off x="699411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09" name="Line 438"/>
            <p:cNvSpPr>
              <a:spLocks noChangeShapeType="1"/>
            </p:cNvSpPr>
            <p:nvPr/>
          </p:nvSpPr>
          <p:spPr bwMode="auto">
            <a:xfrm>
              <a:off x="7008171"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10" name="Line 439"/>
            <p:cNvSpPr>
              <a:spLocks noChangeShapeType="1"/>
            </p:cNvSpPr>
            <p:nvPr/>
          </p:nvSpPr>
          <p:spPr bwMode="auto">
            <a:xfrm>
              <a:off x="7022223"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11" name="Line 440"/>
            <p:cNvSpPr>
              <a:spLocks noChangeShapeType="1"/>
            </p:cNvSpPr>
            <p:nvPr/>
          </p:nvSpPr>
          <p:spPr bwMode="auto">
            <a:xfrm>
              <a:off x="7037837"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12" name="Line 441"/>
            <p:cNvSpPr>
              <a:spLocks noChangeShapeType="1"/>
            </p:cNvSpPr>
            <p:nvPr/>
          </p:nvSpPr>
          <p:spPr bwMode="auto">
            <a:xfrm>
              <a:off x="705189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13" name="Line 442"/>
            <p:cNvSpPr>
              <a:spLocks noChangeShapeType="1"/>
            </p:cNvSpPr>
            <p:nvPr/>
          </p:nvSpPr>
          <p:spPr bwMode="auto">
            <a:xfrm>
              <a:off x="706594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14" name="Line 443"/>
            <p:cNvSpPr>
              <a:spLocks noChangeShapeType="1"/>
            </p:cNvSpPr>
            <p:nvPr/>
          </p:nvSpPr>
          <p:spPr bwMode="auto">
            <a:xfrm>
              <a:off x="707999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15" name="Line 444"/>
            <p:cNvSpPr>
              <a:spLocks noChangeShapeType="1"/>
            </p:cNvSpPr>
            <p:nvPr/>
          </p:nvSpPr>
          <p:spPr bwMode="auto">
            <a:xfrm>
              <a:off x="709404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16" name="Line 445"/>
            <p:cNvSpPr>
              <a:spLocks noChangeShapeType="1"/>
            </p:cNvSpPr>
            <p:nvPr/>
          </p:nvSpPr>
          <p:spPr bwMode="auto">
            <a:xfrm>
              <a:off x="7108101"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17" name="Line 446"/>
            <p:cNvSpPr>
              <a:spLocks noChangeShapeType="1"/>
            </p:cNvSpPr>
            <p:nvPr/>
          </p:nvSpPr>
          <p:spPr bwMode="auto">
            <a:xfrm>
              <a:off x="712215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18" name="Line 447"/>
            <p:cNvSpPr>
              <a:spLocks noChangeShapeType="1"/>
            </p:cNvSpPr>
            <p:nvPr/>
          </p:nvSpPr>
          <p:spPr bwMode="auto">
            <a:xfrm>
              <a:off x="713776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19" name="Line 448"/>
            <p:cNvSpPr>
              <a:spLocks noChangeShapeType="1"/>
            </p:cNvSpPr>
            <p:nvPr/>
          </p:nvSpPr>
          <p:spPr bwMode="auto">
            <a:xfrm>
              <a:off x="715182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20" name="Line 449"/>
            <p:cNvSpPr>
              <a:spLocks noChangeShapeType="1"/>
            </p:cNvSpPr>
            <p:nvPr/>
          </p:nvSpPr>
          <p:spPr bwMode="auto">
            <a:xfrm>
              <a:off x="7165873"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21" name="Line 450"/>
            <p:cNvSpPr>
              <a:spLocks noChangeShapeType="1"/>
            </p:cNvSpPr>
            <p:nvPr/>
          </p:nvSpPr>
          <p:spPr bwMode="auto">
            <a:xfrm>
              <a:off x="7179926"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22" name="Line 451"/>
            <p:cNvSpPr>
              <a:spLocks noChangeShapeType="1"/>
            </p:cNvSpPr>
            <p:nvPr/>
          </p:nvSpPr>
          <p:spPr bwMode="auto">
            <a:xfrm>
              <a:off x="7193979"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23" name="Line 452"/>
            <p:cNvSpPr>
              <a:spLocks noChangeShapeType="1"/>
            </p:cNvSpPr>
            <p:nvPr/>
          </p:nvSpPr>
          <p:spPr bwMode="auto">
            <a:xfrm>
              <a:off x="7208032"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24" name="Line 453"/>
            <p:cNvSpPr>
              <a:spLocks noChangeShapeType="1"/>
            </p:cNvSpPr>
            <p:nvPr/>
          </p:nvSpPr>
          <p:spPr bwMode="auto">
            <a:xfrm>
              <a:off x="7222084" y="469193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25" name="Line 454"/>
            <p:cNvSpPr>
              <a:spLocks noChangeShapeType="1"/>
            </p:cNvSpPr>
            <p:nvPr/>
          </p:nvSpPr>
          <p:spPr bwMode="auto">
            <a:xfrm>
              <a:off x="7237698"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26" name="Line 455"/>
            <p:cNvSpPr>
              <a:spLocks noChangeShapeType="1"/>
            </p:cNvSpPr>
            <p:nvPr/>
          </p:nvSpPr>
          <p:spPr bwMode="auto">
            <a:xfrm>
              <a:off x="7251751"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27" name="Line 456"/>
            <p:cNvSpPr>
              <a:spLocks noChangeShapeType="1"/>
            </p:cNvSpPr>
            <p:nvPr/>
          </p:nvSpPr>
          <p:spPr bwMode="auto">
            <a:xfrm>
              <a:off x="7265804" y="469193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28" name="Line 457"/>
            <p:cNvSpPr>
              <a:spLocks noChangeShapeType="1"/>
            </p:cNvSpPr>
            <p:nvPr/>
          </p:nvSpPr>
          <p:spPr bwMode="auto">
            <a:xfrm>
              <a:off x="7279857" y="4691933"/>
              <a:ext cx="3123"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29" name="Rectangle 458"/>
            <p:cNvSpPr>
              <a:spLocks noChangeArrowheads="1"/>
            </p:cNvSpPr>
            <p:nvPr/>
          </p:nvSpPr>
          <p:spPr bwMode="auto">
            <a:xfrm>
              <a:off x="340944" y="4551406"/>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0.2</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2230" name="Line 459"/>
            <p:cNvSpPr>
              <a:spLocks noChangeShapeType="1"/>
            </p:cNvSpPr>
            <p:nvPr/>
          </p:nvSpPr>
          <p:spPr bwMode="auto">
            <a:xfrm flipH="1">
              <a:off x="868701" y="3770701"/>
              <a:ext cx="9993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31" name="Line 460"/>
            <p:cNvSpPr>
              <a:spLocks noChangeShapeType="1"/>
            </p:cNvSpPr>
            <p:nvPr/>
          </p:nvSpPr>
          <p:spPr bwMode="auto">
            <a:xfrm>
              <a:off x="7282980" y="3770701"/>
              <a:ext cx="98368"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32" name="Line 461"/>
            <p:cNvSpPr>
              <a:spLocks noChangeShapeType="1"/>
            </p:cNvSpPr>
            <p:nvPr/>
          </p:nvSpPr>
          <p:spPr bwMode="auto">
            <a:xfrm>
              <a:off x="96863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33" name="Line 462"/>
            <p:cNvSpPr>
              <a:spLocks noChangeShapeType="1"/>
            </p:cNvSpPr>
            <p:nvPr/>
          </p:nvSpPr>
          <p:spPr bwMode="auto">
            <a:xfrm>
              <a:off x="982684"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34" name="Line 463"/>
            <p:cNvSpPr>
              <a:spLocks noChangeShapeType="1"/>
            </p:cNvSpPr>
            <p:nvPr/>
          </p:nvSpPr>
          <p:spPr bwMode="auto">
            <a:xfrm>
              <a:off x="996737"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35" name="Line 464"/>
            <p:cNvSpPr>
              <a:spLocks noChangeShapeType="1"/>
            </p:cNvSpPr>
            <p:nvPr/>
          </p:nvSpPr>
          <p:spPr bwMode="auto">
            <a:xfrm>
              <a:off x="1010789"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36" name="Line 465"/>
            <p:cNvSpPr>
              <a:spLocks noChangeShapeType="1"/>
            </p:cNvSpPr>
            <p:nvPr/>
          </p:nvSpPr>
          <p:spPr bwMode="auto">
            <a:xfrm>
              <a:off x="1024843"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37" name="Line 466"/>
            <p:cNvSpPr>
              <a:spLocks noChangeShapeType="1"/>
            </p:cNvSpPr>
            <p:nvPr/>
          </p:nvSpPr>
          <p:spPr bwMode="auto">
            <a:xfrm>
              <a:off x="1038895"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38" name="Line 467"/>
            <p:cNvSpPr>
              <a:spLocks noChangeShapeType="1"/>
            </p:cNvSpPr>
            <p:nvPr/>
          </p:nvSpPr>
          <p:spPr bwMode="auto">
            <a:xfrm>
              <a:off x="1052948"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39" name="Line 468"/>
            <p:cNvSpPr>
              <a:spLocks noChangeShapeType="1"/>
            </p:cNvSpPr>
            <p:nvPr/>
          </p:nvSpPr>
          <p:spPr bwMode="auto">
            <a:xfrm>
              <a:off x="106856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40" name="Line 469"/>
            <p:cNvSpPr>
              <a:spLocks noChangeShapeType="1"/>
            </p:cNvSpPr>
            <p:nvPr/>
          </p:nvSpPr>
          <p:spPr bwMode="auto">
            <a:xfrm>
              <a:off x="1082614"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41" name="Line 470"/>
            <p:cNvSpPr>
              <a:spLocks noChangeShapeType="1"/>
            </p:cNvSpPr>
            <p:nvPr/>
          </p:nvSpPr>
          <p:spPr bwMode="auto">
            <a:xfrm>
              <a:off x="1096668"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42" name="Line 471"/>
            <p:cNvSpPr>
              <a:spLocks noChangeShapeType="1"/>
            </p:cNvSpPr>
            <p:nvPr/>
          </p:nvSpPr>
          <p:spPr bwMode="auto">
            <a:xfrm>
              <a:off x="111072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43" name="Line 472"/>
            <p:cNvSpPr>
              <a:spLocks noChangeShapeType="1"/>
            </p:cNvSpPr>
            <p:nvPr/>
          </p:nvSpPr>
          <p:spPr bwMode="auto">
            <a:xfrm>
              <a:off x="1124773"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44" name="Line 473"/>
            <p:cNvSpPr>
              <a:spLocks noChangeShapeType="1"/>
            </p:cNvSpPr>
            <p:nvPr/>
          </p:nvSpPr>
          <p:spPr bwMode="auto">
            <a:xfrm>
              <a:off x="1138825"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45" name="Line 474"/>
            <p:cNvSpPr>
              <a:spLocks noChangeShapeType="1"/>
            </p:cNvSpPr>
            <p:nvPr/>
          </p:nvSpPr>
          <p:spPr bwMode="auto">
            <a:xfrm>
              <a:off x="1152878"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46" name="Line 475"/>
            <p:cNvSpPr>
              <a:spLocks noChangeShapeType="1"/>
            </p:cNvSpPr>
            <p:nvPr/>
          </p:nvSpPr>
          <p:spPr bwMode="auto">
            <a:xfrm>
              <a:off x="116849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94" name="Line 523"/>
            <p:cNvSpPr>
              <a:spLocks noChangeShapeType="1"/>
            </p:cNvSpPr>
            <p:nvPr/>
          </p:nvSpPr>
          <p:spPr bwMode="auto">
            <a:xfrm>
              <a:off x="185395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95" name="Line 524"/>
            <p:cNvSpPr>
              <a:spLocks noChangeShapeType="1"/>
            </p:cNvSpPr>
            <p:nvPr/>
          </p:nvSpPr>
          <p:spPr bwMode="auto">
            <a:xfrm>
              <a:off x="1868005"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96" name="Line 525"/>
            <p:cNvSpPr>
              <a:spLocks noChangeShapeType="1"/>
            </p:cNvSpPr>
            <p:nvPr/>
          </p:nvSpPr>
          <p:spPr bwMode="auto">
            <a:xfrm>
              <a:off x="1882057"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97" name="Line 526"/>
            <p:cNvSpPr>
              <a:spLocks noChangeShapeType="1"/>
            </p:cNvSpPr>
            <p:nvPr/>
          </p:nvSpPr>
          <p:spPr bwMode="auto">
            <a:xfrm>
              <a:off x="189611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98" name="Line 527"/>
            <p:cNvSpPr>
              <a:spLocks noChangeShapeType="1"/>
            </p:cNvSpPr>
            <p:nvPr/>
          </p:nvSpPr>
          <p:spPr bwMode="auto">
            <a:xfrm>
              <a:off x="191016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299" name="Line 528"/>
            <p:cNvSpPr>
              <a:spLocks noChangeShapeType="1"/>
            </p:cNvSpPr>
            <p:nvPr/>
          </p:nvSpPr>
          <p:spPr bwMode="auto">
            <a:xfrm>
              <a:off x="1924216"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00" name="Line 529"/>
            <p:cNvSpPr>
              <a:spLocks noChangeShapeType="1"/>
            </p:cNvSpPr>
            <p:nvPr/>
          </p:nvSpPr>
          <p:spPr bwMode="auto">
            <a:xfrm>
              <a:off x="1938268"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01" name="Line 530"/>
            <p:cNvSpPr>
              <a:spLocks noChangeShapeType="1"/>
            </p:cNvSpPr>
            <p:nvPr/>
          </p:nvSpPr>
          <p:spPr bwMode="auto">
            <a:xfrm>
              <a:off x="195388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02" name="Line 531"/>
            <p:cNvSpPr>
              <a:spLocks noChangeShapeType="1"/>
            </p:cNvSpPr>
            <p:nvPr/>
          </p:nvSpPr>
          <p:spPr bwMode="auto">
            <a:xfrm>
              <a:off x="1967935"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03" name="Line 532"/>
            <p:cNvSpPr>
              <a:spLocks noChangeShapeType="1"/>
            </p:cNvSpPr>
            <p:nvPr/>
          </p:nvSpPr>
          <p:spPr bwMode="auto">
            <a:xfrm>
              <a:off x="1981987"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04" name="Line 533"/>
            <p:cNvSpPr>
              <a:spLocks noChangeShapeType="1"/>
            </p:cNvSpPr>
            <p:nvPr/>
          </p:nvSpPr>
          <p:spPr bwMode="auto">
            <a:xfrm>
              <a:off x="199604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05" name="Line 534"/>
            <p:cNvSpPr>
              <a:spLocks noChangeShapeType="1"/>
            </p:cNvSpPr>
            <p:nvPr/>
          </p:nvSpPr>
          <p:spPr bwMode="auto">
            <a:xfrm>
              <a:off x="2010093"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06" name="Line 535"/>
            <p:cNvSpPr>
              <a:spLocks noChangeShapeType="1"/>
            </p:cNvSpPr>
            <p:nvPr/>
          </p:nvSpPr>
          <p:spPr bwMode="auto">
            <a:xfrm>
              <a:off x="2024146"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07" name="Line 536"/>
            <p:cNvSpPr>
              <a:spLocks noChangeShapeType="1"/>
            </p:cNvSpPr>
            <p:nvPr/>
          </p:nvSpPr>
          <p:spPr bwMode="auto">
            <a:xfrm>
              <a:off x="2038198"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08" name="Line 537"/>
            <p:cNvSpPr>
              <a:spLocks noChangeShapeType="1"/>
            </p:cNvSpPr>
            <p:nvPr/>
          </p:nvSpPr>
          <p:spPr bwMode="auto">
            <a:xfrm>
              <a:off x="205381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09" name="Line 538"/>
            <p:cNvSpPr>
              <a:spLocks noChangeShapeType="1"/>
            </p:cNvSpPr>
            <p:nvPr/>
          </p:nvSpPr>
          <p:spPr bwMode="auto">
            <a:xfrm>
              <a:off x="2067865"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10" name="Line 539"/>
            <p:cNvSpPr>
              <a:spLocks noChangeShapeType="1"/>
            </p:cNvSpPr>
            <p:nvPr/>
          </p:nvSpPr>
          <p:spPr bwMode="auto">
            <a:xfrm>
              <a:off x="2081918"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11" name="Line 540"/>
            <p:cNvSpPr>
              <a:spLocks noChangeShapeType="1"/>
            </p:cNvSpPr>
            <p:nvPr/>
          </p:nvSpPr>
          <p:spPr bwMode="auto">
            <a:xfrm>
              <a:off x="209597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12" name="Line 541"/>
            <p:cNvSpPr>
              <a:spLocks noChangeShapeType="1"/>
            </p:cNvSpPr>
            <p:nvPr/>
          </p:nvSpPr>
          <p:spPr bwMode="auto">
            <a:xfrm>
              <a:off x="2110023"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13" name="Line 542"/>
            <p:cNvSpPr>
              <a:spLocks noChangeShapeType="1"/>
            </p:cNvSpPr>
            <p:nvPr/>
          </p:nvSpPr>
          <p:spPr bwMode="auto">
            <a:xfrm>
              <a:off x="2124076"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14" name="Line 543"/>
            <p:cNvSpPr>
              <a:spLocks noChangeShapeType="1"/>
            </p:cNvSpPr>
            <p:nvPr/>
          </p:nvSpPr>
          <p:spPr bwMode="auto">
            <a:xfrm>
              <a:off x="2138128"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15" name="Line 544"/>
            <p:cNvSpPr>
              <a:spLocks noChangeShapeType="1"/>
            </p:cNvSpPr>
            <p:nvPr/>
          </p:nvSpPr>
          <p:spPr bwMode="auto">
            <a:xfrm>
              <a:off x="2153743"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16" name="Line 545"/>
            <p:cNvSpPr>
              <a:spLocks noChangeShapeType="1"/>
            </p:cNvSpPr>
            <p:nvPr/>
          </p:nvSpPr>
          <p:spPr bwMode="auto">
            <a:xfrm>
              <a:off x="2167796"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17" name="Line 546"/>
            <p:cNvSpPr>
              <a:spLocks noChangeShapeType="1"/>
            </p:cNvSpPr>
            <p:nvPr/>
          </p:nvSpPr>
          <p:spPr bwMode="auto">
            <a:xfrm>
              <a:off x="2181848"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18" name="Line 547"/>
            <p:cNvSpPr>
              <a:spLocks noChangeShapeType="1"/>
            </p:cNvSpPr>
            <p:nvPr/>
          </p:nvSpPr>
          <p:spPr bwMode="auto">
            <a:xfrm>
              <a:off x="219590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19" name="Line 548"/>
            <p:cNvSpPr>
              <a:spLocks noChangeShapeType="1"/>
            </p:cNvSpPr>
            <p:nvPr/>
          </p:nvSpPr>
          <p:spPr bwMode="auto">
            <a:xfrm>
              <a:off x="2209953"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20" name="Line 549"/>
            <p:cNvSpPr>
              <a:spLocks noChangeShapeType="1"/>
            </p:cNvSpPr>
            <p:nvPr/>
          </p:nvSpPr>
          <p:spPr bwMode="auto">
            <a:xfrm>
              <a:off x="2224007"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21" name="Line 550"/>
            <p:cNvSpPr>
              <a:spLocks noChangeShapeType="1"/>
            </p:cNvSpPr>
            <p:nvPr/>
          </p:nvSpPr>
          <p:spPr bwMode="auto">
            <a:xfrm>
              <a:off x="223962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22" name="Line 551"/>
            <p:cNvSpPr>
              <a:spLocks noChangeShapeType="1"/>
            </p:cNvSpPr>
            <p:nvPr/>
          </p:nvSpPr>
          <p:spPr bwMode="auto">
            <a:xfrm>
              <a:off x="2253673"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23" name="Line 552"/>
            <p:cNvSpPr>
              <a:spLocks noChangeShapeType="1"/>
            </p:cNvSpPr>
            <p:nvPr/>
          </p:nvSpPr>
          <p:spPr bwMode="auto">
            <a:xfrm>
              <a:off x="2267726"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24" name="Line 553"/>
            <p:cNvSpPr>
              <a:spLocks noChangeShapeType="1"/>
            </p:cNvSpPr>
            <p:nvPr/>
          </p:nvSpPr>
          <p:spPr bwMode="auto">
            <a:xfrm>
              <a:off x="2281778"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25" name="Line 554"/>
            <p:cNvSpPr>
              <a:spLocks noChangeShapeType="1"/>
            </p:cNvSpPr>
            <p:nvPr/>
          </p:nvSpPr>
          <p:spPr bwMode="auto">
            <a:xfrm>
              <a:off x="229583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26" name="Line 555"/>
            <p:cNvSpPr>
              <a:spLocks noChangeShapeType="1"/>
            </p:cNvSpPr>
            <p:nvPr/>
          </p:nvSpPr>
          <p:spPr bwMode="auto">
            <a:xfrm>
              <a:off x="2309884"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27" name="Line 556"/>
            <p:cNvSpPr>
              <a:spLocks noChangeShapeType="1"/>
            </p:cNvSpPr>
            <p:nvPr/>
          </p:nvSpPr>
          <p:spPr bwMode="auto">
            <a:xfrm>
              <a:off x="2323937"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28" name="Line 557"/>
            <p:cNvSpPr>
              <a:spLocks noChangeShapeType="1"/>
            </p:cNvSpPr>
            <p:nvPr/>
          </p:nvSpPr>
          <p:spPr bwMode="auto">
            <a:xfrm>
              <a:off x="233955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29" name="Line 558"/>
            <p:cNvSpPr>
              <a:spLocks noChangeShapeType="1"/>
            </p:cNvSpPr>
            <p:nvPr/>
          </p:nvSpPr>
          <p:spPr bwMode="auto">
            <a:xfrm>
              <a:off x="2353603"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30" name="Line 559"/>
            <p:cNvSpPr>
              <a:spLocks noChangeShapeType="1"/>
            </p:cNvSpPr>
            <p:nvPr/>
          </p:nvSpPr>
          <p:spPr bwMode="auto">
            <a:xfrm>
              <a:off x="2367656"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31" name="Line 560"/>
            <p:cNvSpPr>
              <a:spLocks noChangeShapeType="1"/>
            </p:cNvSpPr>
            <p:nvPr/>
          </p:nvSpPr>
          <p:spPr bwMode="auto">
            <a:xfrm>
              <a:off x="2381709"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32" name="Line 561"/>
            <p:cNvSpPr>
              <a:spLocks noChangeShapeType="1"/>
            </p:cNvSpPr>
            <p:nvPr/>
          </p:nvSpPr>
          <p:spPr bwMode="auto">
            <a:xfrm>
              <a:off x="239576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33" name="Line 562"/>
            <p:cNvSpPr>
              <a:spLocks noChangeShapeType="1"/>
            </p:cNvSpPr>
            <p:nvPr/>
          </p:nvSpPr>
          <p:spPr bwMode="auto">
            <a:xfrm>
              <a:off x="2409814"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34" name="Line 563"/>
            <p:cNvSpPr>
              <a:spLocks noChangeShapeType="1"/>
            </p:cNvSpPr>
            <p:nvPr/>
          </p:nvSpPr>
          <p:spPr bwMode="auto">
            <a:xfrm>
              <a:off x="2423867"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35" name="Line 564"/>
            <p:cNvSpPr>
              <a:spLocks noChangeShapeType="1"/>
            </p:cNvSpPr>
            <p:nvPr/>
          </p:nvSpPr>
          <p:spPr bwMode="auto">
            <a:xfrm>
              <a:off x="243948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36" name="Line 565"/>
            <p:cNvSpPr>
              <a:spLocks noChangeShapeType="1"/>
            </p:cNvSpPr>
            <p:nvPr/>
          </p:nvSpPr>
          <p:spPr bwMode="auto">
            <a:xfrm>
              <a:off x="2453534"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37" name="Line 566"/>
            <p:cNvSpPr>
              <a:spLocks noChangeShapeType="1"/>
            </p:cNvSpPr>
            <p:nvPr/>
          </p:nvSpPr>
          <p:spPr bwMode="auto">
            <a:xfrm>
              <a:off x="2467587"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38" name="Line 567"/>
            <p:cNvSpPr>
              <a:spLocks noChangeShapeType="1"/>
            </p:cNvSpPr>
            <p:nvPr/>
          </p:nvSpPr>
          <p:spPr bwMode="auto">
            <a:xfrm>
              <a:off x="2481639"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39" name="Line 568"/>
            <p:cNvSpPr>
              <a:spLocks noChangeShapeType="1"/>
            </p:cNvSpPr>
            <p:nvPr/>
          </p:nvSpPr>
          <p:spPr bwMode="auto">
            <a:xfrm>
              <a:off x="249569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40" name="Line 569"/>
            <p:cNvSpPr>
              <a:spLocks noChangeShapeType="1"/>
            </p:cNvSpPr>
            <p:nvPr/>
          </p:nvSpPr>
          <p:spPr bwMode="auto">
            <a:xfrm>
              <a:off x="2509744"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41" name="Line 570"/>
            <p:cNvSpPr>
              <a:spLocks noChangeShapeType="1"/>
            </p:cNvSpPr>
            <p:nvPr/>
          </p:nvSpPr>
          <p:spPr bwMode="auto">
            <a:xfrm>
              <a:off x="2523798"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42" name="Line 571"/>
            <p:cNvSpPr>
              <a:spLocks noChangeShapeType="1"/>
            </p:cNvSpPr>
            <p:nvPr/>
          </p:nvSpPr>
          <p:spPr bwMode="auto">
            <a:xfrm>
              <a:off x="253941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43" name="Line 572"/>
            <p:cNvSpPr>
              <a:spLocks noChangeShapeType="1"/>
            </p:cNvSpPr>
            <p:nvPr/>
          </p:nvSpPr>
          <p:spPr bwMode="auto">
            <a:xfrm>
              <a:off x="2553464"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44" name="Line 573"/>
            <p:cNvSpPr>
              <a:spLocks noChangeShapeType="1"/>
            </p:cNvSpPr>
            <p:nvPr/>
          </p:nvSpPr>
          <p:spPr bwMode="auto">
            <a:xfrm>
              <a:off x="2567517"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45" name="Line 574"/>
            <p:cNvSpPr>
              <a:spLocks noChangeShapeType="1"/>
            </p:cNvSpPr>
            <p:nvPr/>
          </p:nvSpPr>
          <p:spPr bwMode="auto">
            <a:xfrm>
              <a:off x="2581569"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46" name="Line 575"/>
            <p:cNvSpPr>
              <a:spLocks noChangeShapeType="1"/>
            </p:cNvSpPr>
            <p:nvPr/>
          </p:nvSpPr>
          <p:spPr bwMode="auto">
            <a:xfrm>
              <a:off x="259562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47" name="Line 576"/>
            <p:cNvSpPr>
              <a:spLocks noChangeShapeType="1"/>
            </p:cNvSpPr>
            <p:nvPr/>
          </p:nvSpPr>
          <p:spPr bwMode="auto">
            <a:xfrm>
              <a:off x="2609675"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48" name="Line 577"/>
            <p:cNvSpPr>
              <a:spLocks noChangeShapeType="1"/>
            </p:cNvSpPr>
            <p:nvPr/>
          </p:nvSpPr>
          <p:spPr bwMode="auto">
            <a:xfrm>
              <a:off x="2623728"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49" name="Line 578"/>
            <p:cNvSpPr>
              <a:spLocks noChangeShapeType="1"/>
            </p:cNvSpPr>
            <p:nvPr/>
          </p:nvSpPr>
          <p:spPr bwMode="auto">
            <a:xfrm>
              <a:off x="263934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50" name="Line 579"/>
            <p:cNvSpPr>
              <a:spLocks noChangeShapeType="1"/>
            </p:cNvSpPr>
            <p:nvPr/>
          </p:nvSpPr>
          <p:spPr bwMode="auto">
            <a:xfrm>
              <a:off x="2653394"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51" name="Line 580"/>
            <p:cNvSpPr>
              <a:spLocks noChangeShapeType="1"/>
            </p:cNvSpPr>
            <p:nvPr/>
          </p:nvSpPr>
          <p:spPr bwMode="auto">
            <a:xfrm>
              <a:off x="2667447"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52" name="Line 581"/>
            <p:cNvSpPr>
              <a:spLocks noChangeShapeType="1"/>
            </p:cNvSpPr>
            <p:nvPr/>
          </p:nvSpPr>
          <p:spPr bwMode="auto">
            <a:xfrm>
              <a:off x="268150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53" name="Line 582"/>
            <p:cNvSpPr>
              <a:spLocks noChangeShapeType="1"/>
            </p:cNvSpPr>
            <p:nvPr/>
          </p:nvSpPr>
          <p:spPr bwMode="auto">
            <a:xfrm>
              <a:off x="2695553"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54" name="Line 583"/>
            <p:cNvSpPr>
              <a:spLocks noChangeShapeType="1"/>
            </p:cNvSpPr>
            <p:nvPr/>
          </p:nvSpPr>
          <p:spPr bwMode="auto">
            <a:xfrm>
              <a:off x="2709605"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55" name="Line 584"/>
            <p:cNvSpPr>
              <a:spLocks noChangeShapeType="1"/>
            </p:cNvSpPr>
            <p:nvPr/>
          </p:nvSpPr>
          <p:spPr bwMode="auto">
            <a:xfrm>
              <a:off x="2723658"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56" name="Line 585"/>
            <p:cNvSpPr>
              <a:spLocks noChangeShapeType="1"/>
            </p:cNvSpPr>
            <p:nvPr/>
          </p:nvSpPr>
          <p:spPr bwMode="auto">
            <a:xfrm>
              <a:off x="273927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57" name="Line 586"/>
            <p:cNvSpPr>
              <a:spLocks noChangeShapeType="1"/>
            </p:cNvSpPr>
            <p:nvPr/>
          </p:nvSpPr>
          <p:spPr bwMode="auto">
            <a:xfrm>
              <a:off x="2753325"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58" name="Line 587"/>
            <p:cNvSpPr>
              <a:spLocks noChangeShapeType="1"/>
            </p:cNvSpPr>
            <p:nvPr/>
          </p:nvSpPr>
          <p:spPr bwMode="auto">
            <a:xfrm>
              <a:off x="2767378"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59" name="Line 588"/>
            <p:cNvSpPr>
              <a:spLocks noChangeShapeType="1"/>
            </p:cNvSpPr>
            <p:nvPr/>
          </p:nvSpPr>
          <p:spPr bwMode="auto">
            <a:xfrm>
              <a:off x="278143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60" name="Line 589"/>
            <p:cNvSpPr>
              <a:spLocks noChangeShapeType="1"/>
            </p:cNvSpPr>
            <p:nvPr/>
          </p:nvSpPr>
          <p:spPr bwMode="auto">
            <a:xfrm>
              <a:off x="2795483"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61" name="Line 590"/>
            <p:cNvSpPr>
              <a:spLocks noChangeShapeType="1"/>
            </p:cNvSpPr>
            <p:nvPr/>
          </p:nvSpPr>
          <p:spPr bwMode="auto">
            <a:xfrm>
              <a:off x="2809535"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62" name="Line 591"/>
            <p:cNvSpPr>
              <a:spLocks noChangeShapeType="1"/>
            </p:cNvSpPr>
            <p:nvPr/>
          </p:nvSpPr>
          <p:spPr bwMode="auto">
            <a:xfrm>
              <a:off x="2823589"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63" name="Line 592"/>
            <p:cNvSpPr>
              <a:spLocks noChangeShapeType="1"/>
            </p:cNvSpPr>
            <p:nvPr/>
          </p:nvSpPr>
          <p:spPr bwMode="auto">
            <a:xfrm>
              <a:off x="2839203"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64" name="Line 593"/>
            <p:cNvSpPr>
              <a:spLocks noChangeShapeType="1"/>
            </p:cNvSpPr>
            <p:nvPr/>
          </p:nvSpPr>
          <p:spPr bwMode="auto">
            <a:xfrm>
              <a:off x="2853255"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65" name="Line 594"/>
            <p:cNvSpPr>
              <a:spLocks noChangeShapeType="1"/>
            </p:cNvSpPr>
            <p:nvPr/>
          </p:nvSpPr>
          <p:spPr bwMode="auto">
            <a:xfrm>
              <a:off x="2867308"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66" name="Line 595"/>
            <p:cNvSpPr>
              <a:spLocks noChangeShapeType="1"/>
            </p:cNvSpPr>
            <p:nvPr/>
          </p:nvSpPr>
          <p:spPr bwMode="auto">
            <a:xfrm>
              <a:off x="288136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67" name="Line 596"/>
            <p:cNvSpPr>
              <a:spLocks noChangeShapeType="1"/>
            </p:cNvSpPr>
            <p:nvPr/>
          </p:nvSpPr>
          <p:spPr bwMode="auto">
            <a:xfrm>
              <a:off x="2895413"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68" name="Line 597"/>
            <p:cNvSpPr>
              <a:spLocks noChangeShapeType="1"/>
            </p:cNvSpPr>
            <p:nvPr/>
          </p:nvSpPr>
          <p:spPr bwMode="auto">
            <a:xfrm>
              <a:off x="2909466"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69" name="Line 598"/>
            <p:cNvSpPr>
              <a:spLocks noChangeShapeType="1"/>
            </p:cNvSpPr>
            <p:nvPr/>
          </p:nvSpPr>
          <p:spPr bwMode="auto">
            <a:xfrm>
              <a:off x="292508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70" name="Line 599"/>
            <p:cNvSpPr>
              <a:spLocks noChangeShapeType="1"/>
            </p:cNvSpPr>
            <p:nvPr/>
          </p:nvSpPr>
          <p:spPr bwMode="auto">
            <a:xfrm>
              <a:off x="2939133"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71" name="Line 600"/>
            <p:cNvSpPr>
              <a:spLocks noChangeShapeType="1"/>
            </p:cNvSpPr>
            <p:nvPr/>
          </p:nvSpPr>
          <p:spPr bwMode="auto">
            <a:xfrm>
              <a:off x="2953185"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72" name="Line 601"/>
            <p:cNvSpPr>
              <a:spLocks noChangeShapeType="1"/>
            </p:cNvSpPr>
            <p:nvPr/>
          </p:nvSpPr>
          <p:spPr bwMode="auto">
            <a:xfrm>
              <a:off x="2967238"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73" name="Line 602"/>
            <p:cNvSpPr>
              <a:spLocks noChangeShapeType="1"/>
            </p:cNvSpPr>
            <p:nvPr/>
          </p:nvSpPr>
          <p:spPr bwMode="auto">
            <a:xfrm>
              <a:off x="298129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74" name="Line 603"/>
            <p:cNvSpPr>
              <a:spLocks noChangeShapeType="1"/>
            </p:cNvSpPr>
            <p:nvPr/>
          </p:nvSpPr>
          <p:spPr bwMode="auto">
            <a:xfrm>
              <a:off x="2995344"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75" name="Line 604"/>
            <p:cNvSpPr>
              <a:spLocks noChangeShapeType="1"/>
            </p:cNvSpPr>
            <p:nvPr/>
          </p:nvSpPr>
          <p:spPr bwMode="auto">
            <a:xfrm>
              <a:off x="3009396"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76" name="Line 605"/>
            <p:cNvSpPr>
              <a:spLocks noChangeShapeType="1"/>
            </p:cNvSpPr>
            <p:nvPr/>
          </p:nvSpPr>
          <p:spPr bwMode="auto">
            <a:xfrm>
              <a:off x="302501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377" name="Line 606"/>
            <p:cNvSpPr>
              <a:spLocks noChangeShapeType="1"/>
            </p:cNvSpPr>
            <p:nvPr/>
          </p:nvSpPr>
          <p:spPr bwMode="auto">
            <a:xfrm>
              <a:off x="3039063"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78" name="Line 608"/>
            <p:cNvSpPr>
              <a:spLocks noChangeShapeType="1"/>
            </p:cNvSpPr>
            <p:nvPr/>
          </p:nvSpPr>
          <p:spPr bwMode="auto">
            <a:xfrm>
              <a:off x="3053117"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79" name="Line 609"/>
            <p:cNvSpPr>
              <a:spLocks noChangeShapeType="1"/>
            </p:cNvSpPr>
            <p:nvPr/>
          </p:nvSpPr>
          <p:spPr bwMode="auto">
            <a:xfrm>
              <a:off x="3067169"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80" name="Line 610"/>
            <p:cNvSpPr>
              <a:spLocks noChangeShapeType="1"/>
            </p:cNvSpPr>
            <p:nvPr/>
          </p:nvSpPr>
          <p:spPr bwMode="auto">
            <a:xfrm>
              <a:off x="308122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81" name="Line 611"/>
            <p:cNvSpPr>
              <a:spLocks noChangeShapeType="1"/>
            </p:cNvSpPr>
            <p:nvPr/>
          </p:nvSpPr>
          <p:spPr bwMode="auto">
            <a:xfrm>
              <a:off x="3095274"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82" name="Line 612"/>
            <p:cNvSpPr>
              <a:spLocks noChangeShapeType="1"/>
            </p:cNvSpPr>
            <p:nvPr/>
          </p:nvSpPr>
          <p:spPr bwMode="auto">
            <a:xfrm>
              <a:off x="3109327"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83" name="Line 613"/>
            <p:cNvSpPr>
              <a:spLocks noChangeShapeType="1"/>
            </p:cNvSpPr>
            <p:nvPr/>
          </p:nvSpPr>
          <p:spPr bwMode="auto">
            <a:xfrm>
              <a:off x="312494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84" name="Line 614"/>
            <p:cNvSpPr>
              <a:spLocks noChangeShapeType="1"/>
            </p:cNvSpPr>
            <p:nvPr/>
          </p:nvSpPr>
          <p:spPr bwMode="auto">
            <a:xfrm>
              <a:off x="3138994"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85" name="Line 615"/>
            <p:cNvSpPr>
              <a:spLocks noChangeShapeType="1"/>
            </p:cNvSpPr>
            <p:nvPr/>
          </p:nvSpPr>
          <p:spPr bwMode="auto">
            <a:xfrm>
              <a:off x="3153047"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86" name="Line 616"/>
            <p:cNvSpPr>
              <a:spLocks noChangeShapeType="1"/>
            </p:cNvSpPr>
            <p:nvPr/>
          </p:nvSpPr>
          <p:spPr bwMode="auto">
            <a:xfrm>
              <a:off x="3167099"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87" name="Line 617"/>
            <p:cNvSpPr>
              <a:spLocks noChangeShapeType="1"/>
            </p:cNvSpPr>
            <p:nvPr/>
          </p:nvSpPr>
          <p:spPr bwMode="auto">
            <a:xfrm>
              <a:off x="318115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88" name="Line 618"/>
            <p:cNvSpPr>
              <a:spLocks noChangeShapeType="1"/>
            </p:cNvSpPr>
            <p:nvPr/>
          </p:nvSpPr>
          <p:spPr bwMode="auto">
            <a:xfrm>
              <a:off x="3195204"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89" name="Line 619"/>
            <p:cNvSpPr>
              <a:spLocks noChangeShapeType="1"/>
            </p:cNvSpPr>
            <p:nvPr/>
          </p:nvSpPr>
          <p:spPr bwMode="auto">
            <a:xfrm>
              <a:off x="3209258"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90" name="Line 620"/>
            <p:cNvSpPr>
              <a:spLocks noChangeShapeType="1"/>
            </p:cNvSpPr>
            <p:nvPr/>
          </p:nvSpPr>
          <p:spPr bwMode="auto">
            <a:xfrm>
              <a:off x="322487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91" name="Line 621"/>
            <p:cNvSpPr>
              <a:spLocks noChangeShapeType="1"/>
            </p:cNvSpPr>
            <p:nvPr/>
          </p:nvSpPr>
          <p:spPr bwMode="auto">
            <a:xfrm>
              <a:off x="3238924"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92" name="Line 622"/>
            <p:cNvSpPr>
              <a:spLocks noChangeShapeType="1"/>
            </p:cNvSpPr>
            <p:nvPr/>
          </p:nvSpPr>
          <p:spPr bwMode="auto">
            <a:xfrm>
              <a:off x="3252977"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93" name="Line 623"/>
            <p:cNvSpPr>
              <a:spLocks noChangeShapeType="1"/>
            </p:cNvSpPr>
            <p:nvPr/>
          </p:nvSpPr>
          <p:spPr bwMode="auto">
            <a:xfrm>
              <a:off x="3267029"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94" name="Line 624"/>
            <p:cNvSpPr>
              <a:spLocks noChangeShapeType="1"/>
            </p:cNvSpPr>
            <p:nvPr/>
          </p:nvSpPr>
          <p:spPr bwMode="auto">
            <a:xfrm>
              <a:off x="3281083"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95" name="Line 625"/>
            <p:cNvSpPr>
              <a:spLocks noChangeShapeType="1"/>
            </p:cNvSpPr>
            <p:nvPr/>
          </p:nvSpPr>
          <p:spPr bwMode="auto">
            <a:xfrm>
              <a:off x="3295135"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96" name="Line 626"/>
            <p:cNvSpPr>
              <a:spLocks noChangeShapeType="1"/>
            </p:cNvSpPr>
            <p:nvPr/>
          </p:nvSpPr>
          <p:spPr bwMode="auto">
            <a:xfrm>
              <a:off x="3309188"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97" name="Line 627"/>
            <p:cNvSpPr>
              <a:spLocks noChangeShapeType="1"/>
            </p:cNvSpPr>
            <p:nvPr/>
          </p:nvSpPr>
          <p:spPr bwMode="auto">
            <a:xfrm>
              <a:off x="332480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98" name="Line 628"/>
            <p:cNvSpPr>
              <a:spLocks noChangeShapeType="1"/>
            </p:cNvSpPr>
            <p:nvPr/>
          </p:nvSpPr>
          <p:spPr bwMode="auto">
            <a:xfrm>
              <a:off x="3338854"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99" name="Line 629"/>
            <p:cNvSpPr>
              <a:spLocks noChangeShapeType="1"/>
            </p:cNvSpPr>
            <p:nvPr/>
          </p:nvSpPr>
          <p:spPr bwMode="auto">
            <a:xfrm>
              <a:off x="3352908"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00" name="Line 630"/>
            <p:cNvSpPr>
              <a:spLocks noChangeShapeType="1"/>
            </p:cNvSpPr>
            <p:nvPr/>
          </p:nvSpPr>
          <p:spPr bwMode="auto">
            <a:xfrm>
              <a:off x="336696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01" name="Line 631"/>
            <p:cNvSpPr>
              <a:spLocks noChangeShapeType="1"/>
            </p:cNvSpPr>
            <p:nvPr/>
          </p:nvSpPr>
          <p:spPr bwMode="auto">
            <a:xfrm>
              <a:off x="3381013"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02" name="Line 632"/>
            <p:cNvSpPr>
              <a:spLocks noChangeShapeType="1"/>
            </p:cNvSpPr>
            <p:nvPr/>
          </p:nvSpPr>
          <p:spPr bwMode="auto">
            <a:xfrm>
              <a:off x="3395065"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03" name="Line 633"/>
            <p:cNvSpPr>
              <a:spLocks noChangeShapeType="1"/>
            </p:cNvSpPr>
            <p:nvPr/>
          </p:nvSpPr>
          <p:spPr bwMode="auto">
            <a:xfrm>
              <a:off x="3409118"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04" name="Line 634"/>
            <p:cNvSpPr>
              <a:spLocks noChangeShapeType="1"/>
            </p:cNvSpPr>
            <p:nvPr/>
          </p:nvSpPr>
          <p:spPr bwMode="auto">
            <a:xfrm>
              <a:off x="342473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05" name="Line 635"/>
            <p:cNvSpPr>
              <a:spLocks noChangeShapeType="1"/>
            </p:cNvSpPr>
            <p:nvPr/>
          </p:nvSpPr>
          <p:spPr bwMode="auto">
            <a:xfrm>
              <a:off x="3438785"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06" name="Line 636"/>
            <p:cNvSpPr>
              <a:spLocks noChangeShapeType="1"/>
            </p:cNvSpPr>
            <p:nvPr/>
          </p:nvSpPr>
          <p:spPr bwMode="auto">
            <a:xfrm>
              <a:off x="3452838"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07" name="Line 637"/>
            <p:cNvSpPr>
              <a:spLocks noChangeShapeType="1"/>
            </p:cNvSpPr>
            <p:nvPr/>
          </p:nvSpPr>
          <p:spPr bwMode="auto">
            <a:xfrm>
              <a:off x="346689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08" name="Line 638"/>
            <p:cNvSpPr>
              <a:spLocks noChangeShapeType="1"/>
            </p:cNvSpPr>
            <p:nvPr/>
          </p:nvSpPr>
          <p:spPr bwMode="auto">
            <a:xfrm>
              <a:off x="3480943"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09" name="Line 639"/>
            <p:cNvSpPr>
              <a:spLocks noChangeShapeType="1"/>
            </p:cNvSpPr>
            <p:nvPr/>
          </p:nvSpPr>
          <p:spPr bwMode="auto">
            <a:xfrm>
              <a:off x="3494995"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10" name="Line 640"/>
            <p:cNvSpPr>
              <a:spLocks noChangeShapeType="1"/>
            </p:cNvSpPr>
            <p:nvPr/>
          </p:nvSpPr>
          <p:spPr bwMode="auto">
            <a:xfrm>
              <a:off x="3509049"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11" name="Line 641"/>
            <p:cNvSpPr>
              <a:spLocks noChangeShapeType="1"/>
            </p:cNvSpPr>
            <p:nvPr/>
          </p:nvSpPr>
          <p:spPr bwMode="auto">
            <a:xfrm>
              <a:off x="3524663"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12" name="Line 642"/>
            <p:cNvSpPr>
              <a:spLocks noChangeShapeType="1"/>
            </p:cNvSpPr>
            <p:nvPr/>
          </p:nvSpPr>
          <p:spPr bwMode="auto">
            <a:xfrm>
              <a:off x="3538715"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13" name="Line 643"/>
            <p:cNvSpPr>
              <a:spLocks noChangeShapeType="1"/>
            </p:cNvSpPr>
            <p:nvPr/>
          </p:nvSpPr>
          <p:spPr bwMode="auto">
            <a:xfrm>
              <a:off x="3552768"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14" name="Line 644"/>
            <p:cNvSpPr>
              <a:spLocks noChangeShapeType="1"/>
            </p:cNvSpPr>
            <p:nvPr/>
          </p:nvSpPr>
          <p:spPr bwMode="auto">
            <a:xfrm>
              <a:off x="356682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15" name="Line 645"/>
            <p:cNvSpPr>
              <a:spLocks noChangeShapeType="1"/>
            </p:cNvSpPr>
            <p:nvPr/>
          </p:nvSpPr>
          <p:spPr bwMode="auto">
            <a:xfrm>
              <a:off x="3580874"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16" name="Line 646"/>
            <p:cNvSpPr>
              <a:spLocks noChangeShapeType="1"/>
            </p:cNvSpPr>
            <p:nvPr/>
          </p:nvSpPr>
          <p:spPr bwMode="auto">
            <a:xfrm>
              <a:off x="3594926"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17" name="Line 647"/>
            <p:cNvSpPr>
              <a:spLocks noChangeShapeType="1"/>
            </p:cNvSpPr>
            <p:nvPr/>
          </p:nvSpPr>
          <p:spPr bwMode="auto">
            <a:xfrm>
              <a:off x="361054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18" name="Line 648"/>
            <p:cNvSpPr>
              <a:spLocks noChangeShapeType="1"/>
            </p:cNvSpPr>
            <p:nvPr/>
          </p:nvSpPr>
          <p:spPr bwMode="auto">
            <a:xfrm>
              <a:off x="3624593"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19" name="Line 649"/>
            <p:cNvSpPr>
              <a:spLocks noChangeShapeType="1"/>
            </p:cNvSpPr>
            <p:nvPr/>
          </p:nvSpPr>
          <p:spPr bwMode="auto">
            <a:xfrm>
              <a:off x="3638645"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20" name="Line 650"/>
            <p:cNvSpPr>
              <a:spLocks noChangeShapeType="1"/>
            </p:cNvSpPr>
            <p:nvPr/>
          </p:nvSpPr>
          <p:spPr bwMode="auto">
            <a:xfrm>
              <a:off x="3652699"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21" name="Line 651"/>
            <p:cNvSpPr>
              <a:spLocks noChangeShapeType="1"/>
            </p:cNvSpPr>
            <p:nvPr/>
          </p:nvSpPr>
          <p:spPr bwMode="auto">
            <a:xfrm>
              <a:off x="366675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22" name="Line 652"/>
            <p:cNvSpPr>
              <a:spLocks noChangeShapeType="1"/>
            </p:cNvSpPr>
            <p:nvPr/>
          </p:nvSpPr>
          <p:spPr bwMode="auto">
            <a:xfrm>
              <a:off x="3680804"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23" name="Line 653"/>
            <p:cNvSpPr>
              <a:spLocks noChangeShapeType="1"/>
            </p:cNvSpPr>
            <p:nvPr/>
          </p:nvSpPr>
          <p:spPr bwMode="auto">
            <a:xfrm>
              <a:off x="3694856"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24" name="Line 654"/>
            <p:cNvSpPr>
              <a:spLocks noChangeShapeType="1"/>
            </p:cNvSpPr>
            <p:nvPr/>
          </p:nvSpPr>
          <p:spPr bwMode="auto">
            <a:xfrm>
              <a:off x="371047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25" name="Line 655"/>
            <p:cNvSpPr>
              <a:spLocks noChangeShapeType="1"/>
            </p:cNvSpPr>
            <p:nvPr/>
          </p:nvSpPr>
          <p:spPr bwMode="auto">
            <a:xfrm>
              <a:off x="3724523"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26" name="Line 656"/>
            <p:cNvSpPr>
              <a:spLocks noChangeShapeType="1"/>
            </p:cNvSpPr>
            <p:nvPr/>
          </p:nvSpPr>
          <p:spPr bwMode="auto">
            <a:xfrm>
              <a:off x="3738576"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27" name="Line 657"/>
            <p:cNvSpPr>
              <a:spLocks noChangeShapeType="1"/>
            </p:cNvSpPr>
            <p:nvPr/>
          </p:nvSpPr>
          <p:spPr bwMode="auto">
            <a:xfrm>
              <a:off x="3752629"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28" name="Line 658"/>
            <p:cNvSpPr>
              <a:spLocks noChangeShapeType="1"/>
            </p:cNvSpPr>
            <p:nvPr/>
          </p:nvSpPr>
          <p:spPr bwMode="auto">
            <a:xfrm>
              <a:off x="376668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29" name="Line 659"/>
            <p:cNvSpPr>
              <a:spLocks noChangeShapeType="1"/>
            </p:cNvSpPr>
            <p:nvPr/>
          </p:nvSpPr>
          <p:spPr bwMode="auto">
            <a:xfrm>
              <a:off x="3780734"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30" name="Line 660"/>
            <p:cNvSpPr>
              <a:spLocks noChangeShapeType="1"/>
            </p:cNvSpPr>
            <p:nvPr/>
          </p:nvSpPr>
          <p:spPr bwMode="auto">
            <a:xfrm>
              <a:off x="3794786"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31" name="Line 661"/>
            <p:cNvSpPr>
              <a:spLocks noChangeShapeType="1"/>
            </p:cNvSpPr>
            <p:nvPr/>
          </p:nvSpPr>
          <p:spPr bwMode="auto">
            <a:xfrm>
              <a:off x="381040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32" name="Line 662"/>
            <p:cNvSpPr>
              <a:spLocks noChangeShapeType="1"/>
            </p:cNvSpPr>
            <p:nvPr/>
          </p:nvSpPr>
          <p:spPr bwMode="auto">
            <a:xfrm>
              <a:off x="3824454"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33" name="Line 663"/>
            <p:cNvSpPr>
              <a:spLocks noChangeShapeType="1"/>
            </p:cNvSpPr>
            <p:nvPr/>
          </p:nvSpPr>
          <p:spPr bwMode="auto">
            <a:xfrm>
              <a:off x="3838506"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34" name="Line 664"/>
            <p:cNvSpPr>
              <a:spLocks noChangeShapeType="1"/>
            </p:cNvSpPr>
            <p:nvPr/>
          </p:nvSpPr>
          <p:spPr bwMode="auto">
            <a:xfrm>
              <a:off x="3852559"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35" name="Line 665"/>
            <p:cNvSpPr>
              <a:spLocks noChangeShapeType="1"/>
            </p:cNvSpPr>
            <p:nvPr/>
          </p:nvSpPr>
          <p:spPr bwMode="auto">
            <a:xfrm>
              <a:off x="386661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36" name="Line 666"/>
            <p:cNvSpPr>
              <a:spLocks noChangeShapeType="1"/>
            </p:cNvSpPr>
            <p:nvPr/>
          </p:nvSpPr>
          <p:spPr bwMode="auto">
            <a:xfrm>
              <a:off x="3880665"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37" name="Line 667"/>
            <p:cNvSpPr>
              <a:spLocks noChangeShapeType="1"/>
            </p:cNvSpPr>
            <p:nvPr/>
          </p:nvSpPr>
          <p:spPr bwMode="auto">
            <a:xfrm>
              <a:off x="3894717"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38" name="Line 668"/>
            <p:cNvSpPr>
              <a:spLocks noChangeShapeType="1"/>
            </p:cNvSpPr>
            <p:nvPr/>
          </p:nvSpPr>
          <p:spPr bwMode="auto">
            <a:xfrm>
              <a:off x="391033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39" name="Line 669"/>
            <p:cNvSpPr>
              <a:spLocks noChangeShapeType="1"/>
            </p:cNvSpPr>
            <p:nvPr/>
          </p:nvSpPr>
          <p:spPr bwMode="auto">
            <a:xfrm>
              <a:off x="3924384"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40" name="Line 670"/>
            <p:cNvSpPr>
              <a:spLocks noChangeShapeType="1"/>
            </p:cNvSpPr>
            <p:nvPr/>
          </p:nvSpPr>
          <p:spPr bwMode="auto">
            <a:xfrm>
              <a:off x="3938436"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41" name="Line 671"/>
            <p:cNvSpPr>
              <a:spLocks noChangeShapeType="1"/>
            </p:cNvSpPr>
            <p:nvPr/>
          </p:nvSpPr>
          <p:spPr bwMode="auto">
            <a:xfrm>
              <a:off x="395249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42" name="Line 672"/>
            <p:cNvSpPr>
              <a:spLocks noChangeShapeType="1"/>
            </p:cNvSpPr>
            <p:nvPr/>
          </p:nvSpPr>
          <p:spPr bwMode="auto">
            <a:xfrm>
              <a:off x="396654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43" name="Line 673"/>
            <p:cNvSpPr>
              <a:spLocks noChangeShapeType="1"/>
            </p:cNvSpPr>
            <p:nvPr/>
          </p:nvSpPr>
          <p:spPr bwMode="auto">
            <a:xfrm>
              <a:off x="3980595"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44" name="Line 674"/>
            <p:cNvSpPr>
              <a:spLocks noChangeShapeType="1"/>
            </p:cNvSpPr>
            <p:nvPr/>
          </p:nvSpPr>
          <p:spPr bwMode="auto">
            <a:xfrm>
              <a:off x="3994647"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45" name="Line 675"/>
            <p:cNvSpPr>
              <a:spLocks noChangeShapeType="1"/>
            </p:cNvSpPr>
            <p:nvPr/>
          </p:nvSpPr>
          <p:spPr bwMode="auto">
            <a:xfrm>
              <a:off x="401026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46" name="Line 676"/>
            <p:cNvSpPr>
              <a:spLocks noChangeShapeType="1"/>
            </p:cNvSpPr>
            <p:nvPr/>
          </p:nvSpPr>
          <p:spPr bwMode="auto">
            <a:xfrm>
              <a:off x="4024314"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47" name="Line 677"/>
            <p:cNvSpPr>
              <a:spLocks noChangeShapeType="1"/>
            </p:cNvSpPr>
            <p:nvPr/>
          </p:nvSpPr>
          <p:spPr bwMode="auto">
            <a:xfrm>
              <a:off x="4038367"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048" name="Line 678"/>
            <p:cNvSpPr>
              <a:spLocks noChangeShapeType="1"/>
            </p:cNvSpPr>
            <p:nvPr/>
          </p:nvSpPr>
          <p:spPr bwMode="auto">
            <a:xfrm>
              <a:off x="405242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04" name="Line 734"/>
            <p:cNvSpPr>
              <a:spLocks noChangeShapeType="1"/>
            </p:cNvSpPr>
            <p:nvPr/>
          </p:nvSpPr>
          <p:spPr bwMode="auto">
            <a:xfrm>
              <a:off x="4851862"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05" name="Line 735"/>
            <p:cNvSpPr>
              <a:spLocks noChangeShapeType="1"/>
            </p:cNvSpPr>
            <p:nvPr/>
          </p:nvSpPr>
          <p:spPr bwMode="auto">
            <a:xfrm>
              <a:off x="4865915"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06" name="Line 736"/>
            <p:cNvSpPr>
              <a:spLocks noChangeShapeType="1"/>
            </p:cNvSpPr>
            <p:nvPr/>
          </p:nvSpPr>
          <p:spPr bwMode="auto">
            <a:xfrm>
              <a:off x="4879968"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07" name="Line 737"/>
            <p:cNvSpPr>
              <a:spLocks noChangeShapeType="1"/>
            </p:cNvSpPr>
            <p:nvPr/>
          </p:nvSpPr>
          <p:spPr bwMode="auto">
            <a:xfrm>
              <a:off x="489558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08" name="Line 738"/>
            <p:cNvSpPr>
              <a:spLocks noChangeShapeType="1"/>
            </p:cNvSpPr>
            <p:nvPr/>
          </p:nvSpPr>
          <p:spPr bwMode="auto">
            <a:xfrm>
              <a:off x="4909634"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09" name="Line 739"/>
            <p:cNvSpPr>
              <a:spLocks noChangeShapeType="1"/>
            </p:cNvSpPr>
            <p:nvPr/>
          </p:nvSpPr>
          <p:spPr bwMode="auto">
            <a:xfrm>
              <a:off x="4923687"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10" name="Line 740"/>
            <p:cNvSpPr>
              <a:spLocks noChangeShapeType="1"/>
            </p:cNvSpPr>
            <p:nvPr/>
          </p:nvSpPr>
          <p:spPr bwMode="auto">
            <a:xfrm>
              <a:off x="493774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11" name="Line 741"/>
            <p:cNvSpPr>
              <a:spLocks noChangeShapeType="1"/>
            </p:cNvSpPr>
            <p:nvPr/>
          </p:nvSpPr>
          <p:spPr bwMode="auto">
            <a:xfrm>
              <a:off x="4951793"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12" name="Line 742"/>
            <p:cNvSpPr>
              <a:spLocks noChangeShapeType="1"/>
            </p:cNvSpPr>
            <p:nvPr/>
          </p:nvSpPr>
          <p:spPr bwMode="auto">
            <a:xfrm>
              <a:off x="4965845"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13" name="Line 743"/>
            <p:cNvSpPr>
              <a:spLocks noChangeShapeType="1"/>
            </p:cNvSpPr>
            <p:nvPr/>
          </p:nvSpPr>
          <p:spPr bwMode="auto">
            <a:xfrm>
              <a:off x="4981459"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14" name="Line 744"/>
            <p:cNvSpPr>
              <a:spLocks noChangeShapeType="1"/>
            </p:cNvSpPr>
            <p:nvPr/>
          </p:nvSpPr>
          <p:spPr bwMode="auto">
            <a:xfrm>
              <a:off x="499551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15" name="Line 745"/>
            <p:cNvSpPr>
              <a:spLocks noChangeShapeType="1"/>
            </p:cNvSpPr>
            <p:nvPr/>
          </p:nvSpPr>
          <p:spPr bwMode="auto">
            <a:xfrm>
              <a:off x="5009565"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16" name="Line 746"/>
            <p:cNvSpPr>
              <a:spLocks noChangeShapeType="1"/>
            </p:cNvSpPr>
            <p:nvPr/>
          </p:nvSpPr>
          <p:spPr bwMode="auto">
            <a:xfrm>
              <a:off x="5023618"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17" name="Line 747"/>
            <p:cNvSpPr>
              <a:spLocks noChangeShapeType="1"/>
            </p:cNvSpPr>
            <p:nvPr/>
          </p:nvSpPr>
          <p:spPr bwMode="auto">
            <a:xfrm>
              <a:off x="503767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18" name="Line 748"/>
            <p:cNvSpPr>
              <a:spLocks noChangeShapeType="1"/>
            </p:cNvSpPr>
            <p:nvPr/>
          </p:nvSpPr>
          <p:spPr bwMode="auto">
            <a:xfrm>
              <a:off x="5051723"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19" name="Line 749"/>
            <p:cNvSpPr>
              <a:spLocks noChangeShapeType="1"/>
            </p:cNvSpPr>
            <p:nvPr/>
          </p:nvSpPr>
          <p:spPr bwMode="auto">
            <a:xfrm>
              <a:off x="5065775"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20" name="Line 750"/>
            <p:cNvSpPr>
              <a:spLocks noChangeShapeType="1"/>
            </p:cNvSpPr>
            <p:nvPr/>
          </p:nvSpPr>
          <p:spPr bwMode="auto">
            <a:xfrm>
              <a:off x="5081389"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21" name="Line 751"/>
            <p:cNvSpPr>
              <a:spLocks noChangeShapeType="1"/>
            </p:cNvSpPr>
            <p:nvPr/>
          </p:nvSpPr>
          <p:spPr bwMode="auto">
            <a:xfrm>
              <a:off x="5095443"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22" name="Line 752"/>
            <p:cNvSpPr>
              <a:spLocks noChangeShapeType="1"/>
            </p:cNvSpPr>
            <p:nvPr/>
          </p:nvSpPr>
          <p:spPr bwMode="auto">
            <a:xfrm>
              <a:off x="5109495"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23" name="Line 753"/>
            <p:cNvSpPr>
              <a:spLocks noChangeShapeType="1"/>
            </p:cNvSpPr>
            <p:nvPr/>
          </p:nvSpPr>
          <p:spPr bwMode="auto">
            <a:xfrm>
              <a:off x="5123548"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24" name="Line 754"/>
            <p:cNvSpPr>
              <a:spLocks noChangeShapeType="1"/>
            </p:cNvSpPr>
            <p:nvPr/>
          </p:nvSpPr>
          <p:spPr bwMode="auto">
            <a:xfrm>
              <a:off x="513760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25" name="Line 755"/>
            <p:cNvSpPr>
              <a:spLocks noChangeShapeType="1"/>
            </p:cNvSpPr>
            <p:nvPr/>
          </p:nvSpPr>
          <p:spPr bwMode="auto">
            <a:xfrm>
              <a:off x="5151653"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26" name="Line 756"/>
            <p:cNvSpPr>
              <a:spLocks noChangeShapeType="1"/>
            </p:cNvSpPr>
            <p:nvPr/>
          </p:nvSpPr>
          <p:spPr bwMode="auto">
            <a:xfrm>
              <a:off x="5165706"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27" name="Line 757"/>
            <p:cNvSpPr>
              <a:spLocks noChangeShapeType="1"/>
            </p:cNvSpPr>
            <p:nvPr/>
          </p:nvSpPr>
          <p:spPr bwMode="auto">
            <a:xfrm>
              <a:off x="518132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28" name="Line 758"/>
            <p:cNvSpPr>
              <a:spLocks noChangeShapeType="1"/>
            </p:cNvSpPr>
            <p:nvPr/>
          </p:nvSpPr>
          <p:spPr bwMode="auto">
            <a:xfrm>
              <a:off x="5195373"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29" name="Line 759"/>
            <p:cNvSpPr>
              <a:spLocks noChangeShapeType="1"/>
            </p:cNvSpPr>
            <p:nvPr/>
          </p:nvSpPr>
          <p:spPr bwMode="auto">
            <a:xfrm>
              <a:off x="5209425"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30" name="Line 760"/>
            <p:cNvSpPr>
              <a:spLocks noChangeShapeType="1"/>
            </p:cNvSpPr>
            <p:nvPr/>
          </p:nvSpPr>
          <p:spPr bwMode="auto">
            <a:xfrm>
              <a:off x="5223478"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31" name="Line 761"/>
            <p:cNvSpPr>
              <a:spLocks noChangeShapeType="1"/>
            </p:cNvSpPr>
            <p:nvPr/>
          </p:nvSpPr>
          <p:spPr bwMode="auto">
            <a:xfrm>
              <a:off x="523753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32" name="Line 762"/>
            <p:cNvSpPr>
              <a:spLocks noChangeShapeType="1"/>
            </p:cNvSpPr>
            <p:nvPr/>
          </p:nvSpPr>
          <p:spPr bwMode="auto">
            <a:xfrm>
              <a:off x="5251584"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33" name="Line 763"/>
            <p:cNvSpPr>
              <a:spLocks noChangeShapeType="1"/>
            </p:cNvSpPr>
            <p:nvPr/>
          </p:nvSpPr>
          <p:spPr bwMode="auto">
            <a:xfrm>
              <a:off x="5265636"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34" name="Line 764"/>
            <p:cNvSpPr>
              <a:spLocks noChangeShapeType="1"/>
            </p:cNvSpPr>
            <p:nvPr/>
          </p:nvSpPr>
          <p:spPr bwMode="auto">
            <a:xfrm>
              <a:off x="528125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35" name="Line 765"/>
            <p:cNvSpPr>
              <a:spLocks noChangeShapeType="1"/>
            </p:cNvSpPr>
            <p:nvPr/>
          </p:nvSpPr>
          <p:spPr bwMode="auto">
            <a:xfrm>
              <a:off x="5295303"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36" name="Line 766"/>
            <p:cNvSpPr>
              <a:spLocks noChangeShapeType="1"/>
            </p:cNvSpPr>
            <p:nvPr/>
          </p:nvSpPr>
          <p:spPr bwMode="auto">
            <a:xfrm>
              <a:off x="5309356"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37" name="Line 767"/>
            <p:cNvSpPr>
              <a:spLocks noChangeShapeType="1"/>
            </p:cNvSpPr>
            <p:nvPr/>
          </p:nvSpPr>
          <p:spPr bwMode="auto">
            <a:xfrm>
              <a:off x="5323409"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38" name="Line 768"/>
            <p:cNvSpPr>
              <a:spLocks noChangeShapeType="1"/>
            </p:cNvSpPr>
            <p:nvPr/>
          </p:nvSpPr>
          <p:spPr bwMode="auto">
            <a:xfrm>
              <a:off x="533746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39" name="Line 769"/>
            <p:cNvSpPr>
              <a:spLocks noChangeShapeType="1"/>
            </p:cNvSpPr>
            <p:nvPr/>
          </p:nvSpPr>
          <p:spPr bwMode="auto">
            <a:xfrm>
              <a:off x="5351514"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40" name="Line 770"/>
            <p:cNvSpPr>
              <a:spLocks noChangeShapeType="1"/>
            </p:cNvSpPr>
            <p:nvPr/>
          </p:nvSpPr>
          <p:spPr bwMode="auto">
            <a:xfrm>
              <a:off x="5365566"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41" name="Line 771"/>
            <p:cNvSpPr>
              <a:spLocks noChangeShapeType="1"/>
            </p:cNvSpPr>
            <p:nvPr/>
          </p:nvSpPr>
          <p:spPr bwMode="auto">
            <a:xfrm>
              <a:off x="538118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42" name="Line 772"/>
            <p:cNvSpPr>
              <a:spLocks noChangeShapeType="1"/>
            </p:cNvSpPr>
            <p:nvPr/>
          </p:nvSpPr>
          <p:spPr bwMode="auto">
            <a:xfrm>
              <a:off x="5395234"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43" name="Line 773"/>
            <p:cNvSpPr>
              <a:spLocks noChangeShapeType="1"/>
            </p:cNvSpPr>
            <p:nvPr/>
          </p:nvSpPr>
          <p:spPr bwMode="auto">
            <a:xfrm>
              <a:off x="5409286"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44" name="Line 774"/>
            <p:cNvSpPr>
              <a:spLocks noChangeShapeType="1"/>
            </p:cNvSpPr>
            <p:nvPr/>
          </p:nvSpPr>
          <p:spPr bwMode="auto">
            <a:xfrm>
              <a:off x="5423339"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45" name="Line 775"/>
            <p:cNvSpPr>
              <a:spLocks noChangeShapeType="1"/>
            </p:cNvSpPr>
            <p:nvPr/>
          </p:nvSpPr>
          <p:spPr bwMode="auto">
            <a:xfrm>
              <a:off x="5437391"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46" name="Line 776"/>
            <p:cNvSpPr>
              <a:spLocks noChangeShapeType="1"/>
            </p:cNvSpPr>
            <p:nvPr/>
          </p:nvSpPr>
          <p:spPr bwMode="auto">
            <a:xfrm>
              <a:off x="5451444"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47" name="Line 777"/>
            <p:cNvSpPr>
              <a:spLocks noChangeShapeType="1"/>
            </p:cNvSpPr>
            <p:nvPr/>
          </p:nvSpPr>
          <p:spPr bwMode="auto">
            <a:xfrm>
              <a:off x="5465497"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48" name="Line 778"/>
            <p:cNvSpPr>
              <a:spLocks noChangeShapeType="1"/>
            </p:cNvSpPr>
            <p:nvPr/>
          </p:nvSpPr>
          <p:spPr bwMode="auto">
            <a:xfrm>
              <a:off x="548111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49" name="Line 779"/>
            <p:cNvSpPr>
              <a:spLocks noChangeShapeType="1"/>
            </p:cNvSpPr>
            <p:nvPr/>
          </p:nvSpPr>
          <p:spPr bwMode="auto">
            <a:xfrm>
              <a:off x="5495164"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50" name="Line 780"/>
            <p:cNvSpPr>
              <a:spLocks noChangeShapeType="1"/>
            </p:cNvSpPr>
            <p:nvPr/>
          </p:nvSpPr>
          <p:spPr bwMode="auto">
            <a:xfrm>
              <a:off x="5509216"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51" name="Line 781"/>
            <p:cNvSpPr>
              <a:spLocks noChangeShapeType="1"/>
            </p:cNvSpPr>
            <p:nvPr/>
          </p:nvSpPr>
          <p:spPr bwMode="auto">
            <a:xfrm>
              <a:off x="5523269"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52" name="Line 782"/>
            <p:cNvSpPr>
              <a:spLocks noChangeShapeType="1"/>
            </p:cNvSpPr>
            <p:nvPr/>
          </p:nvSpPr>
          <p:spPr bwMode="auto">
            <a:xfrm>
              <a:off x="5537322"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53" name="Line 783"/>
            <p:cNvSpPr>
              <a:spLocks noChangeShapeType="1"/>
            </p:cNvSpPr>
            <p:nvPr/>
          </p:nvSpPr>
          <p:spPr bwMode="auto">
            <a:xfrm>
              <a:off x="5551375"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54" name="Line 784"/>
            <p:cNvSpPr>
              <a:spLocks noChangeShapeType="1"/>
            </p:cNvSpPr>
            <p:nvPr/>
          </p:nvSpPr>
          <p:spPr bwMode="auto">
            <a:xfrm>
              <a:off x="5565427"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55" name="Line 785"/>
            <p:cNvSpPr>
              <a:spLocks noChangeShapeType="1"/>
            </p:cNvSpPr>
            <p:nvPr/>
          </p:nvSpPr>
          <p:spPr bwMode="auto">
            <a:xfrm>
              <a:off x="558104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56" name="Line 786"/>
            <p:cNvSpPr>
              <a:spLocks noChangeShapeType="1"/>
            </p:cNvSpPr>
            <p:nvPr/>
          </p:nvSpPr>
          <p:spPr bwMode="auto">
            <a:xfrm>
              <a:off x="5595094"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57" name="Line 787"/>
            <p:cNvSpPr>
              <a:spLocks noChangeShapeType="1"/>
            </p:cNvSpPr>
            <p:nvPr/>
          </p:nvSpPr>
          <p:spPr bwMode="auto">
            <a:xfrm>
              <a:off x="5609147"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58" name="Line 788"/>
            <p:cNvSpPr>
              <a:spLocks noChangeShapeType="1"/>
            </p:cNvSpPr>
            <p:nvPr/>
          </p:nvSpPr>
          <p:spPr bwMode="auto">
            <a:xfrm>
              <a:off x="562320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59" name="Line 789"/>
            <p:cNvSpPr>
              <a:spLocks noChangeShapeType="1"/>
            </p:cNvSpPr>
            <p:nvPr/>
          </p:nvSpPr>
          <p:spPr bwMode="auto">
            <a:xfrm>
              <a:off x="5637252"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60" name="Line 790"/>
            <p:cNvSpPr>
              <a:spLocks noChangeShapeType="1"/>
            </p:cNvSpPr>
            <p:nvPr/>
          </p:nvSpPr>
          <p:spPr bwMode="auto">
            <a:xfrm>
              <a:off x="5651305"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61" name="Line 791"/>
            <p:cNvSpPr>
              <a:spLocks noChangeShapeType="1"/>
            </p:cNvSpPr>
            <p:nvPr/>
          </p:nvSpPr>
          <p:spPr bwMode="auto">
            <a:xfrm>
              <a:off x="5666919"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62" name="Line 792"/>
            <p:cNvSpPr>
              <a:spLocks noChangeShapeType="1"/>
            </p:cNvSpPr>
            <p:nvPr/>
          </p:nvSpPr>
          <p:spPr bwMode="auto">
            <a:xfrm>
              <a:off x="5680971"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63" name="Line 793"/>
            <p:cNvSpPr>
              <a:spLocks noChangeShapeType="1"/>
            </p:cNvSpPr>
            <p:nvPr/>
          </p:nvSpPr>
          <p:spPr bwMode="auto">
            <a:xfrm>
              <a:off x="5695025"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64" name="Line 794"/>
            <p:cNvSpPr>
              <a:spLocks noChangeShapeType="1"/>
            </p:cNvSpPr>
            <p:nvPr/>
          </p:nvSpPr>
          <p:spPr bwMode="auto">
            <a:xfrm>
              <a:off x="5709077"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65" name="Line 795"/>
            <p:cNvSpPr>
              <a:spLocks noChangeShapeType="1"/>
            </p:cNvSpPr>
            <p:nvPr/>
          </p:nvSpPr>
          <p:spPr bwMode="auto">
            <a:xfrm>
              <a:off x="572313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66" name="Line 796"/>
            <p:cNvSpPr>
              <a:spLocks noChangeShapeType="1"/>
            </p:cNvSpPr>
            <p:nvPr/>
          </p:nvSpPr>
          <p:spPr bwMode="auto">
            <a:xfrm>
              <a:off x="5737182"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67" name="Line 797"/>
            <p:cNvSpPr>
              <a:spLocks noChangeShapeType="1"/>
            </p:cNvSpPr>
            <p:nvPr/>
          </p:nvSpPr>
          <p:spPr bwMode="auto">
            <a:xfrm>
              <a:off x="5751235"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68" name="Line 798"/>
            <p:cNvSpPr>
              <a:spLocks noChangeShapeType="1"/>
            </p:cNvSpPr>
            <p:nvPr/>
          </p:nvSpPr>
          <p:spPr bwMode="auto">
            <a:xfrm>
              <a:off x="576685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69" name="Line 799"/>
            <p:cNvSpPr>
              <a:spLocks noChangeShapeType="1"/>
            </p:cNvSpPr>
            <p:nvPr/>
          </p:nvSpPr>
          <p:spPr bwMode="auto">
            <a:xfrm>
              <a:off x="578090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70" name="Line 800"/>
            <p:cNvSpPr>
              <a:spLocks noChangeShapeType="1"/>
            </p:cNvSpPr>
            <p:nvPr/>
          </p:nvSpPr>
          <p:spPr bwMode="auto">
            <a:xfrm>
              <a:off x="5794955"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71" name="Line 801"/>
            <p:cNvSpPr>
              <a:spLocks noChangeShapeType="1"/>
            </p:cNvSpPr>
            <p:nvPr/>
          </p:nvSpPr>
          <p:spPr bwMode="auto">
            <a:xfrm>
              <a:off x="5809007"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72" name="Line 802"/>
            <p:cNvSpPr>
              <a:spLocks noChangeShapeType="1"/>
            </p:cNvSpPr>
            <p:nvPr/>
          </p:nvSpPr>
          <p:spPr bwMode="auto">
            <a:xfrm>
              <a:off x="582306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73" name="Line 803"/>
            <p:cNvSpPr>
              <a:spLocks noChangeShapeType="1"/>
            </p:cNvSpPr>
            <p:nvPr/>
          </p:nvSpPr>
          <p:spPr bwMode="auto">
            <a:xfrm>
              <a:off x="5837113"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74" name="Line 804"/>
            <p:cNvSpPr>
              <a:spLocks noChangeShapeType="1"/>
            </p:cNvSpPr>
            <p:nvPr/>
          </p:nvSpPr>
          <p:spPr bwMode="auto">
            <a:xfrm>
              <a:off x="5851166" y="3770701"/>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75" name="Line 805"/>
            <p:cNvSpPr>
              <a:spLocks noChangeShapeType="1"/>
            </p:cNvSpPr>
            <p:nvPr/>
          </p:nvSpPr>
          <p:spPr bwMode="auto">
            <a:xfrm>
              <a:off x="5866780"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76" name="Line 806"/>
            <p:cNvSpPr>
              <a:spLocks noChangeShapeType="1"/>
            </p:cNvSpPr>
            <p:nvPr/>
          </p:nvSpPr>
          <p:spPr bwMode="auto">
            <a:xfrm>
              <a:off x="5880832"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177" name="Line 807"/>
            <p:cNvSpPr>
              <a:spLocks noChangeShapeType="1"/>
            </p:cNvSpPr>
            <p:nvPr/>
          </p:nvSpPr>
          <p:spPr bwMode="auto">
            <a:xfrm>
              <a:off x="5894885" y="3770701"/>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78" name="Line 809"/>
            <p:cNvSpPr>
              <a:spLocks noChangeShapeType="1"/>
            </p:cNvSpPr>
            <p:nvPr/>
          </p:nvSpPr>
          <p:spPr bwMode="auto">
            <a:xfrm>
              <a:off x="5908938"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79" name="Line 810"/>
            <p:cNvSpPr>
              <a:spLocks noChangeShapeType="1"/>
            </p:cNvSpPr>
            <p:nvPr/>
          </p:nvSpPr>
          <p:spPr bwMode="auto">
            <a:xfrm>
              <a:off x="5922990"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80" name="Line 811"/>
            <p:cNvSpPr>
              <a:spLocks noChangeShapeType="1"/>
            </p:cNvSpPr>
            <p:nvPr/>
          </p:nvSpPr>
          <p:spPr bwMode="auto">
            <a:xfrm>
              <a:off x="5937043"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81" name="Line 812"/>
            <p:cNvSpPr>
              <a:spLocks noChangeShapeType="1"/>
            </p:cNvSpPr>
            <p:nvPr/>
          </p:nvSpPr>
          <p:spPr bwMode="auto">
            <a:xfrm>
              <a:off x="5951095"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82" name="Line 813"/>
            <p:cNvSpPr>
              <a:spLocks noChangeShapeType="1"/>
            </p:cNvSpPr>
            <p:nvPr/>
          </p:nvSpPr>
          <p:spPr bwMode="auto">
            <a:xfrm>
              <a:off x="5966709"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83" name="Line 814"/>
            <p:cNvSpPr>
              <a:spLocks noChangeShapeType="1"/>
            </p:cNvSpPr>
            <p:nvPr/>
          </p:nvSpPr>
          <p:spPr bwMode="auto">
            <a:xfrm>
              <a:off x="5980762"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84" name="Line 815"/>
            <p:cNvSpPr>
              <a:spLocks noChangeShapeType="1"/>
            </p:cNvSpPr>
            <p:nvPr/>
          </p:nvSpPr>
          <p:spPr bwMode="auto">
            <a:xfrm>
              <a:off x="5994815"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85" name="Line 816"/>
            <p:cNvSpPr>
              <a:spLocks noChangeShapeType="1"/>
            </p:cNvSpPr>
            <p:nvPr/>
          </p:nvSpPr>
          <p:spPr bwMode="auto">
            <a:xfrm>
              <a:off x="6008868"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86" name="Line 817"/>
            <p:cNvSpPr>
              <a:spLocks noChangeShapeType="1"/>
            </p:cNvSpPr>
            <p:nvPr/>
          </p:nvSpPr>
          <p:spPr bwMode="auto">
            <a:xfrm>
              <a:off x="6022920"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87" name="Line 818"/>
            <p:cNvSpPr>
              <a:spLocks noChangeShapeType="1"/>
            </p:cNvSpPr>
            <p:nvPr/>
          </p:nvSpPr>
          <p:spPr bwMode="auto">
            <a:xfrm>
              <a:off x="6036973"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88" name="Line 819"/>
            <p:cNvSpPr>
              <a:spLocks noChangeShapeType="1"/>
            </p:cNvSpPr>
            <p:nvPr/>
          </p:nvSpPr>
          <p:spPr bwMode="auto">
            <a:xfrm>
              <a:off x="6051025"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89" name="Line 820"/>
            <p:cNvSpPr>
              <a:spLocks noChangeShapeType="1"/>
            </p:cNvSpPr>
            <p:nvPr/>
          </p:nvSpPr>
          <p:spPr bwMode="auto">
            <a:xfrm>
              <a:off x="6066640"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90" name="Line 821"/>
            <p:cNvSpPr>
              <a:spLocks noChangeShapeType="1"/>
            </p:cNvSpPr>
            <p:nvPr/>
          </p:nvSpPr>
          <p:spPr bwMode="auto">
            <a:xfrm>
              <a:off x="6080693"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91" name="Line 822"/>
            <p:cNvSpPr>
              <a:spLocks noChangeShapeType="1"/>
            </p:cNvSpPr>
            <p:nvPr/>
          </p:nvSpPr>
          <p:spPr bwMode="auto">
            <a:xfrm>
              <a:off x="6094745"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92" name="Line 823"/>
            <p:cNvSpPr>
              <a:spLocks noChangeShapeType="1"/>
            </p:cNvSpPr>
            <p:nvPr/>
          </p:nvSpPr>
          <p:spPr bwMode="auto">
            <a:xfrm>
              <a:off x="6108798"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93" name="Line 824"/>
            <p:cNvSpPr>
              <a:spLocks noChangeShapeType="1"/>
            </p:cNvSpPr>
            <p:nvPr/>
          </p:nvSpPr>
          <p:spPr bwMode="auto">
            <a:xfrm>
              <a:off x="6122850"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94" name="Line 825"/>
            <p:cNvSpPr>
              <a:spLocks noChangeShapeType="1"/>
            </p:cNvSpPr>
            <p:nvPr/>
          </p:nvSpPr>
          <p:spPr bwMode="auto">
            <a:xfrm>
              <a:off x="6136904"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95" name="Line 826"/>
            <p:cNvSpPr>
              <a:spLocks noChangeShapeType="1"/>
            </p:cNvSpPr>
            <p:nvPr/>
          </p:nvSpPr>
          <p:spPr bwMode="auto">
            <a:xfrm>
              <a:off x="6150956"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96" name="Line 827"/>
            <p:cNvSpPr>
              <a:spLocks noChangeShapeType="1"/>
            </p:cNvSpPr>
            <p:nvPr/>
          </p:nvSpPr>
          <p:spPr bwMode="auto">
            <a:xfrm>
              <a:off x="6166570"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97" name="Line 828"/>
            <p:cNvSpPr>
              <a:spLocks noChangeShapeType="1"/>
            </p:cNvSpPr>
            <p:nvPr/>
          </p:nvSpPr>
          <p:spPr bwMode="auto">
            <a:xfrm>
              <a:off x="6180623"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98" name="Line 829"/>
            <p:cNvSpPr>
              <a:spLocks noChangeShapeType="1"/>
            </p:cNvSpPr>
            <p:nvPr/>
          </p:nvSpPr>
          <p:spPr bwMode="auto">
            <a:xfrm>
              <a:off x="6194675"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99" name="Line 830"/>
            <p:cNvSpPr>
              <a:spLocks noChangeShapeType="1"/>
            </p:cNvSpPr>
            <p:nvPr/>
          </p:nvSpPr>
          <p:spPr bwMode="auto">
            <a:xfrm>
              <a:off x="6208729"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00" name="Line 831"/>
            <p:cNvSpPr>
              <a:spLocks noChangeShapeType="1"/>
            </p:cNvSpPr>
            <p:nvPr/>
          </p:nvSpPr>
          <p:spPr bwMode="auto">
            <a:xfrm>
              <a:off x="6222781"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01" name="Line 832"/>
            <p:cNvSpPr>
              <a:spLocks noChangeShapeType="1"/>
            </p:cNvSpPr>
            <p:nvPr/>
          </p:nvSpPr>
          <p:spPr bwMode="auto">
            <a:xfrm>
              <a:off x="6236834"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02" name="Line 833"/>
            <p:cNvSpPr>
              <a:spLocks noChangeShapeType="1"/>
            </p:cNvSpPr>
            <p:nvPr/>
          </p:nvSpPr>
          <p:spPr bwMode="auto">
            <a:xfrm>
              <a:off x="6250886"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03" name="Line 834"/>
            <p:cNvSpPr>
              <a:spLocks noChangeShapeType="1"/>
            </p:cNvSpPr>
            <p:nvPr/>
          </p:nvSpPr>
          <p:spPr bwMode="auto">
            <a:xfrm>
              <a:off x="6266500"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04" name="Line 835"/>
            <p:cNvSpPr>
              <a:spLocks noChangeShapeType="1"/>
            </p:cNvSpPr>
            <p:nvPr/>
          </p:nvSpPr>
          <p:spPr bwMode="auto">
            <a:xfrm>
              <a:off x="6280553"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05" name="Line 836"/>
            <p:cNvSpPr>
              <a:spLocks noChangeShapeType="1"/>
            </p:cNvSpPr>
            <p:nvPr/>
          </p:nvSpPr>
          <p:spPr bwMode="auto">
            <a:xfrm>
              <a:off x="6294606"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06" name="Line 837"/>
            <p:cNvSpPr>
              <a:spLocks noChangeShapeType="1"/>
            </p:cNvSpPr>
            <p:nvPr/>
          </p:nvSpPr>
          <p:spPr bwMode="auto">
            <a:xfrm>
              <a:off x="6308659"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07" name="Line 838"/>
            <p:cNvSpPr>
              <a:spLocks noChangeShapeType="1"/>
            </p:cNvSpPr>
            <p:nvPr/>
          </p:nvSpPr>
          <p:spPr bwMode="auto">
            <a:xfrm>
              <a:off x="6322711"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08" name="Line 839"/>
            <p:cNvSpPr>
              <a:spLocks noChangeShapeType="1"/>
            </p:cNvSpPr>
            <p:nvPr/>
          </p:nvSpPr>
          <p:spPr bwMode="auto">
            <a:xfrm>
              <a:off x="6336764"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09" name="Line 840"/>
            <p:cNvSpPr>
              <a:spLocks noChangeShapeType="1"/>
            </p:cNvSpPr>
            <p:nvPr/>
          </p:nvSpPr>
          <p:spPr bwMode="auto">
            <a:xfrm>
              <a:off x="6352378"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10" name="Line 841"/>
            <p:cNvSpPr>
              <a:spLocks noChangeShapeType="1"/>
            </p:cNvSpPr>
            <p:nvPr/>
          </p:nvSpPr>
          <p:spPr bwMode="auto">
            <a:xfrm>
              <a:off x="6366431"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11" name="Line 842"/>
            <p:cNvSpPr>
              <a:spLocks noChangeShapeType="1"/>
            </p:cNvSpPr>
            <p:nvPr/>
          </p:nvSpPr>
          <p:spPr bwMode="auto">
            <a:xfrm>
              <a:off x="6380484"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12" name="Line 843"/>
            <p:cNvSpPr>
              <a:spLocks noChangeShapeType="1"/>
            </p:cNvSpPr>
            <p:nvPr/>
          </p:nvSpPr>
          <p:spPr bwMode="auto">
            <a:xfrm>
              <a:off x="6394536"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13" name="Line 844"/>
            <p:cNvSpPr>
              <a:spLocks noChangeShapeType="1"/>
            </p:cNvSpPr>
            <p:nvPr/>
          </p:nvSpPr>
          <p:spPr bwMode="auto">
            <a:xfrm>
              <a:off x="6408589"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14" name="Line 845"/>
            <p:cNvSpPr>
              <a:spLocks noChangeShapeType="1"/>
            </p:cNvSpPr>
            <p:nvPr/>
          </p:nvSpPr>
          <p:spPr bwMode="auto">
            <a:xfrm>
              <a:off x="6422641"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15" name="Line 846"/>
            <p:cNvSpPr>
              <a:spLocks noChangeShapeType="1"/>
            </p:cNvSpPr>
            <p:nvPr/>
          </p:nvSpPr>
          <p:spPr bwMode="auto">
            <a:xfrm>
              <a:off x="6436695"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16" name="Line 847"/>
            <p:cNvSpPr>
              <a:spLocks noChangeShapeType="1"/>
            </p:cNvSpPr>
            <p:nvPr/>
          </p:nvSpPr>
          <p:spPr bwMode="auto">
            <a:xfrm>
              <a:off x="6452309"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17" name="Line 848"/>
            <p:cNvSpPr>
              <a:spLocks noChangeShapeType="1"/>
            </p:cNvSpPr>
            <p:nvPr/>
          </p:nvSpPr>
          <p:spPr bwMode="auto">
            <a:xfrm>
              <a:off x="6466361"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18" name="Line 849"/>
            <p:cNvSpPr>
              <a:spLocks noChangeShapeType="1"/>
            </p:cNvSpPr>
            <p:nvPr/>
          </p:nvSpPr>
          <p:spPr bwMode="auto">
            <a:xfrm>
              <a:off x="6480414"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19" name="Line 850"/>
            <p:cNvSpPr>
              <a:spLocks noChangeShapeType="1"/>
            </p:cNvSpPr>
            <p:nvPr/>
          </p:nvSpPr>
          <p:spPr bwMode="auto">
            <a:xfrm>
              <a:off x="6494466"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20" name="Line 851"/>
            <p:cNvSpPr>
              <a:spLocks noChangeShapeType="1"/>
            </p:cNvSpPr>
            <p:nvPr/>
          </p:nvSpPr>
          <p:spPr bwMode="auto">
            <a:xfrm>
              <a:off x="6508520"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21" name="Line 852"/>
            <p:cNvSpPr>
              <a:spLocks noChangeShapeType="1"/>
            </p:cNvSpPr>
            <p:nvPr/>
          </p:nvSpPr>
          <p:spPr bwMode="auto">
            <a:xfrm>
              <a:off x="6522572"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22" name="Line 853"/>
            <p:cNvSpPr>
              <a:spLocks noChangeShapeType="1"/>
            </p:cNvSpPr>
            <p:nvPr/>
          </p:nvSpPr>
          <p:spPr bwMode="auto">
            <a:xfrm>
              <a:off x="6536625"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23" name="Line 854"/>
            <p:cNvSpPr>
              <a:spLocks noChangeShapeType="1"/>
            </p:cNvSpPr>
            <p:nvPr/>
          </p:nvSpPr>
          <p:spPr bwMode="auto">
            <a:xfrm>
              <a:off x="6552239"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24" name="Line 855"/>
            <p:cNvSpPr>
              <a:spLocks noChangeShapeType="1"/>
            </p:cNvSpPr>
            <p:nvPr/>
          </p:nvSpPr>
          <p:spPr bwMode="auto">
            <a:xfrm>
              <a:off x="6566291"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25" name="Line 856"/>
            <p:cNvSpPr>
              <a:spLocks noChangeShapeType="1"/>
            </p:cNvSpPr>
            <p:nvPr/>
          </p:nvSpPr>
          <p:spPr bwMode="auto">
            <a:xfrm>
              <a:off x="6580344"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26" name="Line 857"/>
            <p:cNvSpPr>
              <a:spLocks noChangeShapeType="1"/>
            </p:cNvSpPr>
            <p:nvPr/>
          </p:nvSpPr>
          <p:spPr bwMode="auto">
            <a:xfrm>
              <a:off x="6594397"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27" name="Line 858"/>
            <p:cNvSpPr>
              <a:spLocks noChangeShapeType="1"/>
            </p:cNvSpPr>
            <p:nvPr/>
          </p:nvSpPr>
          <p:spPr bwMode="auto">
            <a:xfrm>
              <a:off x="6608450"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28" name="Line 859"/>
            <p:cNvSpPr>
              <a:spLocks noChangeShapeType="1"/>
            </p:cNvSpPr>
            <p:nvPr/>
          </p:nvSpPr>
          <p:spPr bwMode="auto">
            <a:xfrm>
              <a:off x="6622502"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29" name="Line 860"/>
            <p:cNvSpPr>
              <a:spLocks noChangeShapeType="1"/>
            </p:cNvSpPr>
            <p:nvPr/>
          </p:nvSpPr>
          <p:spPr bwMode="auto">
            <a:xfrm>
              <a:off x="6636555" y="3770702"/>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30" name="Line 861"/>
            <p:cNvSpPr>
              <a:spLocks noChangeShapeType="1"/>
            </p:cNvSpPr>
            <p:nvPr/>
          </p:nvSpPr>
          <p:spPr bwMode="auto">
            <a:xfrm>
              <a:off x="6652169" y="3770702"/>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75" name="Rectangle 906"/>
            <p:cNvSpPr>
              <a:spLocks noChangeArrowheads="1"/>
            </p:cNvSpPr>
            <p:nvPr/>
          </p:nvSpPr>
          <p:spPr bwMode="auto">
            <a:xfrm>
              <a:off x="340944" y="3630175"/>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0.4</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1876" name="Line 907"/>
            <p:cNvSpPr>
              <a:spLocks noChangeShapeType="1"/>
            </p:cNvSpPr>
            <p:nvPr/>
          </p:nvSpPr>
          <p:spPr bwMode="auto">
            <a:xfrm flipH="1">
              <a:off x="868701" y="2847907"/>
              <a:ext cx="9993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77" name="Line 908"/>
            <p:cNvSpPr>
              <a:spLocks noChangeShapeType="1"/>
            </p:cNvSpPr>
            <p:nvPr/>
          </p:nvSpPr>
          <p:spPr bwMode="auto">
            <a:xfrm>
              <a:off x="7282980" y="2847907"/>
              <a:ext cx="98368"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78" name="Line 909"/>
            <p:cNvSpPr>
              <a:spLocks noChangeShapeType="1"/>
            </p:cNvSpPr>
            <p:nvPr/>
          </p:nvSpPr>
          <p:spPr bwMode="auto">
            <a:xfrm>
              <a:off x="968632"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79" name="Line 910"/>
            <p:cNvSpPr>
              <a:spLocks noChangeShapeType="1"/>
            </p:cNvSpPr>
            <p:nvPr/>
          </p:nvSpPr>
          <p:spPr bwMode="auto">
            <a:xfrm>
              <a:off x="982684"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80" name="Line 911"/>
            <p:cNvSpPr>
              <a:spLocks noChangeShapeType="1"/>
            </p:cNvSpPr>
            <p:nvPr/>
          </p:nvSpPr>
          <p:spPr bwMode="auto">
            <a:xfrm>
              <a:off x="996737"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81" name="Line 912"/>
            <p:cNvSpPr>
              <a:spLocks noChangeShapeType="1"/>
            </p:cNvSpPr>
            <p:nvPr/>
          </p:nvSpPr>
          <p:spPr bwMode="auto">
            <a:xfrm>
              <a:off x="101078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82" name="Line 913"/>
            <p:cNvSpPr>
              <a:spLocks noChangeShapeType="1"/>
            </p:cNvSpPr>
            <p:nvPr/>
          </p:nvSpPr>
          <p:spPr bwMode="auto">
            <a:xfrm>
              <a:off x="1024843"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83" name="Line 914"/>
            <p:cNvSpPr>
              <a:spLocks noChangeShapeType="1"/>
            </p:cNvSpPr>
            <p:nvPr/>
          </p:nvSpPr>
          <p:spPr bwMode="auto">
            <a:xfrm>
              <a:off x="1038895"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84" name="Line 915"/>
            <p:cNvSpPr>
              <a:spLocks noChangeShapeType="1"/>
            </p:cNvSpPr>
            <p:nvPr/>
          </p:nvSpPr>
          <p:spPr bwMode="auto">
            <a:xfrm>
              <a:off x="1052948"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85" name="Line 916"/>
            <p:cNvSpPr>
              <a:spLocks noChangeShapeType="1"/>
            </p:cNvSpPr>
            <p:nvPr/>
          </p:nvSpPr>
          <p:spPr bwMode="auto">
            <a:xfrm>
              <a:off x="1068562"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86" name="Line 917"/>
            <p:cNvSpPr>
              <a:spLocks noChangeShapeType="1"/>
            </p:cNvSpPr>
            <p:nvPr/>
          </p:nvSpPr>
          <p:spPr bwMode="auto">
            <a:xfrm>
              <a:off x="1082614"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87" name="Line 918"/>
            <p:cNvSpPr>
              <a:spLocks noChangeShapeType="1"/>
            </p:cNvSpPr>
            <p:nvPr/>
          </p:nvSpPr>
          <p:spPr bwMode="auto">
            <a:xfrm>
              <a:off x="109666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88" name="Line 919"/>
            <p:cNvSpPr>
              <a:spLocks noChangeShapeType="1"/>
            </p:cNvSpPr>
            <p:nvPr/>
          </p:nvSpPr>
          <p:spPr bwMode="auto">
            <a:xfrm>
              <a:off x="111072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89" name="Line 920"/>
            <p:cNvSpPr>
              <a:spLocks noChangeShapeType="1"/>
            </p:cNvSpPr>
            <p:nvPr/>
          </p:nvSpPr>
          <p:spPr bwMode="auto">
            <a:xfrm>
              <a:off x="1124773"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90" name="Line 921"/>
            <p:cNvSpPr>
              <a:spLocks noChangeShapeType="1"/>
            </p:cNvSpPr>
            <p:nvPr/>
          </p:nvSpPr>
          <p:spPr bwMode="auto">
            <a:xfrm>
              <a:off x="1138825"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91" name="Line 922"/>
            <p:cNvSpPr>
              <a:spLocks noChangeShapeType="1"/>
            </p:cNvSpPr>
            <p:nvPr/>
          </p:nvSpPr>
          <p:spPr bwMode="auto">
            <a:xfrm>
              <a:off x="1152878"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892" name="Line 923"/>
            <p:cNvSpPr>
              <a:spLocks noChangeShapeType="1"/>
            </p:cNvSpPr>
            <p:nvPr/>
          </p:nvSpPr>
          <p:spPr bwMode="auto">
            <a:xfrm>
              <a:off x="1168492"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40" name="Line 971"/>
            <p:cNvSpPr>
              <a:spLocks noChangeShapeType="1"/>
            </p:cNvSpPr>
            <p:nvPr/>
          </p:nvSpPr>
          <p:spPr bwMode="auto">
            <a:xfrm>
              <a:off x="1853952"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41" name="Line 972"/>
            <p:cNvSpPr>
              <a:spLocks noChangeShapeType="1"/>
            </p:cNvSpPr>
            <p:nvPr/>
          </p:nvSpPr>
          <p:spPr bwMode="auto">
            <a:xfrm>
              <a:off x="1868005"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42" name="Line 973"/>
            <p:cNvSpPr>
              <a:spLocks noChangeShapeType="1"/>
            </p:cNvSpPr>
            <p:nvPr/>
          </p:nvSpPr>
          <p:spPr bwMode="auto">
            <a:xfrm>
              <a:off x="1882057"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43" name="Line 974"/>
            <p:cNvSpPr>
              <a:spLocks noChangeShapeType="1"/>
            </p:cNvSpPr>
            <p:nvPr/>
          </p:nvSpPr>
          <p:spPr bwMode="auto">
            <a:xfrm>
              <a:off x="189611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44" name="Line 975"/>
            <p:cNvSpPr>
              <a:spLocks noChangeShapeType="1"/>
            </p:cNvSpPr>
            <p:nvPr/>
          </p:nvSpPr>
          <p:spPr bwMode="auto">
            <a:xfrm>
              <a:off x="1910162"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45" name="Line 976"/>
            <p:cNvSpPr>
              <a:spLocks noChangeShapeType="1"/>
            </p:cNvSpPr>
            <p:nvPr/>
          </p:nvSpPr>
          <p:spPr bwMode="auto">
            <a:xfrm>
              <a:off x="1924216"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46" name="Line 977"/>
            <p:cNvSpPr>
              <a:spLocks noChangeShapeType="1"/>
            </p:cNvSpPr>
            <p:nvPr/>
          </p:nvSpPr>
          <p:spPr bwMode="auto">
            <a:xfrm>
              <a:off x="1938268"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47" name="Line 978"/>
            <p:cNvSpPr>
              <a:spLocks noChangeShapeType="1"/>
            </p:cNvSpPr>
            <p:nvPr/>
          </p:nvSpPr>
          <p:spPr bwMode="auto">
            <a:xfrm>
              <a:off x="1953882"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48" name="Line 979"/>
            <p:cNvSpPr>
              <a:spLocks noChangeShapeType="1"/>
            </p:cNvSpPr>
            <p:nvPr/>
          </p:nvSpPr>
          <p:spPr bwMode="auto">
            <a:xfrm>
              <a:off x="1967935"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49" name="Line 980"/>
            <p:cNvSpPr>
              <a:spLocks noChangeShapeType="1"/>
            </p:cNvSpPr>
            <p:nvPr/>
          </p:nvSpPr>
          <p:spPr bwMode="auto">
            <a:xfrm>
              <a:off x="1981987"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50" name="Line 981"/>
            <p:cNvSpPr>
              <a:spLocks noChangeShapeType="1"/>
            </p:cNvSpPr>
            <p:nvPr/>
          </p:nvSpPr>
          <p:spPr bwMode="auto">
            <a:xfrm>
              <a:off x="199604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51" name="Line 982"/>
            <p:cNvSpPr>
              <a:spLocks noChangeShapeType="1"/>
            </p:cNvSpPr>
            <p:nvPr/>
          </p:nvSpPr>
          <p:spPr bwMode="auto">
            <a:xfrm>
              <a:off x="2010093"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52" name="Line 983"/>
            <p:cNvSpPr>
              <a:spLocks noChangeShapeType="1"/>
            </p:cNvSpPr>
            <p:nvPr/>
          </p:nvSpPr>
          <p:spPr bwMode="auto">
            <a:xfrm>
              <a:off x="2024146"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53" name="Line 984"/>
            <p:cNvSpPr>
              <a:spLocks noChangeShapeType="1"/>
            </p:cNvSpPr>
            <p:nvPr/>
          </p:nvSpPr>
          <p:spPr bwMode="auto">
            <a:xfrm>
              <a:off x="2038198"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54" name="Line 985"/>
            <p:cNvSpPr>
              <a:spLocks noChangeShapeType="1"/>
            </p:cNvSpPr>
            <p:nvPr/>
          </p:nvSpPr>
          <p:spPr bwMode="auto">
            <a:xfrm>
              <a:off x="2053812"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55" name="Line 986"/>
            <p:cNvSpPr>
              <a:spLocks noChangeShapeType="1"/>
            </p:cNvSpPr>
            <p:nvPr/>
          </p:nvSpPr>
          <p:spPr bwMode="auto">
            <a:xfrm>
              <a:off x="2067865"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56" name="Line 987"/>
            <p:cNvSpPr>
              <a:spLocks noChangeShapeType="1"/>
            </p:cNvSpPr>
            <p:nvPr/>
          </p:nvSpPr>
          <p:spPr bwMode="auto">
            <a:xfrm>
              <a:off x="208191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57" name="Line 988"/>
            <p:cNvSpPr>
              <a:spLocks noChangeShapeType="1"/>
            </p:cNvSpPr>
            <p:nvPr/>
          </p:nvSpPr>
          <p:spPr bwMode="auto">
            <a:xfrm>
              <a:off x="209597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58" name="Line 989"/>
            <p:cNvSpPr>
              <a:spLocks noChangeShapeType="1"/>
            </p:cNvSpPr>
            <p:nvPr/>
          </p:nvSpPr>
          <p:spPr bwMode="auto">
            <a:xfrm>
              <a:off x="2110023"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59" name="Line 990"/>
            <p:cNvSpPr>
              <a:spLocks noChangeShapeType="1"/>
            </p:cNvSpPr>
            <p:nvPr/>
          </p:nvSpPr>
          <p:spPr bwMode="auto">
            <a:xfrm>
              <a:off x="2124076"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60" name="Line 991"/>
            <p:cNvSpPr>
              <a:spLocks noChangeShapeType="1"/>
            </p:cNvSpPr>
            <p:nvPr/>
          </p:nvSpPr>
          <p:spPr bwMode="auto">
            <a:xfrm>
              <a:off x="2138128"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61" name="Line 992"/>
            <p:cNvSpPr>
              <a:spLocks noChangeShapeType="1"/>
            </p:cNvSpPr>
            <p:nvPr/>
          </p:nvSpPr>
          <p:spPr bwMode="auto">
            <a:xfrm>
              <a:off x="2153743"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62" name="Line 993"/>
            <p:cNvSpPr>
              <a:spLocks noChangeShapeType="1"/>
            </p:cNvSpPr>
            <p:nvPr/>
          </p:nvSpPr>
          <p:spPr bwMode="auto">
            <a:xfrm>
              <a:off x="2167796"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63" name="Line 994"/>
            <p:cNvSpPr>
              <a:spLocks noChangeShapeType="1"/>
            </p:cNvSpPr>
            <p:nvPr/>
          </p:nvSpPr>
          <p:spPr bwMode="auto">
            <a:xfrm>
              <a:off x="218184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64" name="Line 995"/>
            <p:cNvSpPr>
              <a:spLocks noChangeShapeType="1"/>
            </p:cNvSpPr>
            <p:nvPr/>
          </p:nvSpPr>
          <p:spPr bwMode="auto">
            <a:xfrm>
              <a:off x="219590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65" name="Line 996"/>
            <p:cNvSpPr>
              <a:spLocks noChangeShapeType="1"/>
            </p:cNvSpPr>
            <p:nvPr/>
          </p:nvSpPr>
          <p:spPr bwMode="auto">
            <a:xfrm>
              <a:off x="2209953"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66" name="Line 997"/>
            <p:cNvSpPr>
              <a:spLocks noChangeShapeType="1"/>
            </p:cNvSpPr>
            <p:nvPr/>
          </p:nvSpPr>
          <p:spPr bwMode="auto">
            <a:xfrm>
              <a:off x="2224007"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67" name="Line 998"/>
            <p:cNvSpPr>
              <a:spLocks noChangeShapeType="1"/>
            </p:cNvSpPr>
            <p:nvPr/>
          </p:nvSpPr>
          <p:spPr bwMode="auto">
            <a:xfrm>
              <a:off x="223962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68" name="Line 999"/>
            <p:cNvSpPr>
              <a:spLocks noChangeShapeType="1"/>
            </p:cNvSpPr>
            <p:nvPr/>
          </p:nvSpPr>
          <p:spPr bwMode="auto">
            <a:xfrm>
              <a:off x="2253673"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69" name="Line 1000"/>
            <p:cNvSpPr>
              <a:spLocks noChangeShapeType="1"/>
            </p:cNvSpPr>
            <p:nvPr/>
          </p:nvSpPr>
          <p:spPr bwMode="auto">
            <a:xfrm>
              <a:off x="2267726"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70" name="Line 1001"/>
            <p:cNvSpPr>
              <a:spLocks noChangeShapeType="1"/>
            </p:cNvSpPr>
            <p:nvPr/>
          </p:nvSpPr>
          <p:spPr bwMode="auto">
            <a:xfrm>
              <a:off x="228177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71" name="Line 1002"/>
            <p:cNvSpPr>
              <a:spLocks noChangeShapeType="1"/>
            </p:cNvSpPr>
            <p:nvPr/>
          </p:nvSpPr>
          <p:spPr bwMode="auto">
            <a:xfrm>
              <a:off x="229583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72" name="Line 1003"/>
            <p:cNvSpPr>
              <a:spLocks noChangeShapeType="1"/>
            </p:cNvSpPr>
            <p:nvPr/>
          </p:nvSpPr>
          <p:spPr bwMode="auto">
            <a:xfrm>
              <a:off x="2309884"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47" name="Line 1179"/>
            <p:cNvSpPr>
              <a:spLocks noChangeShapeType="1"/>
            </p:cNvSpPr>
            <p:nvPr/>
          </p:nvSpPr>
          <p:spPr bwMode="auto">
            <a:xfrm>
              <a:off x="4809704"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48" name="Line 1180"/>
            <p:cNvSpPr>
              <a:spLocks noChangeShapeType="1"/>
            </p:cNvSpPr>
            <p:nvPr/>
          </p:nvSpPr>
          <p:spPr bwMode="auto">
            <a:xfrm>
              <a:off x="4823756"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49" name="Line 1181"/>
            <p:cNvSpPr>
              <a:spLocks noChangeShapeType="1"/>
            </p:cNvSpPr>
            <p:nvPr/>
          </p:nvSpPr>
          <p:spPr bwMode="auto">
            <a:xfrm>
              <a:off x="483780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50" name="Line 1182"/>
            <p:cNvSpPr>
              <a:spLocks noChangeShapeType="1"/>
            </p:cNvSpPr>
            <p:nvPr/>
          </p:nvSpPr>
          <p:spPr bwMode="auto">
            <a:xfrm>
              <a:off x="4851861"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51" name="Line 1183"/>
            <p:cNvSpPr>
              <a:spLocks noChangeShapeType="1"/>
            </p:cNvSpPr>
            <p:nvPr/>
          </p:nvSpPr>
          <p:spPr bwMode="auto">
            <a:xfrm>
              <a:off x="4865915"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52" name="Line 1184"/>
            <p:cNvSpPr>
              <a:spLocks noChangeShapeType="1"/>
            </p:cNvSpPr>
            <p:nvPr/>
          </p:nvSpPr>
          <p:spPr bwMode="auto">
            <a:xfrm>
              <a:off x="4879967"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53" name="Line 1185"/>
            <p:cNvSpPr>
              <a:spLocks noChangeShapeType="1"/>
            </p:cNvSpPr>
            <p:nvPr/>
          </p:nvSpPr>
          <p:spPr bwMode="auto">
            <a:xfrm>
              <a:off x="489558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54" name="Line 1186"/>
            <p:cNvSpPr>
              <a:spLocks noChangeShapeType="1"/>
            </p:cNvSpPr>
            <p:nvPr/>
          </p:nvSpPr>
          <p:spPr bwMode="auto">
            <a:xfrm>
              <a:off x="4909634"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55" name="Line 1187"/>
            <p:cNvSpPr>
              <a:spLocks noChangeShapeType="1"/>
            </p:cNvSpPr>
            <p:nvPr/>
          </p:nvSpPr>
          <p:spPr bwMode="auto">
            <a:xfrm>
              <a:off x="4923686"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56" name="Line 1188"/>
            <p:cNvSpPr>
              <a:spLocks noChangeShapeType="1"/>
            </p:cNvSpPr>
            <p:nvPr/>
          </p:nvSpPr>
          <p:spPr bwMode="auto">
            <a:xfrm>
              <a:off x="493774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57" name="Line 1189"/>
            <p:cNvSpPr>
              <a:spLocks noChangeShapeType="1"/>
            </p:cNvSpPr>
            <p:nvPr/>
          </p:nvSpPr>
          <p:spPr bwMode="auto">
            <a:xfrm>
              <a:off x="4951792"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58" name="Line 1190"/>
            <p:cNvSpPr>
              <a:spLocks noChangeShapeType="1"/>
            </p:cNvSpPr>
            <p:nvPr/>
          </p:nvSpPr>
          <p:spPr bwMode="auto">
            <a:xfrm>
              <a:off x="4965845"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59" name="Line 1191"/>
            <p:cNvSpPr>
              <a:spLocks noChangeShapeType="1"/>
            </p:cNvSpPr>
            <p:nvPr/>
          </p:nvSpPr>
          <p:spPr bwMode="auto">
            <a:xfrm>
              <a:off x="498145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60" name="Line 1192"/>
            <p:cNvSpPr>
              <a:spLocks noChangeShapeType="1"/>
            </p:cNvSpPr>
            <p:nvPr/>
          </p:nvSpPr>
          <p:spPr bwMode="auto">
            <a:xfrm>
              <a:off x="499551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61" name="Line 1193"/>
            <p:cNvSpPr>
              <a:spLocks noChangeShapeType="1"/>
            </p:cNvSpPr>
            <p:nvPr/>
          </p:nvSpPr>
          <p:spPr bwMode="auto">
            <a:xfrm>
              <a:off x="5009565"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62" name="Line 1194"/>
            <p:cNvSpPr>
              <a:spLocks noChangeShapeType="1"/>
            </p:cNvSpPr>
            <p:nvPr/>
          </p:nvSpPr>
          <p:spPr bwMode="auto">
            <a:xfrm>
              <a:off x="5023617"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63" name="Line 1195"/>
            <p:cNvSpPr>
              <a:spLocks noChangeShapeType="1"/>
            </p:cNvSpPr>
            <p:nvPr/>
          </p:nvSpPr>
          <p:spPr bwMode="auto">
            <a:xfrm>
              <a:off x="503767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64" name="Line 1196"/>
            <p:cNvSpPr>
              <a:spLocks noChangeShapeType="1"/>
            </p:cNvSpPr>
            <p:nvPr/>
          </p:nvSpPr>
          <p:spPr bwMode="auto">
            <a:xfrm>
              <a:off x="5051722"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65" name="Line 1197"/>
            <p:cNvSpPr>
              <a:spLocks noChangeShapeType="1"/>
            </p:cNvSpPr>
            <p:nvPr/>
          </p:nvSpPr>
          <p:spPr bwMode="auto">
            <a:xfrm>
              <a:off x="5065775"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66" name="Line 1198"/>
            <p:cNvSpPr>
              <a:spLocks noChangeShapeType="1"/>
            </p:cNvSpPr>
            <p:nvPr/>
          </p:nvSpPr>
          <p:spPr bwMode="auto">
            <a:xfrm>
              <a:off x="508138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67" name="Line 1199"/>
            <p:cNvSpPr>
              <a:spLocks noChangeShapeType="1"/>
            </p:cNvSpPr>
            <p:nvPr/>
          </p:nvSpPr>
          <p:spPr bwMode="auto">
            <a:xfrm>
              <a:off x="5095442"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68" name="Line 1200"/>
            <p:cNvSpPr>
              <a:spLocks noChangeShapeType="1"/>
            </p:cNvSpPr>
            <p:nvPr/>
          </p:nvSpPr>
          <p:spPr bwMode="auto">
            <a:xfrm>
              <a:off x="5109495"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69" name="Line 1201"/>
            <p:cNvSpPr>
              <a:spLocks noChangeShapeType="1"/>
            </p:cNvSpPr>
            <p:nvPr/>
          </p:nvSpPr>
          <p:spPr bwMode="auto">
            <a:xfrm>
              <a:off x="5123547"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70" name="Line 1202"/>
            <p:cNvSpPr>
              <a:spLocks noChangeShapeType="1"/>
            </p:cNvSpPr>
            <p:nvPr/>
          </p:nvSpPr>
          <p:spPr bwMode="auto">
            <a:xfrm>
              <a:off x="513760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71" name="Line 1203"/>
            <p:cNvSpPr>
              <a:spLocks noChangeShapeType="1"/>
            </p:cNvSpPr>
            <p:nvPr/>
          </p:nvSpPr>
          <p:spPr bwMode="auto">
            <a:xfrm>
              <a:off x="5151652"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72" name="Line 1204"/>
            <p:cNvSpPr>
              <a:spLocks noChangeShapeType="1"/>
            </p:cNvSpPr>
            <p:nvPr/>
          </p:nvSpPr>
          <p:spPr bwMode="auto">
            <a:xfrm>
              <a:off x="5165706"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73" name="Line 1205"/>
            <p:cNvSpPr>
              <a:spLocks noChangeShapeType="1"/>
            </p:cNvSpPr>
            <p:nvPr/>
          </p:nvSpPr>
          <p:spPr bwMode="auto">
            <a:xfrm>
              <a:off x="518132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74" name="Line 1206"/>
            <p:cNvSpPr>
              <a:spLocks noChangeShapeType="1"/>
            </p:cNvSpPr>
            <p:nvPr/>
          </p:nvSpPr>
          <p:spPr bwMode="auto">
            <a:xfrm>
              <a:off x="5195372"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75" name="Line 1207"/>
            <p:cNvSpPr>
              <a:spLocks noChangeShapeType="1"/>
            </p:cNvSpPr>
            <p:nvPr/>
          </p:nvSpPr>
          <p:spPr bwMode="auto">
            <a:xfrm>
              <a:off x="5209425"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76" name="Line 1208"/>
            <p:cNvSpPr>
              <a:spLocks noChangeShapeType="1"/>
            </p:cNvSpPr>
            <p:nvPr/>
          </p:nvSpPr>
          <p:spPr bwMode="auto">
            <a:xfrm>
              <a:off x="5223477"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77" name="Line 1209"/>
            <p:cNvSpPr>
              <a:spLocks noChangeShapeType="1"/>
            </p:cNvSpPr>
            <p:nvPr/>
          </p:nvSpPr>
          <p:spPr bwMode="auto">
            <a:xfrm>
              <a:off x="523753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78" name="Line 1211"/>
            <p:cNvSpPr>
              <a:spLocks noChangeShapeType="1"/>
            </p:cNvSpPr>
            <p:nvPr/>
          </p:nvSpPr>
          <p:spPr bwMode="auto">
            <a:xfrm>
              <a:off x="5251583"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79" name="Line 1212"/>
            <p:cNvSpPr>
              <a:spLocks noChangeShapeType="1"/>
            </p:cNvSpPr>
            <p:nvPr/>
          </p:nvSpPr>
          <p:spPr bwMode="auto">
            <a:xfrm>
              <a:off x="5265636"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80" name="Line 1213"/>
            <p:cNvSpPr>
              <a:spLocks noChangeShapeType="1"/>
            </p:cNvSpPr>
            <p:nvPr/>
          </p:nvSpPr>
          <p:spPr bwMode="auto">
            <a:xfrm>
              <a:off x="528125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81" name="Line 1214"/>
            <p:cNvSpPr>
              <a:spLocks noChangeShapeType="1"/>
            </p:cNvSpPr>
            <p:nvPr/>
          </p:nvSpPr>
          <p:spPr bwMode="auto">
            <a:xfrm>
              <a:off x="5295302"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82" name="Line 1215"/>
            <p:cNvSpPr>
              <a:spLocks noChangeShapeType="1"/>
            </p:cNvSpPr>
            <p:nvPr/>
          </p:nvSpPr>
          <p:spPr bwMode="auto">
            <a:xfrm>
              <a:off x="5309356"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83" name="Line 1216"/>
            <p:cNvSpPr>
              <a:spLocks noChangeShapeType="1"/>
            </p:cNvSpPr>
            <p:nvPr/>
          </p:nvSpPr>
          <p:spPr bwMode="auto">
            <a:xfrm>
              <a:off x="532340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84" name="Line 1217"/>
            <p:cNvSpPr>
              <a:spLocks noChangeShapeType="1"/>
            </p:cNvSpPr>
            <p:nvPr/>
          </p:nvSpPr>
          <p:spPr bwMode="auto">
            <a:xfrm>
              <a:off x="533746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85" name="Line 1218"/>
            <p:cNvSpPr>
              <a:spLocks noChangeShapeType="1"/>
            </p:cNvSpPr>
            <p:nvPr/>
          </p:nvSpPr>
          <p:spPr bwMode="auto">
            <a:xfrm>
              <a:off x="5351513"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86" name="Line 1219"/>
            <p:cNvSpPr>
              <a:spLocks noChangeShapeType="1"/>
            </p:cNvSpPr>
            <p:nvPr/>
          </p:nvSpPr>
          <p:spPr bwMode="auto">
            <a:xfrm>
              <a:off x="5365566"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87" name="Line 1220"/>
            <p:cNvSpPr>
              <a:spLocks noChangeShapeType="1"/>
            </p:cNvSpPr>
            <p:nvPr/>
          </p:nvSpPr>
          <p:spPr bwMode="auto">
            <a:xfrm>
              <a:off x="538118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88" name="Line 1221"/>
            <p:cNvSpPr>
              <a:spLocks noChangeShapeType="1"/>
            </p:cNvSpPr>
            <p:nvPr/>
          </p:nvSpPr>
          <p:spPr bwMode="auto">
            <a:xfrm>
              <a:off x="5395233"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89" name="Line 1222"/>
            <p:cNvSpPr>
              <a:spLocks noChangeShapeType="1"/>
            </p:cNvSpPr>
            <p:nvPr/>
          </p:nvSpPr>
          <p:spPr bwMode="auto">
            <a:xfrm>
              <a:off x="5409286"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90" name="Line 1223"/>
            <p:cNvSpPr>
              <a:spLocks noChangeShapeType="1"/>
            </p:cNvSpPr>
            <p:nvPr/>
          </p:nvSpPr>
          <p:spPr bwMode="auto">
            <a:xfrm>
              <a:off x="542333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91" name="Line 1224"/>
            <p:cNvSpPr>
              <a:spLocks noChangeShapeType="1"/>
            </p:cNvSpPr>
            <p:nvPr/>
          </p:nvSpPr>
          <p:spPr bwMode="auto">
            <a:xfrm>
              <a:off x="5437391"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92" name="Line 1225"/>
            <p:cNvSpPr>
              <a:spLocks noChangeShapeType="1"/>
            </p:cNvSpPr>
            <p:nvPr/>
          </p:nvSpPr>
          <p:spPr bwMode="auto">
            <a:xfrm>
              <a:off x="5451443"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93" name="Line 1226"/>
            <p:cNvSpPr>
              <a:spLocks noChangeShapeType="1"/>
            </p:cNvSpPr>
            <p:nvPr/>
          </p:nvSpPr>
          <p:spPr bwMode="auto">
            <a:xfrm>
              <a:off x="5465497"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94" name="Line 1227"/>
            <p:cNvSpPr>
              <a:spLocks noChangeShapeType="1"/>
            </p:cNvSpPr>
            <p:nvPr/>
          </p:nvSpPr>
          <p:spPr bwMode="auto">
            <a:xfrm>
              <a:off x="548111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95" name="Line 1228"/>
            <p:cNvSpPr>
              <a:spLocks noChangeShapeType="1"/>
            </p:cNvSpPr>
            <p:nvPr/>
          </p:nvSpPr>
          <p:spPr bwMode="auto">
            <a:xfrm>
              <a:off x="5495163"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96" name="Line 1229"/>
            <p:cNvSpPr>
              <a:spLocks noChangeShapeType="1"/>
            </p:cNvSpPr>
            <p:nvPr/>
          </p:nvSpPr>
          <p:spPr bwMode="auto">
            <a:xfrm>
              <a:off x="5509216"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97" name="Line 1230"/>
            <p:cNvSpPr>
              <a:spLocks noChangeShapeType="1"/>
            </p:cNvSpPr>
            <p:nvPr/>
          </p:nvSpPr>
          <p:spPr bwMode="auto">
            <a:xfrm>
              <a:off x="552326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98" name="Line 1231"/>
            <p:cNvSpPr>
              <a:spLocks noChangeShapeType="1"/>
            </p:cNvSpPr>
            <p:nvPr/>
          </p:nvSpPr>
          <p:spPr bwMode="auto">
            <a:xfrm>
              <a:off x="5537322"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99" name="Line 1232"/>
            <p:cNvSpPr>
              <a:spLocks noChangeShapeType="1"/>
            </p:cNvSpPr>
            <p:nvPr/>
          </p:nvSpPr>
          <p:spPr bwMode="auto">
            <a:xfrm>
              <a:off x="5551374"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00" name="Line 1233"/>
            <p:cNvSpPr>
              <a:spLocks noChangeShapeType="1"/>
            </p:cNvSpPr>
            <p:nvPr/>
          </p:nvSpPr>
          <p:spPr bwMode="auto">
            <a:xfrm>
              <a:off x="5565427"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01" name="Line 1234"/>
            <p:cNvSpPr>
              <a:spLocks noChangeShapeType="1"/>
            </p:cNvSpPr>
            <p:nvPr/>
          </p:nvSpPr>
          <p:spPr bwMode="auto">
            <a:xfrm>
              <a:off x="558104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02" name="Line 1235"/>
            <p:cNvSpPr>
              <a:spLocks noChangeShapeType="1"/>
            </p:cNvSpPr>
            <p:nvPr/>
          </p:nvSpPr>
          <p:spPr bwMode="auto">
            <a:xfrm>
              <a:off x="5595093"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03" name="Line 1236"/>
            <p:cNvSpPr>
              <a:spLocks noChangeShapeType="1"/>
            </p:cNvSpPr>
            <p:nvPr/>
          </p:nvSpPr>
          <p:spPr bwMode="auto">
            <a:xfrm>
              <a:off x="5609147"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04" name="Line 1237"/>
            <p:cNvSpPr>
              <a:spLocks noChangeShapeType="1"/>
            </p:cNvSpPr>
            <p:nvPr/>
          </p:nvSpPr>
          <p:spPr bwMode="auto">
            <a:xfrm>
              <a:off x="562319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05" name="Line 1238"/>
            <p:cNvSpPr>
              <a:spLocks noChangeShapeType="1"/>
            </p:cNvSpPr>
            <p:nvPr/>
          </p:nvSpPr>
          <p:spPr bwMode="auto">
            <a:xfrm>
              <a:off x="5637252"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06" name="Line 1239"/>
            <p:cNvSpPr>
              <a:spLocks noChangeShapeType="1"/>
            </p:cNvSpPr>
            <p:nvPr/>
          </p:nvSpPr>
          <p:spPr bwMode="auto">
            <a:xfrm>
              <a:off x="5651304"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07" name="Line 1240"/>
            <p:cNvSpPr>
              <a:spLocks noChangeShapeType="1"/>
            </p:cNvSpPr>
            <p:nvPr/>
          </p:nvSpPr>
          <p:spPr bwMode="auto">
            <a:xfrm>
              <a:off x="566691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08" name="Line 1241"/>
            <p:cNvSpPr>
              <a:spLocks noChangeShapeType="1"/>
            </p:cNvSpPr>
            <p:nvPr/>
          </p:nvSpPr>
          <p:spPr bwMode="auto">
            <a:xfrm>
              <a:off x="568097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09" name="Line 1242"/>
            <p:cNvSpPr>
              <a:spLocks noChangeShapeType="1"/>
            </p:cNvSpPr>
            <p:nvPr/>
          </p:nvSpPr>
          <p:spPr bwMode="auto">
            <a:xfrm>
              <a:off x="5695024"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10" name="Line 1243"/>
            <p:cNvSpPr>
              <a:spLocks noChangeShapeType="1"/>
            </p:cNvSpPr>
            <p:nvPr/>
          </p:nvSpPr>
          <p:spPr bwMode="auto">
            <a:xfrm>
              <a:off x="5709077"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11" name="Line 1244"/>
            <p:cNvSpPr>
              <a:spLocks noChangeShapeType="1"/>
            </p:cNvSpPr>
            <p:nvPr/>
          </p:nvSpPr>
          <p:spPr bwMode="auto">
            <a:xfrm>
              <a:off x="572312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12" name="Line 1245"/>
            <p:cNvSpPr>
              <a:spLocks noChangeShapeType="1"/>
            </p:cNvSpPr>
            <p:nvPr/>
          </p:nvSpPr>
          <p:spPr bwMode="auto">
            <a:xfrm>
              <a:off x="5737182"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13" name="Line 1246"/>
            <p:cNvSpPr>
              <a:spLocks noChangeShapeType="1"/>
            </p:cNvSpPr>
            <p:nvPr/>
          </p:nvSpPr>
          <p:spPr bwMode="auto">
            <a:xfrm>
              <a:off x="5751234"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14" name="Line 1247"/>
            <p:cNvSpPr>
              <a:spLocks noChangeShapeType="1"/>
            </p:cNvSpPr>
            <p:nvPr/>
          </p:nvSpPr>
          <p:spPr bwMode="auto">
            <a:xfrm>
              <a:off x="576684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15" name="Line 1248"/>
            <p:cNvSpPr>
              <a:spLocks noChangeShapeType="1"/>
            </p:cNvSpPr>
            <p:nvPr/>
          </p:nvSpPr>
          <p:spPr bwMode="auto">
            <a:xfrm>
              <a:off x="5780902"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16" name="Line 1249"/>
            <p:cNvSpPr>
              <a:spLocks noChangeShapeType="1"/>
            </p:cNvSpPr>
            <p:nvPr/>
          </p:nvSpPr>
          <p:spPr bwMode="auto">
            <a:xfrm>
              <a:off x="5794954"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17" name="Line 1250"/>
            <p:cNvSpPr>
              <a:spLocks noChangeShapeType="1"/>
            </p:cNvSpPr>
            <p:nvPr/>
          </p:nvSpPr>
          <p:spPr bwMode="auto">
            <a:xfrm>
              <a:off x="5809007"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18" name="Line 1251"/>
            <p:cNvSpPr>
              <a:spLocks noChangeShapeType="1"/>
            </p:cNvSpPr>
            <p:nvPr/>
          </p:nvSpPr>
          <p:spPr bwMode="auto">
            <a:xfrm>
              <a:off x="582305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19" name="Line 1252"/>
            <p:cNvSpPr>
              <a:spLocks noChangeShapeType="1"/>
            </p:cNvSpPr>
            <p:nvPr/>
          </p:nvSpPr>
          <p:spPr bwMode="auto">
            <a:xfrm>
              <a:off x="5837113"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20" name="Line 1253"/>
            <p:cNvSpPr>
              <a:spLocks noChangeShapeType="1"/>
            </p:cNvSpPr>
            <p:nvPr/>
          </p:nvSpPr>
          <p:spPr bwMode="auto">
            <a:xfrm>
              <a:off x="5851165"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21" name="Line 1254"/>
            <p:cNvSpPr>
              <a:spLocks noChangeShapeType="1"/>
            </p:cNvSpPr>
            <p:nvPr/>
          </p:nvSpPr>
          <p:spPr bwMode="auto">
            <a:xfrm>
              <a:off x="586677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22" name="Line 1255"/>
            <p:cNvSpPr>
              <a:spLocks noChangeShapeType="1"/>
            </p:cNvSpPr>
            <p:nvPr/>
          </p:nvSpPr>
          <p:spPr bwMode="auto">
            <a:xfrm>
              <a:off x="5880832"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23" name="Line 1256"/>
            <p:cNvSpPr>
              <a:spLocks noChangeShapeType="1"/>
            </p:cNvSpPr>
            <p:nvPr/>
          </p:nvSpPr>
          <p:spPr bwMode="auto">
            <a:xfrm>
              <a:off x="5894884"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24" name="Line 1257"/>
            <p:cNvSpPr>
              <a:spLocks noChangeShapeType="1"/>
            </p:cNvSpPr>
            <p:nvPr/>
          </p:nvSpPr>
          <p:spPr bwMode="auto">
            <a:xfrm>
              <a:off x="590893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25" name="Line 1258"/>
            <p:cNvSpPr>
              <a:spLocks noChangeShapeType="1"/>
            </p:cNvSpPr>
            <p:nvPr/>
          </p:nvSpPr>
          <p:spPr bwMode="auto">
            <a:xfrm>
              <a:off x="592299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26" name="Line 1259"/>
            <p:cNvSpPr>
              <a:spLocks noChangeShapeType="1"/>
            </p:cNvSpPr>
            <p:nvPr/>
          </p:nvSpPr>
          <p:spPr bwMode="auto">
            <a:xfrm>
              <a:off x="5937043"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27" name="Line 1260"/>
            <p:cNvSpPr>
              <a:spLocks noChangeShapeType="1"/>
            </p:cNvSpPr>
            <p:nvPr/>
          </p:nvSpPr>
          <p:spPr bwMode="auto">
            <a:xfrm>
              <a:off x="5951095"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28" name="Line 1261"/>
            <p:cNvSpPr>
              <a:spLocks noChangeShapeType="1"/>
            </p:cNvSpPr>
            <p:nvPr/>
          </p:nvSpPr>
          <p:spPr bwMode="auto">
            <a:xfrm>
              <a:off x="596670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29" name="Line 1262"/>
            <p:cNvSpPr>
              <a:spLocks noChangeShapeType="1"/>
            </p:cNvSpPr>
            <p:nvPr/>
          </p:nvSpPr>
          <p:spPr bwMode="auto">
            <a:xfrm>
              <a:off x="5980762"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30" name="Line 1263"/>
            <p:cNvSpPr>
              <a:spLocks noChangeShapeType="1"/>
            </p:cNvSpPr>
            <p:nvPr/>
          </p:nvSpPr>
          <p:spPr bwMode="auto">
            <a:xfrm>
              <a:off x="5994815"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31" name="Line 1264"/>
            <p:cNvSpPr>
              <a:spLocks noChangeShapeType="1"/>
            </p:cNvSpPr>
            <p:nvPr/>
          </p:nvSpPr>
          <p:spPr bwMode="auto">
            <a:xfrm>
              <a:off x="600886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32" name="Line 1265"/>
            <p:cNvSpPr>
              <a:spLocks noChangeShapeType="1"/>
            </p:cNvSpPr>
            <p:nvPr/>
          </p:nvSpPr>
          <p:spPr bwMode="auto">
            <a:xfrm>
              <a:off x="602292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33" name="Line 1266"/>
            <p:cNvSpPr>
              <a:spLocks noChangeShapeType="1"/>
            </p:cNvSpPr>
            <p:nvPr/>
          </p:nvSpPr>
          <p:spPr bwMode="auto">
            <a:xfrm>
              <a:off x="6036973"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34" name="Line 1267"/>
            <p:cNvSpPr>
              <a:spLocks noChangeShapeType="1"/>
            </p:cNvSpPr>
            <p:nvPr/>
          </p:nvSpPr>
          <p:spPr bwMode="auto">
            <a:xfrm>
              <a:off x="6051025"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35" name="Line 1268"/>
            <p:cNvSpPr>
              <a:spLocks noChangeShapeType="1"/>
            </p:cNvSpPr>
            <p:nvPr/>
          </p:nvSpPr>
          <p:spPr bwMode="auto">
            <a:xfrm>
              <a:off x="606664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36" name="Line 1269"/>
            <p:cNvSpPr>
              <a:spLocks noChangeShapeType="1"/>
            </p:cNvSpPr>
            <p:nvPr/>
          </p:nvSpPr>
          <p:spPr bwMode="auto">
            <a:xfrm>
              <a:off x="6080693"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37" name="Line 1270"/>
            <p:cNvSpPr>
              <a:spLocks noChangeShapeType="1"/>
            </p:cNvSpPr>
            <p:nvPr/>
          </p:nvSpPr>
          <p:spPr bwMode="auto">
            <a:xfrm>
              <a:off x="6094745"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38" name="Line 1271"/>
            <p:cNvSpPr>
              <a:spLocks noChangeShapeType="1"/>
            </p:cNvSpPr>
            <p:nvPr/>
          </p:nvSpPr>
          <p:spPr bwMode="auto">
            <a:xfrm>
              <a:off x="610879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39" name="Line 1272"/>
            <p:cNvSpPr>
              <a:spLocks noChangeShapeType="1"/>
            </p:cNvSpPr>
            <p:nvPr/>
          </p:nvSpPr>
          <p:spPr bwMode="auto">
            <a:xfrm>
              <a:off x="6122850"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40" name="Line 1273"/>
            <p:cNvSpPr>
              <a:spLocks noChangeShapeType="1"/>
            </p:cNvSpPr>
            <p:nvPr/>
          </p:nvSpPr>
          <p:spPr bwMode="auto">
            <a:xfrm>
              <a:off x="6136904"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41" name="Line 1274"/>
            <p:cNvSpPr>
              <a:spLocks noChangeShapeType="1"/>
            </p:cNvSpPr>
            <p:nvPr/>
          </p:nvSpPr>
          <p:spPr bwMode="auto">
            <a:xfrm>
              <a:off x="6150956"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42" name="Line 1275"/>
            <p:cNvSpPr>
              <a:spLocks noChangeShapeType="1"/>
            </p:cNvSpPr>
            <p:nvPr/>
          </p:nvSpPr>
          <p:spPr bwMode="auto">
            <a:xfrm>
              <a:off x="616657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43" name="Line 1276"/>
            <p:cNvSpPr>
              <a:spLocks noChangeShapeType="1"/>
            </p:cNvSpPr>
            <p:nvPr/>
          </p:nvSpPr>
          <p:spPr bwMode="auto">
            <a:xfrm>
              <a:off x="6180623"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44" name="Line 1277"/>
            <p:cNvSpPr>
              <a:spLocks noChangeShapeType="1"/>
            </p:cNvSpPr>
            <p:nvPr/>
          </p:nvSpPr>
          <p:spPr bwMode="auto">
            <a:xfrm>
              <a:off x="6194675"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45" name="Line 1278"/>
            <p:cNvSpPr>
              <a:spLocks noChangeShapeType="1"/>
            </p:cNvSpPr>
            <p:nvPr/>
          </p:nvSpPr>
          <p:spPr bwMode="auto">
            <a:xfrm>
              <a:off x="620872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46" name="Line 1279"/>
            <p:cNvSpPr>
              <a:spLocks noChangeShapeType="1"/>
            </p:cNvSpPr>
            <p:nvPr/>
          </p:nvSpPr>
          <p:spPr bwMode="auto">
            <a:xfrm>
              <a:off x="6222781"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47" name="Line 1280"/>
            <p:cNvSpPr>
              <a:spLocks noChangeShapeType="1"/>
            </p:cNvSpPr>
            <p:nvPr/>
          </p:nvSpPr>
          <p:spPr bwMode="auto">
            <a:xfrm>
              <a:off x="6236834"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48" name="Line 1281"/>
            <p:cNvSpPr>
              <a:spLocks noChangeShapeType="1"/>
            </p:cNvSpPr>
            <p:nvPr/>
          </p:nvSpPr>
          <p:spPr bwMode="auto">
            <a:xfrm>
              <a:off x="6250886"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49" name="Line 1282"/>
            <p:cNvSpPr>
              <a:spLocks noChangeShapeType="1"/>
            </p:cNvSpPr>
            <p:nvPr/>
          </p:nvSpPr>
          <p:spPr bwMode="auto">
            <a:xfrm>
              <a:off x="626650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50" name="Line 1283"/>
            <p:cNvSpPr>
              <a:spLocks noChangeShapeType="1"/>
            </p:cNvSpPr>
            <p:nvPr/>
          </p:nvSpPr>
          <p:spPr bwMode="auto">
            <a:xfrm>
              <a:off x="6280553"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51" name="Line 1284"/>
            <p:cNvSpPr>
              <a:spLocks noChangeShapeType="1"/>
            </p:cNvSpPr>
            <p:nvPr/>
          </p:nvSpPr>
          <p:spPr bwMode="auto">
            <a:xfrm>
              <a:off x="6294606"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52" name="Line 1285"/>
            <p:cNvSpPr>
              <a:spLocks noChangeShapeType="1"/>
            </p:cNvSpPr>
            <p:nvPr/>
          </p:nvSpPr>
          <p:spPr bwMode="auto">
            <a:xfrm>
              <a:off x="630865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53" name="Line 1286"/>
            <p:cNvSpPr>
              <a:spLocks noChangeShapeType="1"/>
            </p:cNvSpPr>
            <p:nvPr/>
          </p:nvSpPr>
          <p:spPr bwMode="auto">
            <a:xfrm>
              <a:off x="6322711"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54" name="Line 1287"/>
            <p:cNvSpPr>
              <a:spLocks noChangeShapeType="1"/>
            </p:cNvSpPr>
            <p:nvPr/>
          </p:nvSpPr>
          <p:spPr bwMode="auto">
            <a:xfrm>
              <a:off x="6336764"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55" name="Line 1288"/>
            <p:cNvSpPr>
              <a:spLocks noChangeShapeType="1"/>
            </p:cNvSpPr>
            <p:nvPr/>
          </p:nvSpPr>
          <p:spPr bwMode="auto">
            <a:xfrm>
              <a:off x="635237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56" name="Line 1289"/>
            <p:cNvSpPr>
              <a:spLocks noChangeShapeType="1"/>
            </p:cNvSpPr>
            <p:nvPr/>
          </p:nvSpPr>
          <p:spPr bwMode="auto">
            <a:xfrm>
              <a:off x="636643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57" name="Line 1290"/>
            <p:cNvSpPr>
              <a:spLocks noChangeShapeType="1"/>
            </p:cNvSpPr>
            <p:nvPr/>
          </p:nvSpPr>
          <p:spPr bwMode="auto">
            <a:xfrm>
              <a:off x="6380484"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58" name="Line 1291"/>
            <p:cNvSpPr>
              <a:spLocks noChangeShapeType="1"/>
            </p:cNvSpPr>
            <p:nvPr/>
          </p:nvSpPr>
          <p:spPr bwMode="auto">
            <a:xfrm>
              <a:off x="6394536"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59" name="Line 1292"/>
            <p:cNvSpPr>
              <a:spLocks noChangeShapeType="1"/>
            </p:cNvSpPr>
            <p:nvPr/>
          </p:nvSpPr>
          <p:spPr bwMode="auto">
            <a:xfrm>
              <a:off x="640858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60" name="Line 1293"/>
            <p:cNvSpPr>
              <a:spLocks noChangeShapeType="1"/>
            </p:cNvSpPr>
            <p:nvPr/>
          </p:nvSpPr>
          <p:spPr bwMode="auto">
            <a:xfrm>
              <a:off x="6422641"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61" name="Line 1294"/>
            <p:cNvSpPr>
              <a:spLocks noChangeShapeType="1"/>
            </p:cNvSpPr>
            <p:nvPr/>
          </p:nvSpPr>
          <p:spPr bwMode="auto">
            <a:xfrm>
              <a:off x="6436695"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62" name="Line 1295"/>
            <p:cNvSpPr>
              <a:spLocks noChangeShapeType="1"/>
            </p:cNvSpPr>
            <p:nvPr/>
          </p:nvSpPr>
          <p:spPr bwMode="auto">
            <a:xfrm>
              <a:off x="645230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63" name="Line 1296"/>
            <p:cNvSpPr>
              <a:spLocks noChangeShapeType="1"/>
            </p:cNvSpPr>
            <p:nvPr/>
          </p:nvSpPr>
          <p:spPr bwMode="auto">
            <a:xfrm>
              <a:off x="646636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64" name="Line 1297"/>
            <p:cNvSpPr>
              <a:spLocks noChangeShapeType="1"/>
            </p:cNvSpPr>
            <p:nvPr/>
          </p:nvSpPr>
          <p:spPr bwMode="auto">
            <a:xfrm>
              <a:off x="6480414"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65" name="Line 1298"/>
            <p:cNvSpPr>
              <a:spLocks noChangeShapeType="1"/>
            </p:cNvSpPr>
            <p:nvPr/>
          </p:nvSpPr>
          <p:spPr bwMode="auto">
            <a:xfrm>
              <a:off x="6494466"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66" name="Line 1299"/>
            <p:cNvSpPr>
              <a:spLocks noChangeShapeType="1"/>
            </p:cNvSpPr>
            <p:nvPr/>
          </p:nvSpPr>
          <p:spPr bwMode="auto">
            <a:xfrm>
              <a:off x="650852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67" name="Line 1300"/>
            <p:cNvSpPr>
              <a:spLocks noChangeShapeType="1"/>
            </p:cNvSpPr>
            <p:nvPr/>
          </p:nvSpPr>
          <p:spPr bwMode="auto">
            <a:xfrm>
              <a:off x="6522572"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68" name="Line 1301"/>
            <p:cNvSpPr>
              <a:spLocks noChangeShapeType="1"/>
            </p:cNvSpPr>
            <p:nvPr/>
          </p:nvSpPr>
          <p:spPr bwMode="auto">
            <a:xfrm>
              <a:off x="6536625"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69" name="Line 1302"/>
            <p:cNvSpPr>
              <a:spLocks noChangeShapeType="1"/>
            </p:cNvSpPr>
            <p:nvPr/>
          </p:nvSpPr>
          <p:spPr bwMode="auto">
            <a:xfrm>
              <a:off x="655223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70" name="Line 1303"/>
            <p:cNvSpPr>
              <a:spLocks noChangeShapeType="1"/>
            </p:cNvSpPr>
            <p:nvPr/>
          </p:nvSpPr>
          <p:spPr bwMode="auto">
            <a:xfrm>
              <a:off x="656629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71" name="Line 1304"/>
            <p:cNvSpPr>
              <a:spLocks noChangeShapeType="1"/>
            </p:cNvSpPr>
            <p:nvPr/>
          </p:nvSpPr>
          <p:spPr bwMode="auto">
            <a:xfrm>
              <a:off x="6580344"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72" name="Line 1305"/>
            <p:cNvSpPr>
              <a:spLocks noChangeShapeType="1"/>
            </p:cNvSpPr>
            <p:nvPr/>
          </p:nvSpPr>
          <p:spPr bwMode="auto">
            <a:xfrm>
              <a:off x="6594397"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73" name="Line 1306"/>
            <p:cNvSpPr>
              <a:spLocks noChangeShapeType="1"/>
            </p:cNvSpPr>
            <p:nvPr/>
          </p:nvSpPr>
          <p:spPr bwMode="auto">
            <a:xfrm>
              <a:off x="660845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74" name="Line 1307"/>
            <p:cNvSpPr>
              <a:spLocks noChangeShapeType="1"/>
            </p:cNvSpPr>
            <p:nvPr/>
          </p:nvSpPr>
          <p:spPr bwMode="auto">
            <a:xfrm>
              <a:off x="6622502"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75" name="Line 1308"/>
            <p:cNvSpPr>
              <a:spLocks noChangeShapeType="1"/>
            </p:cNvSpPr>
            <p:nvPr/>
          </p:nvSpPr>
          <p:spPr bwMode="auto">
            <a:xfrm>
              <a:off x="6636555"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76" name="Line 1309"/>
            <p:cNvSpPr>
              <a:spLocks noChangeShapeType="1"/>
            </p:cNvSpPr>
            <p:nvPr/>
          </p:nvSpPr>
          <p:spPr bwMode="auto">
            <a:xfrm>
              <a:off x="665216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77" name="Line 1310"/>
            <p:cNvSpPr>
              <a:spLocks noChangeShapeType="1"/>
            </p:cNvSpPr>
            <p:nvPr/>
          </p:nvSpPr>
          <p:spPr bwMode="auto">
            <a:xfrm>
              <a:off x="6666222"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78" name="Line 1311"/>
            <p:cNvSpPr>
              <a:spLocks noChangeShapeType="1"/>
            </p:cNvSpPr>
            <p:nvPr/>
          </p:nvSpPr>
          <p:spPr bwMode="auto">
            <a:xfrm>
              <a:off x="6680275"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79" name="Line 1312"/>
            <p:cNvSpPr>
              <a:spLocks noChangeShapeType="1"/>
            </p:cNvSpPr>
            <p:nvPr/>
          </p:nvSpPr>
          <p:spPr bwMode="auto">
            <a:xfrm>
              <a:off x="6694327"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80" name="Line 1313"/>
            <p:cNvSpPr>
              <a:spLocks noChangeShapeType="1"/>
            </p:cNvSpPr>
            <p:nvPr/>
          </p:nvSpPr>
          <p:spPr bwMode="auto">
            <a:xfrm>
              <a:off x="670838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81" name="Line 1314"/>
            <p:cNvSpPr>
              <a:spLocks noChangeShapeType="1"/>
            </p:cNvSpPr>
            <p:nvPr/>
          </p:nvSpPr>
          <p:spPr bwMode="auto">
            <a:xfrm>
              <a:off x="6722432"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82" name="Line 1315"/>
            <p:cNvSpPr>
              <a:spLocks noChangeShapeType="1"/>
            </p:cNvSpPr>
            <p:nvPr/>
          </p:nvSpPr>
          <p:spPr bwMode="auto">
            <a:xfrm>
              <a:off x="6736486"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83" name="Line 1316"/>
            <p:cNvSpPr>
              <a:spLocks noChangeShapeType="1"/>
            </p:cNvSpPr>
            <p:nvPr/>
          </p:nvSpPr>
          <p:spPr bwMode="auto">
            <a:xfrm>
              <a:off x="675210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84" name="Line 1317"/>
            <p:cNvSpPr>
              <a:spLocks noChangeShapeType="1"/>
            </p:cNvSpPr>
            <p:nvPr/>
          </p:nvSpPr>
          <p:spPr bwMode="auto">
            <a:xfrm>
              <a:off x="6766152"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85" name="Line 1318"/>
            <p:cNvSpPr>
              <a:spLocks noChangeShapeType="1"/>
            </p:cNvSpPr>
            <p:nvPr/>
          </p:nvSpPr>
          <p:spPr bwMode="auto">
            <a:xfrm>
              <a:off x="6780205"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86" name="Line 1319"/>
            <p:cNvSpPr>
              <a:spLocks noChangeShapeType="1"/>
            </p:cNvSpPr>
            <p:nvPr/>
          </p:nvSpPr>
          <p:spPr bwMode="auto">
            <a:xfrm>
              <a:off x="6794257"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87" name="Line 1320"/>
            <p:cNvSpPr>
              <a:spLocks noChangeShapeType="1"/>
            </p:cNvSpPr>
            <p:nvPr/>
          </p:nvSpPr>
          <p:spPr bwMode="auto">
            <a:xfrm>
              <a:off x="6808310"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88" name="Line 1321"/>
            <p:cNvSpPr>
              <a:spLocks noChangeShapeType="1"/>
            </p:cNvSpPr>
            <p:nvPr/>
          </p:nvSpPr>
          <p:spPr bwMode="auto">
            <a:xfrm>
              <a:off x="6822363"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89" name="Line 1322"/>
            <p:cNvSpPr>
              <a:spLocks noChangeShapeType="1"/>
            </p:cNvSpPr>
            <p:nvPr/>
          </p:nvSpPr>
          <p:spPr bwMode="auto">
            <a:xfrm>
              <a:off x="6836416"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90" name="Line 1323"/>
            <p:cNvSpPr>
              <a:spLocks noChangeShapeType="1"/>
            </p:cNvSpPr>
            <p:nvPr/>
          </p:nvSpPr>
          <p:spPr bwMode="auto">
            <a:xfrm>
              <a:off x="685203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91" name="Line 1324"/>
            <p:cNvSpPr>
              <a:spLocks noChangeShapeType="1"/>
            </p:cNvSpPr>
            <p:nvPr/>
          </p:nvSpPr>
          <p:spPr bwMode="auto">
            <a:xfrm>
              <a:off x="6866082"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92" name="Line 1325"/>
            <p:cNvSpPr>
              <a:spLocks noChangeShapeType="1"/>
            </p:cNvSpPr>
            <p:nvPr/>
          </p:nvSpPr>
          <p:spPr bwMode="auto">
            <a:xfrm>
              <a:off x="6880135"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93" name="Line 1326"/>
            <p:cNvSpPr>
              <a:spLocks noChangeShapeType="1"/>
            </p:cNvSpPr>
            <p:nvPr/>
          </p:nvSpPr>
          <p:spPr bwMode="auto">
            <a:xfrm>
              <a:off x="689418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94" name="Line 1327"/>
            <p:cNvSpPr>
              <a:spLocks noChangeShapeType="1"/>
            </p:cNvSpPr>
            <p:nvPr/>
          </p:nvSpPr>
          <p:spPr bwMode="auto">
            <a:xfrm>
              <a:off x="6908241"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95" name="Line 1328"/>
            <p:cNvSpPr>
              <a:spLocks noChangeShapeType="1"/>
            </p:cNvSpPr>
            <p:nvPr/>
          </p:nvSpPr>
          <p:spPr bwMode="auto">
            <a:xfrm>
              <a:off x="6922293"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96" name="Line 1329"/>
            <p:cNvSpPr>
              <a:spLocks noChangeShapeType="1"/>
            </p:cNvSpPr>
            <p:nvPr/>
          </p:nvSpPr>
          <p:spPr bwMode="auto">
            <a:xfrm>
              <a:off x="6936346"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97" name="Line 1330"/>
            <p:cNvSpPr>
              <a:spLocks noChangeShapeType="1"/>
            </p:cNvSpPr>
            <p:nvPr/>
          </p:nvSpPr>
          <p:spPr bwMode="auto">
            <a:xfrm>
              <a:off x="6951960"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98" name="Line 1331"/>
            <p:cNvSpPr>
              <a:spLocks noChangeShapeType="1"/>
            </p:cNvSpPr>
            <p:nvPr/>
          </p:nvSpPr>
          <p:spPr bwMode="auto">
            <a:xfrm>
              <a:off x="6966013"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99" name="Line 1332"/>
            <p:cNvSpPr>
              <a:spLocks noChangeShapeType="1"/>
            </p:cNvSpPr>
            <p:nvPr/>
          </p:nvSpPr>
          <p:spPr bwMode="auto">
            <a:xfrm>
              <a:off x="6980066"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00" name="Line 1333"/>
            <p:cNvSpPr>
              <a:spLocks noChangeShapeType="1"/>
            </p:cNvSpPr>
            <p:nvPr/>
          </p:nvSpPr>
          <p:spPr bwMode="auto">
            <a:xfrm>
              <a:off x="699411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01" name="Line 1334"/>
            <p:cNvSpPr>
              <a:spLocks noChangeShapeType="1"/>
            </p:cNvSpPr>
            <p:nvPr/>
          </p:nvSpPr>
          <p:spPr bwMode="auto">
            <a:xfrm>
              <a:off x="7008171"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02" name="Line 1335"/>
            <p:cNvSpPr>
              <a:spLocks noChangeShapeType="1"/>
            </p:cNvSpPr>
            <p:nvPr/>
          </p:nvSpPr>
          <p:spPr bwMode="auto">
            <a:xfrm>
              <a:off x="7022223"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03" name="Line 1336"/>
            <p:cNvSpPr>
              <a:spLocks noChangeShapeType="1"/>
            </p:cNvSpPr>
            <p:nvPr/>
          </p:nvSpPr>
          <p:spPr bwMode="auto">
            <a:xfrm>
              <a:off x="7037837"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04" name="Line 1337"/>
            <p:cNvSpPr>
              <a:spLocks noChangeShapeType="1"/>
            </p:cNvSpPr>
            <p:nvPr/>
          </p:nvSpPr>
          <p:spPr bwMode="auto">
            <a:xfrm>
              <a:off x="705189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05" name="Line 1338"/>
            <p:cNvSpPr>
              <a:spLocks noChangeShapeType="1"/>
            </p:cNvSpPr>
            <p:nvPr/>
          </p:nvSpPr>
          <p:spPr bwMode="auto">
            <a:xfrm>
              <a:off x="7065943"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06" name="Line 1339"/>
            <p:cNvSpPr>
              <a:spLocks noChangeShapeType="1"/>
            </p:cNvSpPr>
            <p:nvPr/>
          </p:nvSpPr>
          <p:spPr bwMode="auto">
            <a:xfrm>
              <a:off x="7079996"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07" name="Line 1340"/>
            <p:cNvSpPr>
              <a:spLocks noChangeShapeType="1"/>
            </p:cNvSpPr>
            <p:nvPr/>
          </p:nvSpPr>
          <p:spPr bwMode="auto">
            <a:xfrm>
              <a:off x="709404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08" name="Line 1341"/>
            <p:cNvSpPr>
              <a:spLocks noChangeShapeType="1"/>
            </p:cNvSpPr>
            <p:nvPr/>
          </p:nvSpPr>
          <p:spPr bwMode="auto">
            <a:xfrm>
              <a:off x="7108101"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09" name="Line 1342"/>
            <p:cNvSpPr>
              <a:spLocks noChangeShapeType="1"/>
            </p:cNvSpPr>
            <p:nvPr/>
          </p:nvSpPr>
          <p:spPr bwMode="auto">
            <a:xfrm>
              <a:off x="7122154"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10" name="Line 1343"/>
            <p:cNvSpPr>
              <a:spLocks noChangeShapeType="1"/>
            </p:cNvSpPr>
            <p:nvPr/>
          </p:nvSpPr>
          <p:spPr bwMode="auto">
            <a:xfrm>
              <a:off x="713776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11" name="Line 1344"/>
            <p:cNvSpPr>
              <a:spLocks noChangeShapeType="1"/>
            </p:cNvSpPr>
            <p:nvPr/>
          </p:nvSpPr>
          <p:spPr bwMode="auto">
            <a:xfrm>
              <a:off x="715182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12" name="Line 1345"/>
            <p:cNvSpPr>
              <a:spLocks noChangeShapeType="1"/>
            </p:cNvSpPr>
            <p:nvPr/>
          </p:nvSpPr>
          <p:spPr bwMode="auto">
            <a:xfrm>
              <a:off x="7165873"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13" name="Line 1346"/>
            <p:cNvSpPr>
              <a:spLocks noChangeShapeType="1"/>
            </p:cNvSpPr>
            <p:nvPr/>
          </p:nvSpPr>
          <p:spPr bwMode="auto">
            <a:xfrm>
              <a:off x="7179926"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14" name="Line 1347"/>
            <p:cNvSpPr>
              <a:spLocks noChangeShapeType="1"/>
            </p:cNvSpPr>
            <p:nvPr/>
          </p:nvSpPr>
          <p:spPr bwMode="auto">
            <a:xfrm>
              <a:off x="7193979"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15" name="Line 1348"/>
            <p:cNvSpPr>
              <a:spLocks noChangeShapeType="1"/>
            </p:cNvSpPr>
            <p:nvPr/>
          </p:nvSpPr>
          <p:spPr bwMode="auto">
            <a:xfrm>
              <a:off x="7208032"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16" name="Line 1349"/>
            <p:cNvSpPr>
              <a:spLocks noChangeShapeType="1"/>
            </p:cNvSpPr>
            <p:nvPr/>
          </p:nvSpPr>
          <p:spPr bwMode="auto">
            <a:xfrm>
              <a:off x="7222084" y="2847907"/>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17" name="Line 1350"/>
            <p:cNvSpPr>
              <a:spLocks noChangeShapeType="1"/>
            </p:cNvSpPr>
            <p:nvPr/>
          </p:nvSpPr>
          <p:spPr bwMode="auto">
            <a:xfrm>
              <a:off x="7237698"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18" name="Line 1351"/>
            <p:cNvSpPr>
              <a:spLocks noChangeShapeType="1"/>
            </p:cNvSpPr>
            <p:nvPr/>
          </p:nvSpPr>
          <p:spPr bwMode="auto">
            <a:xfrm>
              <a:off x="7251751"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19" name="Line 1352"/>
            <p:cNvSpPr>
              <a:spLocks noChangeShapeType="1"/>
            </p:cNvSpPr>
            <p:nvPr/>
          </p:nvSpPr>
          <p:spPr bwMode="auto">
            <a:xfrm>
              <a:off x="7265804" y="2847907"/>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20" name="Line 1353"/>
            <p:cNvSpPr>
              <a:spLocks noChangeShapeType="1"/>
            </p:cNvSpPr>
            <p:nvPr/>
          </p:nvSpPr>
          <p:spPr bwMode="auto">
            <a:xfrm>
              <a:off x="7279857" y="2847907"/>
              <a:ext cx="3123"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21" name="Rectangle 1354"/>
            <p:cNvSpPr>
              <a:spLocks noChangeArrowheads="1"/>
            </p:cNvSpPr>
            <p:nvPr/>
          </p:nvSpPr>
          <p:spPr bwMode="auto">
            <a:xfrm>
              <a:off x="340944" y="2708942"/>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0.6</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1523" name="Line 1356"/>
            <p:cNvSpPr>
              <a:spLocks noChangeShapeType="1"/>
            </p:cNvSpPr>
            <p:nvPr/>
          </p:nvSpPr>
          <p:spPr bwMode="auto">
            <a:xfrm>
              <a:off x="7282980" y="1926674"/>
              <a:ext cx="98368"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18" name="Line 1753"/>
            <p:cNvSpPr>
              <a:spLocks noChangeShapeType="1"/>
            </p:cNvSpPr>
            <p:nvPr/>
          </p:nvSpPr>
          <p:spPr bwMode="auto">
            <a:xfrm>
              <a:off x="6594397"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19" name="Line 1754"/>
            <p:cNvSpPr>
              <a:spLocks noChangeShapeType="1"/>
            </p:cNvSpPr>
            <p:nvPr/>
          </p:nvSpPr>
          <p:spPr bwMode="auto">
            <a:xfrm>
              <a:off x="6608450"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20" name="Line 1755"/>
            <p:cNvSpPr>
              <a:spLocks noChangeShapeType="1"/>
            </p:cNvSpPr>
            <p:nvPr/>
          </p:nvSpPr>
          <p:spPr bwMode="auto">
            <a:xfrm>
              <a:off x="6622502" y="1926674"/>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21" name="Line 1756"/>
            <p:cNvSpPr>
              <a:spLocks noChangeShapeType="1"/>
            </p:cNvSpPr>
            <p:nvPr/>
          </p:nvSpPr>
          <p:spPr bwMode="auto">
            <a:xfrm>
              <a:off x="6636555" y="1926674"/>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22" name="Line 1757"/>
            <p:cNvSpPr>
              <a:spLocks noChangeShapeType="1"/>
            </p:cNvSpPr>
            <p:nvPr/>
          </p:nvSpPr>
          <p:spPr bwMode="auto">
            <a:xfrm>
              <a:off x="6652169"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23" name="Line 1758"/>
            <p:cNvSpPr>
              <a:spLocks noChangeShapeType="1"/>
            </p:cNvSpPr>
            <p:nvPr/>
          </p:nvSpPr>
          <p:spPr bwMode="auto">
            <a:xfrm>
              <a:off x="6666222"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24" name="Line 1759"/>
            <p:cNvSpPr>
              <a:spLocks noChangeShapeType="1"/>
            </p:cNvSpPr>
            <p:nvPr/>
          </p:nvSpPr>
          <p:spPr bwMode="auto">
            <a:xfrm>
              <a:off x="6680275"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25" name="Line 1760"/>
            <p:cNvSpPr>
              <a:spLocks noChangeShapeType="1"/>
            </p:cNvSpPr>
            <p:nvPr/>
          </p:nvSpPr>
          <p:spPr bwMode="auto">
            <a:xfrm>
              <a:off x="6694327"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26" name="Line 1761"/>
            <p:cNvSpPr>
              <a:spLocks noChangeShapeType="1"/>
            </p:cNvSpPr>
            <p:nvPr/>
          </p:nvSpPr>
          <p:spPr bwMode="auto">
            <a:xfrm>
              <a:off x="6708380"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27" name="Line 1762"/>
            <p:cNvSpPr>
              <a:spLocks noChangeShapeType="1"/>
            </p:cNvSpPr>
            <p:nvPr/>
          </p:nvSpPr>
          <p:spPr bwMode="auto">
            <a:xfrm>
              <a:off x="6722432" y="1926674"/>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28" name="Line 1763"/>
            <p:cNvSpPr>
              <a:spLocks noChangeShapeType="1"/>
            </p:cNvSpPr>
            <p:nvPr/>
          </p:nvSpPr>
          <p:spPr bwMode="auto">
            <a:xfrm>
              <a:off x="6736486" y="1926674"/>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29" name="Line 1764"/>
            <p:cNvSpPr>
              <a:spLocks noChangeShapeType="1"/>
            </p:cNvSpPr>
            <p:nvPr/>
          </p:nvSpPr>
          <p:spPr bwMode="auto">
            <a:xfrm>
              <a:off x="6752100"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30" name="Line 1765"/>
            <p:cNvSpPr>
              <a:spLocks noChangeShapeType="1"/>
            </p:cNvSpPr>
            <p:nvPr/>
          </p:nvSpPr>
          <p:spPr bwMode="auto">
            <a:xfrm>
              <a:off x="6766152"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31" name="Line 1766"/>
            <p:cNvSpPr>
              <a:spLocks noChangeShapeType="1"/>
            </p:cNvSpPr>
            <p:nvPr/>
          </p:nvSpPr>
          <p:spPr bwMode="auto">
            <a:xfrm>
              <a:off x="6780205"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32" name="Line 1767"/>
            <p:cNvSpPr>
              <a:spLocks noChangeShapeType="1"/>
            </p:cNvSpPr>
            <p:nvPr/>
          </p:nvSpPr>
          <p:spPr bwMode="auto">
            <a:xfrm>
              <a:off x="6794257"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33" name="Line 1768"/>
            <p:cNvSpPr>
              <a:spLocks noChangeShapeType="1"/>
            </p:cNvSpPr>
            <p:nvPr/>
          </p:nvSpPr>
          <p:spPr bwMode="auto">
            <a:xfrm>
              <a:off x="6808310" y="1926674"/>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34" name="Line 1769"/>
            <p:cNvSpPr>
              <a:spLocks noChangeShapeType="1"/>
            </p:cNvSpPr>
            <p:nvPr/>
          </p:nvSpPr>
          <p:spPr bwMode="auto">
            <a:xfrm>
              <a:off x="6822363" y="1926674"/>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35" name="Line 1770"/>
            <p:cNvSpPr>
              <a:spLocks noChangeShapeType="1"/>
            </p:cNvSpPr>
            <p:nvPr/>
          </p:nvSpPr>
          <p:spPr bwMode="auto">
            <a:xfrm>
              <a:off x="6836416" y="1926674"/>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36" name="Line 1771"/>
            <p:cNvSpPr>
              <a:spLocks noChangeShapeType="1"/>
            </p:cNvSpPr>
            <p:nvPr/>
          </p:nvSpPr>
          <p:spPr bwMode="auto">
            <a:xfrm>
              <a:off x="6852030"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37" name="Line 1772"/>
            <p:cNvSpPr>
              <a:spLocks noChangeShapeType="1"/>
            </p:cNvSpPr>
            <p:nvPr/>
          </p:nvSpPr>
          <p:spPr bwMode="auto">
            <a:xfrm>
              <a:off x="6866082"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38" name="Line 1773"/>
            <p:cNvSpPr>
              <a:spLocks noChangeShapeType="1"/>
            </p:cNvSpPr>
            <p:nvPr/>
          </p:nvSpPr>
          <p:spPr bwMode="auto">
            <a:xfrm>
              <a:off x="6880135"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39" name="Line 1774"/>
            <p:cNvSpPr>
              <a:spLocks noChangeShapeType="1"/>
            </p:cNvSpPr>
            <p:nvPr/>
          </p:nvSpPr>
          <p:spPr bwMode="auto">
            <a:xfrm>
              <a:off x="6894188"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40" name="Line 1775"/>
            <p:cNvSpPr>
              <a:spLocks noChangeShapeType="1"/>
            </p:cNvSpPr>
            <p:nvPr/>
          </p:nvSpPr>
          <p:spPr bwMode="auto">
            <a:xfrm>
              <a:off x="6908241" y="1926674"/>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41" name="Line 1776"/>
            <p:cNvSpPr>
              <a:spLocks noChangeShapeType="1"/>
            </p:cNvSpPr>
            <p:nvPr/>
          </p:nvSpPr>
          <p:spPr bwMode="auto">
            <a:xfrm>
              <a:off x="6922293" y="1926674"/>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42" name="Line 1777"/>
            <p:cNvSpPr>
              <a:spLocks noChangeShapeType="1"/>
            </p:cNvSpPr>
            <p:nvPr/>
          </p:nvSpPr>
          <p:spPr bwMode="auto">
            <a:xfrm>
              <a:off x="6936346" y="1926674"/>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43" name="Line 1778"/>
            <p:cNvSpPr>
              <a:spLocks noChangeShapeType="1"/>
            </p:cNvSpPr>
            <p:nvPr/>
          </p:nvSpPr>
          <p:spPr bwMode="auto">
            <a:xfrm>
              <a:off x="6951960"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44" name="Line 1779"/>
            <p:cNvSpPr>
              <a:spLocks noChangeShapeType="1"/>
            </p:cNvSpPr>
            <p:nvPr/>
          </p:nvSpPr>
          <p:spPr bwMode="auto">
            <a:xfrm>
              <a:off x="6966013"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45" name="Line 1780"/>
            <p:cNvSpPr>
              <a:spLocks noChangeShapeType="1"/>
            </p:cNvSpPr>
            <p:nvPr/>
          </p:nvSpPr>
          <p:spPr bwMode="auto">
            <a:xfrm>
              <a:off x="6980066"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46" name="Line 1781"/>
            <p:cNvSpPr>
              <a:spLocks noChangeShapeType="1"/>
            </p:cNvSpPr>
            <p:nvPr/>
          </p:nvSpPr>
          <p:spPr bwMode="auto">
            <a:xfrm>
              <a:off x="6994118"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47" name="Line 1782"/>
            <p:cNvSpPr>
              <a:spLocks noChangeShapeType="1"/>
            </p:cNvSpPr>
            <p:nvPr/>
          </p:nvSpPr>
          <p:spPr bwMode="auto">
            <a:xfrm>
              <a:off x="7008171" y="1926674"/>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48" name="Line 1783"/>
            <p:cNvSpPr>
              <a:spLocks noChangeShapeType="1"/>
            </p:cNvSpPr>
            <p:nvPr/>
          </p:nvSpPr>
          <p:spPr bwMode="auto">
            <a:xfrm>
              <a:off x="7022223" y="1926674"/>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49" name="Line 1784"/>
            <p:cNvSpPr>
              <a:spLocks noChangeShapeType="1"/>
            </p:cNvSpPr>
            <p:nvPr/>
          </p:nvSpPr>
          <p:spPr bwMode="auto">
            <a:xfrm>
              <a:off x="7037837"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50" name="Line 1785"/>
            <p:cNvSpPr>
              <a:spLocks noChangeShapeType="1"/>
            </p:cNvSpPr>
            <p:nvPr/>
          </p:nvSpPr>
          <p:spPr bwMode="auto">
            <a:xfrm>
              <a:off x="7051891"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51" name="Line 1786"/>
            <p:cNvSpPr>
              <a:spLocks noChangeShapeType="1"/>
            </p:cNvSpPr>
            <p:nvPr/>
          </p:nvSpPr>
          <p:spPr bwMode="auto">
            <a:xfrm>
              <a:off x="7065943"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52" name="Line 1787"/>
            <p:cNvSpPr>
              <a:spLocks noChangeShapeType="1"/>
            </p:cNvSpPr>
            <p:nvPr/>
          </p:nvSpPr>
          <p:spPr bwMode="auto">
            <a:xfrm>
              <a:off x="7079996"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53" name="Line 1788"/>
            <p:cNvSpPr>
              <a:spLocks noChangeShapeType="1"/>
            </p:cNvSpPr>
            <p:nvPr/>
          </p:nvSpPr>
          <p:spPr bwMode="auto">
            <a:xfrm>
              <a:off x="7094048"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54" name="Line 1789"/>
            <p:cNvSpPr>
              <a:spLocks noChangeShapeType="1"/>
            </p:cNvSpPr>
            <p:nvPr/>
          </p:nvSpPr>
          <p:spPr bwMode="auto">
            <a:xfrm>
              <a:off x="7108101" y="1926674"/>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55" name="Line 1790"/>
            <p:cNvSpPr>
              <a:spLocks noChangeShapeType="1"/>
            </p:cNvSpPr>
            <p:nvPr/>
          </p:nvSpPr>
          <p:spPr bwMode="auto">
            <a:xfrm>
              <a:off x="7122154" y="1926674"/>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56" name="Line 1791"/>
            <p:cNvSpPr>
              <a:spLocks noChangeShapeType="1"/>
            </p:cNvSpPr>
            <p:nvPr/>
          </p:nvSpPr>
          <p:spPr bwMode="auto">
            <a:xfrm>
              <a:off x="7137768"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57" name="Line 1792"/>
            <p:cNvSpPr>
              <a:spLocks noChangeShapeType="1"/>
            </p:cNvSpPr>
            <p:nvPr/>
          </p:nvSpPr>
          <p:spPr bwMode="auto">
            <a:xfrm>
              <a:off x="7151821"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58" name="Line 1793"/>
            <p:cNvSpPr>
              <a:spLocks noChangeShapeType="1"/>
            </p:cNvSpPr>
            <p:nvPr/>
          </p:nvSpPr>
          <p:spPr bwMode="auto">
            <a:xfrm>
              <a:off x="7165873"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59" name="Line 1794"/>
            <p:cNvSpPr>
              <a:spLocks noChangeShapeType="1"/>
            </p:cNvSpPr>
            <p:nvPr/>
          </p:nvSpPr>
          <p:spPr bwMode="auto">
            <a:xfrm>
              <a:off x="7179926"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60" name="Line 1795"/>
            <p:cNvSpPr>
              <a:spLocks noChangeShapeType="1"/>
            </p:cNvSpPr>
            <p:nvPr/>
          </p:nvSpPr>
          <p:spPr bwMode="auto">
            <a:xfrm>
              <a:off x="7193979"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61" name="Line 1796"/>
            <p:cNvSpPr>
              <a:spLocks noChangeShapeType="1"/>
            </p:cNvSpPr>
            <p:nvPr/>
          </p:nvSpPr>
          <p:spPr bwMode="auto">
            <a:xfrm>
              <a:off x="7208032" y="1926674"/>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62" name="Line 1797"/>
            <p:cNvSpPr>
              <a:spLocks noChangeShapeType="1"/>
            </p:cNvSpPr>
            <p:nvPr/>
          </p:nvSpPr>
          <p:spPr bwMode="auto">
            <a:xfrm>
              <a:off x="7222084" y="1926674"/>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63" name="Line 1798"/>
            <p:cNvSpPr>
              <a:spLocks noChangeShapeType="1"/>
            </p:cNvSpPr>
            <p:nvPr/>
          </p:nvSpPr>
          <p:spPr bwMode="auto">
            <a:xfrm>
              <a:off x="7237698"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64" name="Line 1799"/>
            <p:cNvSpPr>
              <a:spLocks noChangeShapeType="1"/>
            </p:cNvSpPr>
            <p:nvPr/>
          </p:nvSpPr>
          <p:spPr bwMode="auto">
            <a:xfrm>
              <a:off x="7251751"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65" name="Line 1800"/>
            <p:cNvSpPr>
              <a:spLocks noChangeShapeType="1"/>
            </p:cNvSpPr>
            <p:nvPr/>
          </p:nvSpPr>
          <p:spPr bwMode="auto">
            <a:xfrm>
              <a:off x="7265804" y="1926674"/>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66" name="Line 1801"/>
            <p:cNvSpPr>
              <a:spLocks noChangeShapeType="1"/>
            </p:cNvSpPr>
            <p:nvPr/>
          </p:nvSpPr>
          <p:spPr bwMode="auto">
            <a:xfrm>
              <a:off x="7279857" y="1926674"/>
              <a:ext cx="3123"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67" name="Rectangle 1802"/>
            <p:cNvSpPr>
              <a:spLocks noChangeArrowheads="1"/>
            </p:cNvSpPr>
            <p:nvPr/>
          </p:nvSpPr>
          <p:spPr bwMode="auto">
            <a:xfrm>
              <a:off x="340944" y="1787708"/>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0.8</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1168" name="Line 1803"/>
            <p:cNvSpPr>
              <a:spLocks noChangeShapeType="1"/>
            </p:cNvSpPr>
            <p:nvPr/>
          </p:nvSpPr>
          <p:spPr bwMode="auto">
            <a:xfrm flipH="1">
              <a:off x="868701" y="1007003"/>
              <a:ext cx="9993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69" name="Line 1804"/>
            <p:cNvSpPr>
              <a:spLocks noChangeShapeType="1"/>
            </p:cNvSpPr>
            <p:nvPr/>
          </p:nvSpPr>
          <p:spPr bwMode="auto">
            <a:xfrm>
              <a:off x="7282980" y="1007003"/>
              <a:ext cx="98368"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70" name="Line 1805"/>
            <p:cNvSpPr>
              <a:spLocks noChangeShapeType="1"/>
            </p:cNvSpPr>
            <p:nvPr/>
          </p:nvSpPr>
          <p:spPr bwMode="auto">
            <a:xfrm>
              <a:off x="96863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71" name="Line 1806"/>
            <p:cNvSpPr>
              <a:spLocks noChangeShapeType="1"/>
            </p:cNvSpPr>
            <p:nvPr/>
          </p:nvSpPr>
          <p:spPr bwMode="auto">
            <a:xfrm>
              <a:off x="982684"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72" name="Line 1807"/>
            <p:cNvSpPr>
              <a:spLocks noChangeShapeType="1"/>
            </p:cNvSpPr>
            <p:nvPr/>
          </p:nvSpPr>
          <p:spPr bwMode="auto">
            <a:xfrm>
              <a:off x="996737"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73" name="Line 1808"/>
            <p:cNvSpPr>
              <a:spLocks noChangeShapeType="1"/>
            </p:cNvSpPr>
            <p:nvPr/>
          </p:nvSpPr>
          <p:spPr bwMode="auto">
            <a:xfrm>
              <a:off x="1010789"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74" name="Line 1809"/>
            <p:cNvSpPr>
              <a:spLocks noChangeShapeType="1"/>
            </p:cNvSpPr>
            <p:nvPr/>
          </p:nvSpPr>
          <p:spPr bwMode="auto">
            <a:xfrm>
              <a:off x="102484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75" name="Line 1810"/>
            <p:cNvSpPr>
              <a:spLocks noChangeShapeType="1"/>
            </p:cNvSpPr>
            <p:nvPr/>
          </p:nvSpPr>
          <p:spPr bwMode="auto">
            <a:xfrm>
              <a:off x="1038895"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76" name="Line 1811"/>
            <p:cNvSpPr>
              <a:spLocks noChangeShapeType="1"/>
            </p:cNvSpPr>
            <p:nvPr/>
          </p:nvSpPr>
          <p:spPr bwMode="auto">
            <a:xfrm>
              <a:off x="1052948"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77" name="Line 1812"/>
            <p:cNvSpPr>
              <a:spLocks noChangeShapeType="1"/>
            </p:cNvSpPr>
            <p:nvPr/>
          </p:nvSpPr>
          <p:spPr bwMode="auto">
            <a:xfrm>
              <a:off x="106856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78" name="Line 1814"/>
            <p:cNvSpPr>
              <a:spLocks noChangeShapeType="1"/>
            </p:cNvSpPr>
            <p:nvPr/>
          </p:nvSpPr>
          <p:spPr bwMode="auto">
            <a:xfrm>
              <a:off x="1082615"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79" name="Line 1815"/>
            <p:cNvSpPr>
              <a:spLocks noChangeShapeType="1"/>
            </p:cNvSpPr>
            <p:nvPr/>
          </p:nvSpPr>
          <p:spPr bwMode="auto">
            <a:xfrm>
              <a:off x="1096668"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80" name="Line 1816"/>
            <p:cNvSpPr>
              <a:spLocks noChangeShapeType="1"/>
            </p:cNvSpPr>
            <p:nvPr/>
          </p:nvSpPr>
          <p:spPr bwMode="auto">
            <a:xfrm>
              <a:off x="111072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81" name="Line 1817"/>
            <p:cNvSpPr>
              <a:spLocks noChangeShapeType="1"/>
            </p:cNvSpPr>
            <p:nvPr/>
          </p:nvSpPr>
          <p:spPr bwMode="auto">
            <a:xfrm>
              <a:off x="112477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82" name="Line 1818"/>
            <p:cNvSpPr>
              <a:spLocks noChangeShapeType="1"/>
            </p:cNvSpPr>
            <p:nvPr/>
          </p:nvSpPr>
          <p:spPr bwMode="auto">
            <a:xfrm>
              <a:off x="1138826"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83" name="Line 1819"/>
            <p:cNvSpPr>
              <a:spLocks noChangeShapeType="1"/>
            </p:cNvSpPr>
            <p:nvPr/>
          </p:nvSpPr>
          <p:spPr bwMode="auto">
            <a:xfrm>
              <a:off x="1152878"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84" name="Line 1820"/>
            <p:cNvSpPr>
              <a:spLocks noChangeShapeType="1"/>
            </p:cNvSpPr>
            <p:nvPr/>
          </p:nvSpPr>
          <p:spPr bwMode="auto">
            <a:xfrm>
              <a:off x="116849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85" name="Line 1821"/>
            <p:cNvSpPr>
              <a:spLocks noChangeShapeType="1"/>
            </p:cNvSpPr>
            <p:nvPr/>
          </p:nvSpPr>
          <p:spPr bwMode="auto">
            <a:xfrm>
              <a:off x="1182546"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86" name="Line 1822"/>
            <p:cNvSpPr>
              <a:spLocks noChangeShapeType="1"/>
            </p:cNvSpPr>
            <p:nvPr/>
          </p:nvSpPr>
          <p:spPr bwMode="auto">
            <a:xfrm>
              <a:off x="1196598"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87" name="Line 1823"/>
            <p:cNvSpPr>
              <a:spLocks noChangeShapeType="1"/>
            </p:cNvSpPr>
            <p:nvPr/>
          </p:nvSpPr>
          <p:spPr bwMode="auto">
            <a:xfrm>
              <a:off x="121065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88" name="Line 1824"/>
            <p:cNvSpPr>
              <a:spLocks noChangeShapeType="1"/>
            </p:cNvSpPr>
            <p:nvPr/>
          </p:nvSpPr>
          <p:spPr bwMode="auto">
            <a:xfrm>
              <a:off x="122470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89" name="Line 1825"/>
            <p:cNvSpPr>
              <a:spLocks noChangeShapeType="1"/>
            </p:cNvSpPr>
            <p:nvPr/>
          </p:nvSpPr>
          <p:spPr bwMode="auto">
            <a:xfrm>
              <a:off x="1238756"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90" name="Line 1826"/>
            <p:cNvSpPr>
              <a:spLocks noChangeShapeType="1"/>
            </p:cNvSpPr>
            <p:nvPr/>
          </p:nvSpPr>
          <p:spPr bwMode="auto">
            <a:xfrm>
              <a:off x="1252809"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91" name="Line 1827"/>
            <p:cNvSpPr>
              <a:spLocks noChangeShapeType="1"/>
            </p:cNvSpPr>
            <p:nvPr/>
          </p:nvSpPr>
          <p:spPr bwMode="auto">
            <a:xfrm>
              <a:off x="126842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92" name="Line 1828"/>
            <p:cNvSpPr>
              <a:spLocks noChangeShapeType="1"/>
            </p:cNvSpPr>
            <p:nvPr/>
          </p:nvSpPr>
          <p:spPr bwMode="auto">
            <a:xfrm>
              <a:off x="1282476"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93" name="Line 1829"/>
            <p:cNvSpPr>
              <a:spLocks noChangeShapeType="1"/>
            </p:cNvSpPr>
            <p:nvPr/>
          </p:nvSpPr>
          <p:spPr bwMode="auto">
            <a:xfrm>
              <a:off x="1296528"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94" name="Line 1830"/>
            <p:cNvSpPr>
              <a:spLocks noChangeShapeType="1"/>
            </p:cNvSpPr>
            <p:nvPr/>
          </p:nvSpPr>
          <p:spPr bwMode="auto">
            <a:xfrm>
              <a:off x="131058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95" name="Line 1831"/>
            <p:cNvSpPr>
              <a:spLocks noChangeShapeType="1"/>
            </p:cNvSpPr>
            <p:nvPr/>
          </p:nvSpPr>
          <p:spPr bwMode="auto">
            <a:xfrm>
              <a:off x="1324634"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96" name="Line 1832"/>
            <p:cNvSpPr>
              <a:spLocks noChangeShapeType="1"/>
            </p:cNvSpPr>
            <p:nvPr/>
          </p:nvSpPr>
          <p:spPr bwMode="auto">
            <a:xfrm>
              <a:off x="1338687"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97" name="Line 1833"/>
            <p:cNvSpPr>
              <a:spLocks noChangeShapeType="1"/>
            </p:cNvSpPr>
            <p:nvPr/>
          </p:nvSpPr>
          <p:spPr bwMode="auto">
            <a:xfrm>
              <a:off x="1352739"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98" name="Line 1834"/>
            <p:cNvSpPr>
              <a:spLocks noChangeShapeType="1"/>
            </p:cNvSpPr>
            <p:nvPr/>
          </p:nvSpPr>
          <p:spPr bwMode="auto">
            <a:xfrm>
              <a:off x="136835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99" name="Line 1835"/>
            <p:cNvSpPr>
              <a:spLocks noChangeShapeType="1"/>
            </p:cNvSpPr>
            <p:nvPr/>
          </p:nvSpPr>
          <p:spPr bwMode="auto">
            <a:xfrm>
              <a:off x="1382406"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00" name="Line 1836"/>
            <p:cNvSpPr>
              <a:spLocks noChangeShapeType="1"/>
            </p:cNvSpPr>
            <p:nvPr/>
          </p:nvSpPr>
          <p:spPr bwMode="auto">
            <a:xfrm>
              <a:off x="1396459"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01" name="Line 1837"/>
            <p:cNvSpPr>
              <a:spLocks noChangeShapeType="1"/>
            </p:cNvSpPr>
            <p:nvPr/>
          </p:nvSpPr>
          <p:spPr bwMode="auto">
            <a:xfrm>
              <a:off x="141051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02" name="Line 1838"/>
            <p:cNvSpPr>
              <a:spLocks noChangeShapeType="1"/>
            </p:cNvSpPr>
            <p:nvPr/>
          </p:nvSpPr>
          <p:spPr bwMode="auto">
            <a:xfrm>
              <a:off x="1424564"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03" name="Line 1839"/>
            <p:cNvSpPr>
              <a:spLocks noChangeShapeType="1"/>
            </p:cNvSpPr>
            <p:nvPr/>
          </p:nvSpPr>
          <p:spPr bwMode="auto">
            <a:xfrm>
              <a:off x="1438617"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04" name="Line 1840"/>
            <p:cNvSpPr>
              <a:spLocks noChangeShapeType="1"/>
            </p:cNvSpPr>
            <p:nvPr/>
          </p:nvSpPr>
          <p:spPr bwMode="auto">
            <a:xfrm>
              <a:off x="145423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05" name="Line 1841"/>
            <p:cNvSpPr>
              <a:spLocks noChangeShapeType="1"/>
            </p:cNvSpPr>
            <p:nvPr/>
          </p:nvSpPr>
          <p:spPr bwMode="auto">
            <a:xfrm>
              <a:off x="146828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06" name="Line 1842"/>
            <p:cNvSpPr>
              <a:spLocks noChangeShapeType="1"/>
            </p:cNvSpPr>
            <p:nvPr/>
          </p:nvSpPr>
          <p:spPr bwMode="auto">
            <a:xfrm>
              <a:off x="1482337"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07" name="Line 1843"/>
            <p:cNvSpPr>
              <a:spLocks noChangeShapeType="1"/>
            </p:cNvSpPr>
            <p:nvPr/>
          </p:nvSpPr>
          <p:spPr bwMode="auto">
            <a:xfrm>
              <a:off x="1496389"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08" name="Line 1844"/>
            <p:cNvSpPr>
              <a:spLocks noChangeShapeType="1"/>
            </p:cNvSpPr>
            <p:nvPr/>
          </p:nvSpPr>
          <p:spPr bwMode="auto">
            <a:xfrm>
              <a:off x="151044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09" name="Line 1845"/>
            <p:cNvSpPr>
              <a:spLocks noChangeShapeType="1"/>
            </p:cNvSpPr>
            <p:nvPr/>
          </p:nvSpPr>
          <p:spPr bwMode="auto">
            <a:xfrm>
              <a:off x="1524494"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10" name="Line 1846"/>
            <p:cNvSpPr>
              <a:spLocks noChangeShapeType="1"/>
            </p:cNvSpPr>
            <p:nvPr/>
          </p:nvSpPr>
          <p:spPr bwMode="auto">
            <a:xfrm>
              <a:off x="1538547"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11" name="Line 1847"/>
            <p:cNvSpPr>
              <a:spLocks noChangeShapeType="1"/>
            </p:cNvSpPr>
            <p:nvPr/>
          </p:nvSpPr>
          <p:spPr bwMode="auto">
            <a:xfrm>
              <a:off x="155416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12" name="Line 1848"/>
            <p:cNvSpPr>
              <a:spLocks noChangeShapeType="1"/>
            </p:cNvSpPr>
            <p:nvPr/>
          </p:nvSpPr>
          <p:spPr bwMode="auto">
            <a:xfrm>
              <a:off x="1568214"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13" name="Line 1849"/>
            <p:cNvSpPr>
              <a:spLocks noChangeShapeType="1"/>
            </p:cNvSpPr>
            <p:nvPr/>
          </p:nvSpPr>
          <p:spPr bwMode="auto">
            <a:xfrm>
              <a:off x="1582267"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14" name="Line 1850"/>
            <p:cNvSpPr>
              <a:spLocks noChangeShapeType="1"/>
            </p:cNvSpPr>
            <p:nvPr/>
          </p:nvSpPr>
          <p:spPr bwMode="auto">
            <a:xfrm>
              <a:off x="1596319"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15" name="Line 1851"/>
            <p:cNvSpPr>
              <a:spLocks noChangeShapeType="1"/>
            </p:cNvSpPr>
            <p:nvPr/>
          </p:nvSpPr>
          <p:spPr bwMode="auto">
            <a:xfrm>
              <a:off x="161037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16" name="Line 1852"/>
            <p:cNvSpPr>
              <a:spLocks noChangeShapeType="1"/>
            </p:cNvSpPr>
            <p:nvPr/>
          </p:nvSpPr>
          <p:spPr bwMode="auto">
            <a:xfrm>
              <a:off x="1624425"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17" name="Line 1853"/>
            <p:cNvSpPr>
              <a:spLocks noChangeShapeType="1"/>
            </p:cNvSpPr>
            <p:nvPr/>
          </p:nvSpPr>
          <p:spPr bwMode="auto">
            <a:xfrm>
              <a:off x="1638478"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18" name="Line 1854"/>
            <p:cNvSpPr>
              <a:spLocks noChangeShapeType="1"/>
            </p:cNvSpPr>
            <p:nvPr/>
          </p:nvSpPr>
          <p:spPr bwMode="auto">
            <a:xfrm>
              <a:off x="165409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19" name="Line 1855"/>
            <p:cNvSpPr>
              <a:spLocks noChangeShapeType="1"/>
            </p:cNvSpPr>
            <p:nvPr/>
          </p:nvSpPr>
          <p:spPr bwMode="auto">
            <a:xfrm>
              <a:off x="1668144"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20" name="Line 1856"/>
            <p:cNvSpPr>
              <a:spLocks noChangeShapeType="1"/>
            </p:cNvSpPr>
            <p:nvPr/>
          </p:nvSpPr>
          <p:spPr bwMode="auto">
            <a:xfrm>
              <a:off x="1682197"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21" name="Line 1857"/>
            <p:cNvSpPr>
              <a:spLocks noChangeShapeType="1"/>
            </p:cNvSpPr>
            <p:nvPr/>
          </p:nvSpPr>
          <p:spPr bwMode="auto">
            <a:xfrm>
              <a:off x="1696250"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22" name="Line 1858"/>
            <p:cNvSpPr>
              <a:spLocks noChangeShapeType="1"/>
            </p:cNvSpPr>
            <p:nvPr/>
          </p:nvSpPr>
          <p:spPr bwMode="auto">
            <a:xfrm>
              <a:off x="171030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23" name="Line 1859"/>
            <p:cNvSpPr>
              <a:spLocks noChangeShapeType="1"/>
            </p:cNvSpPr>
            <p:nvPr/>
          </p:nvSpPr>
          <p:spPr bwMode="auto">
            <a:xfrm>
              <a:off x="1724355"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24" name="Line 1860"/>
            <p:cNvSpPr>
              <a:spLocks noChangeShapeType="1"/>
            </p:cNvSpPr>
            <p:nvPr/>
          </p:nvSpPr>
          <p:spPr bwMode="auto">
            <a:xfrm>
              <a:off x="1738408"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25" name="Line 1861"/>
            <p:cNvSpPr>
              <a:spLocks noChangeShapeType="1"/>
            </p:cNvSpPr>
            <p:nvPr/>
          </p:nvSpPr>
          <p:spPr bwMode="auto">
            <a:xfrm>
              <a:off x="175402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26" name="Line 1862"/>
            <p:cNvSpPr>
              <a:spLocks noChangeShapeType="1"/>
            </p:cNvSpPr>
            <p:nvPr/>
          </p:nvSpPr>
          <p:spPr bwMode="auto">
            <a:xfrm>
              <a:off x="1768074"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27" name="Line 1863"/>
            <p:cNvSpPr>
              <a:spLocks noChangeShapeType="1"/>
            </p:cNvSpPr>
            <p:nvPr/>
          </p:nvSpPr>
          <p:spPr bwMode="auto">
            <a:xfrm>
              <a:off x="1782128"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28" name="Line 1864"/>
            <p:cNvSpPr>
              <a:spLocks noChangeShapeType="1"/>
            </p:cNvSpPr>
            <p:nvPr/>
          </p:nvSpPr>
          <p:spPr bwMode="auto">
            <a:xfrm>
              <a:off x="1796180"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29" name="Line 1865"/>
            <p:cNvSpPr>
              <a:spLocks noChangeShapeType="1"/>
            </p:cNvSpPr>
            <p:nvPr/>
          </p:nvSpPr>
          <p:spPr bwMode="auto">
            <a:xfrm>
              <a:off x="181023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30" name="Line 1866"/>
            <p:cNvSpPr>
              <a:spLocks noChangeShapeType="1"/>
            </p:cNvSpPr>
            <p:nvPr/>
          </p:nvSpPr>
          <p:spPr bwMode="auto">
            <a:xfrm>
              <a:off x="1824285"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31" name="Line 1867"/>
            <p:cNvSpPr>
              <a:spLocks noChangeShapeType="1"/>
            </p:cNvSpPr>
            <p:nvPr/>
          </p:nvSpPr>
          <p:spPr bwMode="auto">
            <a:xfrm>
              <a:off x="1838338"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32" name="Line 1868"/>
            <p:cNvSpPr>
              <a:spLocks noChangeShapeType="1"/>
            </p:cNvSpPr>
            <p:nvPr/>
          </p:nvSpPr>
          <p:spPr bwMode="auto">
            <a:xfrm>
              <a:off x="185395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33" name="Line 1869"/>
            <p:cNvSpPr>
              <a:spLocks noChangeShapeType="1"/>
            </p:cNvSpPr>
            <p:nvPr/>
          </p:nvSpPr>
          <p:spPr bwMode="auto">
            <a:xfrm>
              <a:off x="1868005"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34" name="Line 1870"/>
            <p:cNvSpPr>
              <a:spLocks noChangeShapeType="1"/>
            </p:cNvSpPr>
            <p:nvPr/>
          </p:nvSpPr>
          <p:spPr bwMode="auto">
            <a:xfrm>
              <a:off x="1882058"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35" name="Line 1871"/>
            <p:cNvSpPr>
              <a:spLocks noChangeShapeType="1"/>
            </p:cNvSpPr>
            <p:nvPr/>
          </p:nvSpPr>
          <p:spPr bwMode="auto">
            <a:xfrm>
              <a:off x="1896110"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36" name="Line 1872"/>
            <p:cNvSpPr>
              <a:spLocks noChangeShapeType="1"/>
            </p:cNvSpPr>
            <p:nvPr/>
          </p:nvSpPr>
          <p:spPr bwMode="auto">
            <a:xfrm>
              <a:off x="191016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37" name="Line 1873"/>
            <p:cNvSpPr>
              <a:spLocks noChangeShapeType="1"/>
            </p:cNvSpPr>
            <p:nvPr/>
          </p:nvSpPr>
          <p:spPr bwMode="auto">
            <a:xfrm>
              <a:off x="1924216"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38" name="Line 1874"/>
            <p:cNvSpPr>
              <a:spLocks noChangeShapeType="1"/>
            </p:cNvSpPr>
            <p:nvPr/>
          </p:nvSpPr>
          <p:spPr bwMode="auto">
            <a:xfrm>
              <a:off x="1938269"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39" name="Line 1875"/>
            <p:cNvSpPr>
              <a:spLocks noChangeShapeType="1"/>
            </p:cNvSpPr>
            <p:nvPr/>
          </p:nvSpPr>
          <p:spPr bwMode="auto">
            <a:xfrm>
              <a:off x="195388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40" name="Line 1876"/>
            <p:cNvSpPr>
              <a:spLocks noChangeShapeType="1"/>
            </p:cNvSpPr>
            <p:nvPr/>
          </p:nvSpPr>
          <p:spPr bwMode="auto">
            <a:xfrm>
              <a:off x="1967935"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41" name="Line 1877"/>
            <p:cNvSpPr>
              <a:spLocks noChangeShapeType="1"/>
            </p:cNvSpPr>
            <p:nvPr/>
          </p:nvSpPr>
          <p:spPr bwMode="auto">
            <a:xfrm>
              <a:off x="1981988"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42" name="Line 1878"/>
            <p:cNvSpPr>
              <a:spLocks noChangeShapeType="1"/>
            </p:cNvSpPr>
            <p:nvPr/>
          </p:nvSpPr>
          <p:spPr bwMode="auto">
            <a:xfrm>
              <a:off x="1996040"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43" name="Line 1879"/>
            <p:cNvSpPr>
              <a:spLocks noChangeShapeType="1"/>
            </p:cNvSpPr>
            <p:nvPr/>
          </p:nvSpPr>
          <p:spPr bwMode="auto">
            <a:xfrm>
              <a:off x="2010094"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44" name="Line 1880"/>
            <p:cNvSpPr>
              <a:spLocks noChangeShapeType="1"/>
            </p:cNvSpPr>
            <p:nvPr/>
          </p:nvSpPr>
          <p:spPr bwMode="auto">
            <a:xfrm>
              <a:off x="2024146"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45" name="Line 1881"/>
            <p:cNvSpPr>
              <a:spLocks noChangeShapeType="1"/>
            </p:cNvSpPr>
            <p:nvPr/>
          </p:nvSpPr>
          <p:spPr bwMode="auto">
            <a:xfrm>
              <a:off x="2038199"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46" name="Line 1882"/>
            <p:cNvSpPr>
              <a:spLocks noChangeShapeType="1"/>
            </p:cNvSpPr>
            <p:nvPr/>
          </p:nvSpPr>
          <p:spPr bwMode="auto">
            <a:xfrm>
              <a:off x="205381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47" name="Line 1883"/>
            <p:cNvSpPr>
              <a:spLocks noChangeShapeType="1"/>
            </p:cNvSpPr>
            <p:nvPr/>
          </p:nvSpPr>
          <p:spPr bwMode="auto">
            <a:xfrm>
              <a:off x="2067865"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48" name="Line 1884"/>
            <p:cNvSpPr>
              <a:spLocks noChangeShapeType="1"/>
            </p:cNvSpPr>
            <p:nvPr/>
          </p:nvSpPr>
          <p:spPr bwMode="auto">
            <a:xfrm>
              <a:off x="2081919"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49" name="Line 1885"/>
            <p:cNvSpPr>
              <a:spLocks noChangeShapeType="1"/>
            </p:cNvSpPr>
            <p:nvPr/>
          </p:nvSpPr>
          <p:spPr bwMode="auto">
            <a:xfrm>
              <a:off x="209597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50" name="Line 1886"/>
            <p:cNvSpPr>
              <a:spLocks noChangeShapeType="1"/>
            </p:cNvSpPr>
            <p:nvPr/>
          </p:nvSpPr>
          <p:spPr bwMode="auto">
            <a:xfrm>
              <a:off x="2110024"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51" name="Line 1887"/>
            <p:cNvSpPr>
              <a:spLocks noChangeShapeType="1"/>
            </p:cNvSpPr>
            <p:nvPr/>
          </p:nvSpPr>
          <p:spPr bwMode="auto">
            <a:xfrm>
              <a:off x="2124076"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52" name="Line 1888"/>
            <p:cNvSpPr>
              <a:spLocks noChangeShapeType="1"/>
            </p:cNvSpPr>
            <p:nvPr/>
          </p:nvSpPr>
          <p:spPr bwMode="auto">
            <a:xfrm>
              <a:off x="2138129"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53" name="Line 1889"/>
            <p:cNvSpPr>
              <a:spLocks noChangeShapeType="1"/>
            </p:cNvSpPr>
            <p:nvPr/>
          </p:nvSpPr>
          <p:spPr bwMode="auto">
            <a:xfrm>
              <a:off x="2153744"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54" name="Line 1890"/>
            <p:cNvSpPr>
              <a:spLocks noChangeShapeType="1"/>
            </p:cNvSpPr>
            <p:nvPr/>
          </p:nvSpPr>
          <p:spPr bwMode="auto">
            <a:xfrm>
              <a:off x="2167796"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55" name="Line 1891"/>
            <p:cNvSpPr>
              <a:spLocks noChangeShapeType="1"/>
            </p:cNvSpPr>
            <p:nvPr/>
          </p:nvSpPr>
          <p:spPr bwMode="auto">
            <a:xfrm>
              <a:off x="2181849"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56" name="Line 1892"/>
            <p:cNvSpPr>
              <a:spLocks noChangeShapeType="1"/>
            </p:cNvSpPr>
            <p:nvPr/>
          </p:nvSpPr>
          <p:spPr bwMode="auto">
            <a:xfrm>
              <a:off x="219590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57" name="Line 1893"/>
            <p:cNvSpPr>
              <a:spLocks noChangeShapeType="1"/>
            </p:cNvSpPr>
            <p:nvPr/>
          </p:nvSpPr>
          <p:spPr bwMode="auto">
            <a:xfrm>
              <a:off x="2209954"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58" name="Line 1894"/>
            <p:cNvSpPr>
              <a:spLocks noChangeShapeType="1"/>
            </p:cNvSpPr>
            <p:nvPr/>
          </p:nvSpPr>
          <p:spPr bwMode="auto">
            <a:xfrm>
              <a:off x="2224007"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59" name="Line 1895"/>
            <p:cNvSpPr>
              <a:spLocks noChangeShapeType="1"/>
            </p:cNvSpPr>
            <p:nvPr/>
          </p:nvSpPr>
          <p:spPr bwMode="auto">
            <a:xfrm>
              <a:off x="223962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60" name="Line 1896"/>
            <p:cNvSpPr>
              <a:spLocks noChangeShapeType="1"/>
            </p:cNvSpPr>
            <p:nvPr/>
          </p:nvSpPr>
          <p:spPr bwMode="auto">
            <a:xfrm>
              <a:off x="2253674"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61" name="Line 1897"/>
            <p:cNvSpPr>
              <a:spLocks noChangeShapeType="1"/>
            </p:cNvSpPr>
            <p:nvPr/>
          </p:nvSpPr>
          <p:spPr bwMode="auto">
            <a:xfrm>
              <a:off x="2267726"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62" name="Line 1898"/>
            <p:cNvSpPr>
              <a:spLocks noChangeShapeType="1"/>
            </p:cNvSpPr>
            <p:nvPr/>
          </p:nvSpPr>
          <p:spPr bwMode="auto">
            <a:xfrm>
              <a:off x="2281779"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63" name="Line 1899"/>
            <p:cNvSpPr>
              <a:spLocks noChangeShapeType="1"/>
            </p:cNvSpPr>
            <p:nvPr/>
          </p:nvSpPr>
          <p:spPr bwMode="auto">
            <a:xfrm>
              <a:off x="229583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64" name="Line 1900"/>
            <p:cNvSpPr>
              <a:spLocks noChangeShapeType="1"/>
            </p:cNvSpPr>
            <p:nvPr/>
          </p:nvSpPr>
          <p:spPr bwMode="auto">
            <a:xfrm>
              <a:off x="2309885"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65" name="Line 1901"/>
            <p:cNvSpPr>
              <a:spLocks noChangeShapeType="1"/>
            </p:cNvSpPr>
            <p:nvPr/>
          </p:nvSpPr>
          <p:spPr bwMode="auto">
            <a:xfrm>
              <a:off x="2323937"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66" name="Line 1902"/>
            <p:cNvSpPr>
              <a:spLocks noChangeShapeType="1"/>
            </p:cNvSpPr>
            <p:nvPr/>
          </p:nvSpPr>
          <p:spPr bwMode="auto">
            <a:xfrm>
              <a:off x="233955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67" name="Line 1903"/>
            <p:cNvSpPr>
              <a:spLocks noChangeShapeType="1"/>
            </p:cNvSpPr>
            <p:nvPr/>
          </p:nvSpPr>
          <p:spPr bwMode="auto">
            <a:xfrm>
              <a:off x="2353604"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68" name="Line 1904"/>
            <p:cNvSpPr>
              <a:spLocks noChangeShapeType="1"/>
            </p:cNvSpPr>
            <p:nvPr/>
          </p:nvSpPr>
          <p:spPr bwMode="auto">
            <a:xfrm>
              <a:off x="2367656"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69" name="Line 1905"/>
            <p:cNvSpPr>
              <a:spLocks noChangeShapeType="1"/>
            </p:cNvSpPr>
            <p:nvPr/>
          </p:nvSpPr>
          <p:spPr bwMode="auto">
            <a:xfrm>
              <a:off x="2381710"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70" name="Line 1906"/>
            <p:cNvSpPr>
              <a:spLocks noChangeShapeType="1"/>
            </p:cNvSpPr>
            <p:nvPr/>
          </p:nvSpPr>
          <p:spPr bwMode="auto">
            <a:xfrm>
              <a:off x="239576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71" name="Line 1907"/>
            <p:cNvSpPr>
              <a:spLocks noChangeShapeType="1"/>
            </p:cNvSpPr>
            <p:nvPr/>
          </p:nvSpPr>
          <p:spPr bwMode="auto">
            <a:xfrm>
              <a:off x="2409815"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72" name="Line 1908"/>
            <p:cNvSpPr>
              <a:spLocks noChangeShapeType="1"/>
            </p:cNvSpPr>
            <p:nvPr/>
          </p:nvSpPr>
          <p:spPr bwMode="auto">
            <a:xfrm>
              <a:off x="2423867"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73" name="Line 1909"/>
            <p:cNvSpPr>
              <a:spLocks noChangeShapeType="1"/>
            </p:cNvSpPr>
            <p:nvPr/>
          </p:nvSpPr>
          <p:spPr bwMode="auto">
            <a:xfrm>
              <a:off x="243948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74" name="Line 1910"/>
            <p:cNvSpPr>
              <a:spLocks noChangeShapeType="1"/>
            </p:cNvSpPr>
            <p:nvPr/>
          </p:nvSpPr>
          <p:spPr bwMode="auto">
            <a:xfrm>
              <a:off x="2453535"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75" name="Line 1911"/>
            <p:cNvSpPr>
              <a:spLocks noChangeShapeType="1"/>
            </p:cNvSpPr>
            <p:nvPr/>
          </p:nvSpPr>
          <p:spPr bwMode="auto">
            <a:xfrm>
              <a:off x="2467587"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76" name="Line 1912"/>
            <p:cNvSpPr>
              <a:spLocks noChangeShapeType="1"/>
            </p:cNvSpPr>
            <p:nvPr/>
          </p:nvSpPr>
          <p:spPr bwMode="auto">
            <a:xfrm>
              <a:off x="2481640"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77" name="Line 1913"/>
            <p:cNvSpPr>
              <a:spLocks noChangeShapeType="1"/>
            </p:cNvSpPr>
            <p:nvPr/>
          </p:nvSpPr>
          <p:spPr bwMode="auto">
            <a:xfrm>
              <a:off x="249569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78" name="Line 1914"/>
            <p:cNvSpPr>
              <a:spLocks noChangeShapeType="1"/>
            </p:cNvSpPr>
            <p:nvPr/>
          </p:nvSpPr>
          <p:spPr bwMode="auto">
            <a:xfrm>
              <a:off x="2509745"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79" name="Line 1915"/>
            <p:cNvSpPr>
              <a:spLocks noChangeShapeType="1"/>
            </p:cNvSpPr>
            <p:nvPr/>
          </p:nvSpPr>
          <p:spPr bwMode="auto">
            <a:xfrm>
              <a:off x="2523798"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80" name="Line 1916"/>
            <p:cNvSpPr>
              <a:spLocks noChangeShapeType="1"/>
            </p:cNvSpPr>
            <p:nvPr/>
          </p:nvSpPr>
          <p:spPr bwMode="auto">
            <a:xfrm>
              <a:off x="253941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81" name="Line 1917"/>
            <p:cNvSpPr>
              <a:spLocks noChangeShapeType="1"/>
            </p:cNvSpPr>
            <p:nvPr/>
          </p:nvSpPr>
          <p:spPr bwMode="auto">
            <a:xfrm>
              <a:off x="2553465"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82" name="Line 1918"/>
            <p:cNvSpPr>
              <a:spLocks noChangeShapeType="1"/>
            </p:cNvSpPr>
            <p:nvPr/>
          </p:nvSpPr>
          <p:spPr bwMode="auto">
            <a:xfrm>
              <a:off x="2567517"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83" name="Line 1919"/>
            <p:cNvSpPr>
              <a:spLocks noChangeShapeType="1"/>
            </p:cNvSpPr>
            <p:nvPr/>
          </p:nvSpPr>
          <p:spPr bwMode="auto">
            <a:xfrm>
              <a:off x="2581570"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84" name="Line 1920"/>
            <p:cNvSpPr>
              <a:spLocks noChangeShapeType="1"/>
            </p:cNvSpPr>
            <p:nvPr/>
          </p:nvSpPr>
          <p:spPr bwMode="auto">
            <a:xfrm>
              <a:off x="259562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85" name="Line 1921"/>
            <p:cNvSpPr>
              <a:spLocks noChangeShapeType="1"/>
            </p:cNvSpPr>
            <p:nvPr/>
          </p:nvSpPr>
          <p:spPr bwMode="auto">
            <a:xfrm>
              <a:off x="2609676"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86" name="Line 1922"/>
            <p:cNvSpPr>
              <a:spLocks noChangeShapeType="1"/>
            </p:cNvSpPr>
            <p:nvPr/>
          </p:nvSpPr>
          <p:spPr bwMode="auto">
            <a:xfrm>
              <a:off x="2623728"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87" name="Line 1923"/>
            <p:cNvSpPr>
              <a:spLocks noChangeShapeType="1"/>
            </p:cNvSpPr>
            <p:nvPr/>
          </p:nvSpPr>
          <p:spPr bwMode="auto">
            <a:xfrm>
              <a:off x="263934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88" name="Line 1924"/>
            <p:cNvSpPr>
              <a:spLocks noChangeShapeType="1"/>
            </p:cNvSpPr>
            <p:nvPr/>
          </p:nvSpPr>
          <p:spPr bwMode="auto">
            <a:xfrm>
              <a:off x="2653395"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89" name="Line 1925"/>
            <p:cNvSpPr>
              <a:spLocks noChangeShapeType="1"/>
            </p:cNvSpPr>
            <p:nvPr/>
          </p:nvSpPr>
          <p:spPr bwMode="auto">
            <a:xfrm>
              <a:off x="2667447"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90" name="Line 1926"/>
            <p:cNvSpPr>
              <a:spLocks noChangeShapeType="1"/>
            </p:cNvSpPr>
            <p:nvPr/>
          </p:nvSpPr>
          <p:spPr bwMode="auto">
            <a:xfrm>
              <a:off x="268150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91" name="Line 1927"/>
            <p:cNvSpPr>
              <a:spLocks noChangeShapeType="1"/>
            </p:cNvSpPr>
            <p:nvPr/>
          </p:nvSpPr>
          <p:spPr bwMode="auto">
            <a:xfrm>
              <a:off x="2695553"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92" name="Line 1928"/>
            <p:cNvSpPr>
              <a:spLocks noChangeShapeType="1"/>
            </p:cNvSpPr>
            <p:nvPr/>
          </p:nvSpPr>
          <p:spPr bwMode="auto">
            <a:xfrm>
              <a:off x="2709606"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93" name="Line 1929"/>
            <p:cNvSpPr>
              <a:spLocks noChangeShapeType="1"/>
            </p:cNvSpPr>
            <p:nvPr/>
          </p:nvSpPr>
          <p:spPr bwMode="auto">
            <a:xfrm>
              <a:off x="2723658"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94" name="Line 1930"/>
            <p:cNvSpPr>
              <a:spLocks noChangeShapeType="1"/>
            </p:cNvSpPr>
            <p:nvPr/>
          </p:nvSpPr>
          <p:spPr bwMode="auto">
            <a:xfrm>
              <a:off x="273927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95" name="Line 1931"/>
            <p:cNvSpPr>
              <a:spLocks noChangeShapeType="1"/>
            </p:cNvSpPr>
            <p:nvPr/>
          </p:nvSpPr>
          <p:spPr bwMode="auto">
            <a:xfrm>
              <a:off x="2753326"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96" name="Line 1932"/>
            <p:cNvSpPr>
              <a:spLocks noChangeShapeType="1"/>
            </p:cNvSpPr>
            <p:nvPr/>
          </p:nvSpPr>
          <p:spPr bwMode="auto">
            <a:xfrm>
              <a:off x="2767378"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97" name="Line 1933"/>
            <p:cNvSpPr>
              <a:spLocks noChangeShapeType="1"/>
            </p:cNvSpPr>
            <p:nvPr/>
          </p:nvSpPr>
          <p:spPr bwMode="auto">
            <a:xfrm>
              <a:off x="278143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98" name="Line 1934"/>
            <p:cNvSpPr>
              <a:spLocks noChangeShapeType="1"/>
            </p:cNvSpPr>
            <p:nvPr/>
          </p:nvSpPr>
          <p:spPr bwMode="auto">
            <a:xfrm>
              <a:off x="2795483"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899" name="Line 1935"/>
            <p:cNvSpPr>
              <a:spLocks noChangeShapeType="1"/>
            </p:cNvSpPr>
            <p:nvPr/>
          </p:nvSpPr>
          <p:spPr bwMode="auto">
            <a:xfrm>
              <a:off x="2809536"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00" name="Line 1936"/>
            <p:cNvSpPr>
              <a:spLocks noChangeShapeType="1"/>
            </p:cNvSpPr>
            <p:nvPr/>
          </p:nvSpPr>
          <p:spPr bwMode="auto">
            <a:xfrm>
              <a:off x="2823589"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01" name="Line 1937"/>
            <p:cNvSpPr>
              <a:spLocks noChangeShapeType="1"/>
            </p:cNvSpPr>
            <p:nvPr/>
          </p:nvSpPr>
          <p:spPr bwMode="auto">
            <a:xfrm>
              <a:off x="283920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02" name="Line 1938"/>
            <p:cNvSpPr>
              <a:spLocks noChangeShapeType="1"/>
            </p:cNvSpPr>
            <p:nvPr/>
          </p:nvSpPr>
          <p:spPr bwMode="auto">
            <a:xfrm>
              <a:off x="2853256"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03" name="Line 1939"/>
            <p:cNvSpPr>
              <a:spLocks noChangeShapeType="1"/>
            </p:cNvSpPr>
            <p:nvPr/>
          </p:nvSpPr>
          <p:spPr bwMode="auto">
            <a:xfrm>
              <a:off x="2867308"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04" name="Line 1940"/>
            <p:cNvSpPr>
              <a:spLocks noChangeShapeType="1"/>
            </p:cNvSpPr>
            <p:nvPr/>
          </p:nvSpPr>
          <p:spPr bwMode="auto">
            <a:xfrm>
              <a:off x="288136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05" name="Line 1941"/>
            <p:cNvSpPr>
              <a:spLocks noChangeShapeType="1"/>
            </p:cNvSpPr>
            <p:nvPr/>
          </p:nvSpPr>
          <p:spPr bwMode="auto">
            <a:xfrm>
              <a:off x="2895413"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06" name="Line 1942"/>
            <p:cNvSpPr>
              <a:spLocks noChangeShapeType="1"/>
            </p:cNvSpPr>
            <p:nvPr/>
          </p:nvSpPr>
          <p:spPr bwMode="auto">
            <a:xfrm>
              <a:off x="2909467"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07" name="Line 1943"/>
            <p:cNvSpPr>
              <a:spLocks noChangeShapeType="1"/>
            </p:cNvSpPr>
            <p:nvPr/>
          </p:nvSpPr>
          <p:spPr bwMode="auto">
            <a:xfrm>
              <a:off x="292508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08" name="Line 1944"/>
            <p:cNvSpPr>
              <a:spLocks noChangeShapeType="1"/>
            </p:cNvSpPr>
            <p:nvPr/>
          </p:nvSpPr>
          <p:spPr bwMode="auto">
            <a:xfrm>
              <a:off x="293913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09" name="Line 1945"/>
            <p:cNvSpPr>
              <a:spLocks noChangeShapeType="1"/>
            </p:cNvSpPr>
            <p:nvPr/>
          </p:nvSpPr>
          <p:spPr bwMode="auto">
            <a:xfrm>
              <a:off x="2953186"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10" name="Line 1946"/>
            <p:cNvSpPr>
              <a:spLocks noChangeShapeType="1"/>
            </p:cNvSpPr>
            <p:nvPr/>
          </p:nvSpPr>
          <p:spPr bwMode="auto">
            <a:xfrm>
              <a:off x="2967238"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11" name="Line 1947"/>
            <p:cNvSpPr>
              <a:spLocks noChangeShapeType="1"/>
            </p:cNvSpPr>
            <p:nvPr/>
          </p:nvSpPr>
          <p:spPr bwMode="auto">
            <a:xfrm>
              <a:off x="298129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12" name="Line 1948"/>
            <p:cNvSpPr>
              <a:spLocks noChangeShapeType="1"/>
            </p:cNvSpPr>
            <p:nvPr/>
          </p:nvSpPr>
          <p:spPr bwMode="auto">
            <a:xfrm>
              <a:off x="2995344"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13" name="Line 1949"/>
            <p:cNvSpPr>
              <a:spLocks noChangeShapeType="1"/>
            </p:cNvSpPr>
            <p:nvPr/>
          </p:nvSpPr>
          <p:spPr bwMode="auto">
            <a:xfrm>
              <a:off x="3009397"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14" name="Line 1950"/>
            <p:cNvSpPr>
              <a:spLocks noChangeShapeType="1"/>
            </p:cNvSpPr>
            <p:nvPr/>
          </p:nvSpPr>
          <p:spPr bwMode="auto">
            <a:xfrm>
              <a:off x="302501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15" name="Line 1951"/>
            <p:cNvSpPr>
              <a:spLocks noChangeShapeType="1"/>
            </p:cNvSpPr>
            <p:nvPr/>
          </p:nvSpPr>
          <p:spPr bwMode="auto">
            <a:xfrm>
              <a:off x="303906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16" name="Line 1952"/>
            <p:cNvSpPr>
              <a:spLocks noChangeShapeType="1"/>
            </p:cNvSpPr>
            <p:nvPr/>
          </p:nvSpPr>
          <p:spPr bwMode="auto">
            <a:xfrm>
              <a:off x="3053117"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17" name="Line 1953"/>
            <p:cNvSpPr>
              <a:spLocks noChangeShapeType="1"/>
            </p:cNvSpPr>
            <p:nvPr/>
          </p:nvSpPr>
          <p:spPr bwMode="auto">
            <a:xfrm>
              <a:off x="3067169"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18" name="Line 1954"/>
            <p:cNvSpPr>
              <a:spLocks noChangeShapeType="1"/>
            </p:cNvSpPr>
            <p:nvPr/>
          </p:nvSpPr>
          <p:spPr bwMode="auto">
            <a:xfrm>
              <a:off x="308122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19" name="Line 1955"/>
            <p:cNvSpPr>
              <a:spLocks noChangeShapeType="1"/>
            </p:cNvSpPr>
            <p:nvPr/>
          </p:nvSpPr>
          <p:spPr bwMode="auto">
            <a:xfrm>
              <a:off x="3095274"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20" name="Line 1956"/>
            <p:cNvSpPr>
              <a:spLocks noChangeShapeType="1"/>
            </p:cNvSpPr>
            <p:nvPr/>
          </p:nvSpPr>
          <p:spPr bwMode="auto">
            <a:xfrm>
              <a:off x="3109327"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21" name="Line 1957"/>
            <p:cNvSpPr>
              <a:spLocks noChangeShapeType="1"/>
            </p:cNvSpPr>
            <p:nvPr/>
          </p:nvSpPr>
          <p:spPr bwMode="auto">
            <a:xfrm>
              <a:off x="312494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22" name="Line 1958"/>
            <p:cNvSpPr>
              <a:spLocks noChangeShapeType="1"/>
            </p:cNvSpPr>
            <p:nvPr/>
          </p:nvSpPr>
          <p:spPr bwMode="auto">
            <a:xfrm>
              <a:off x="3138994"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23" name="Line 1959"/>
            <p:cNvSpPr>
              <a:spLocks noChangeShapeType="1"/>
            </p:cNvSpPr>
            <p:nvPr/>
          </p:nvSpPr>
          <p:spPr bwMode="auto">
            <a:xfrm>
              <a:off x="3153047"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24" name="Line 1960"/>
            <p:cNvSpPr>
              <a:spLocks noChangeShapeType="1"/>
            </p:cNvSpPr>
            <p:nvPr/>
          </p:nvSpPr>
          <p:spPr bwMode="auto">
            <a:xfrm>
              <a:off x="3167099"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25" name="Line 1961"/>
            <p:cNvSpPr>
              <a:spLocks noChangeShapeType="1"/>
            </p:cNvSpPr>
            <p:nvPr/>
          </p:nvSpPr>
          <p:spPr bwMode="auto">
            <a:xfrm>
              <a:off x="318115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26" name="Line 1962"/>
            <p:cNvSpPr>
              <a:spLocks noChangeShapeType="1"/>
            </p:cNvSpPr>
            <p:nvPr/>
          </p:nvSpPr>
          <p:spPr bwMode="auto">
            <a:xfrm>
              <a:off x="3195204"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27" name="Line 1963"/>
            <p:cNvSpPr>
              <a:spLocks noChangeShapeType="1"/>
            </p:cNvSpPr>
            <p:nvPr/>
          </p:nvSpPr>
          <p:spPr bwMode="auto">
            <a:xfrm>
              <a:off x="3209258"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28" name="Line 1964"/>
            <p:cNvSpPr>
              <a:spLocks noChangeShapeType="1"/>
            </p:cNvSpPr>
            <p:nvPr/>
          </p:nvSpPr>
          <p:spPr bwMode="auto">
            <a:xfrm>
              <a:off x="322487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29" name="Line 1965"/>
            <p:cNvSpPr>
              <a:spLocks noChangeShapeType="1"/>
            </p:cNvSpPr>
            <p:nvPr/>
          </p:nvSpPr>
          <p:spPr bwMode="auto">
            <a:xfrm>
              <a:off x="3238924"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30" name="Line 1966"/>
            <p:cNvSpPr>
              <a:spLocks noChangeShapeType="1"/>
            </p:cNvSpPr>
            <p:nvPr/>
          </p:nvSpPr>
          <p:spPr bwMode="auto">
            <a:xfrm>
              <a:off x="3252977"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31" name="Line 1967"/>
            <p:cNvSpPr>
              <a:spLocks noChangeShapeType="1"/>
            </p:cNvSpPr>
            <p:nvPr/>
          </p:nvSpPr>
          <p:spPr bwMode="auto">
            <a:xfrm>
              <a:off x="3267029"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32" name="Line 1968"/>
            <p:cNvSpPr>
              <a:spLocks noChangeShapeType="1"/>
            </p:cNvSpPr>
            <p:nvPr/>
          </p:nvSpPr>
          <p:spPr bwMode="auto">
            <a:xfrm>
              <a:off x="328108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33" name="Line 1969"/>
            <p:cNvSpPr>
              <a:spLocks noChangeShapeType="1"/>
            </p:cNvSpPr>
            <p:nvPr/>
          </p:nvSpPr>
          <p:spPr bwMode="auto">
            <a:xfrm>
              <a:off x="3295135"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34" name="Line 1970"/>
            <p:cNvSpPr>
              <a:spLocks noChangeShapeType="1"/>
            </p:cNvSpPr>
            <p:nvPr/>
          </p:nvSpPr>
          <p:spPr bwMode="auto">
            <a:xfrm>
              <a:off x="3309188"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35" name="Line 1971"/>
            <p:cNvSpPr>
              <a:spLocks noChangeShapeType="1"/>
            </p:cNvSpPr>
            <p:nvPr/>
          </p:nvSpPr>
          <p:spPr bwMode="auto">
            <a:xfrm>
              <a:off x="332480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36" name="Line 1972"/>
            <p:cNvSpPr>
              <a:spLocks noChangeShapeType="1"/>
            </p:cNvSpPr>
            <p:nvPr/>
          </p:nvSpPr>
          <p:spPr bwMode="auto">
            <a:xfrm>
              <a:off x="3338854"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37" name="Line 1973"/>
            <p:cNvSpPr>
              <a:spLocks noChangeShapeType="1"/>
            </p:cNvSpPr>
            <p:nvPr/>
          </p:nvSpPr>
          <p:spPr bwMode="auto">
            <a:xfrm>
              <a:off x="3352908"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38" name="Line 1974"/>
            <p:cNvSpPr>
              <a:spLocks noChangeShapeType="1"/>
            </p:cNvSpPr>
            <p:nvPr/>
          </p:nvSpPr>
          <p:spPr bwMode="auto">
            <a:xfrm>
              <a:off x="3366960"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39" name="Line 1975"/>
            <p:cNvSpPr>
              <a:spLocks noChangeShapeType="1"/>
            </p:cNvSpPr>
            <p:nvPr/>
          </p:nvSpPr>
          <p:spPr bwMode="auto">
            <a:xfrm>
              <a:off x="3381013"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40" name="Line 1976"/>
            <p:cNvSpPr>
              <a:spLocks noChangeShapeType="1"/>
            </p:cNvSpPr>
            <p:nvPr/>
          </p:nvSpPr>
          <p:spPr bwMode="auto">
            <a:xfrm>
              <a:off x="3395065"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41" name="Line 1977"/>
            <p:cNvSpPr>
              <a:spLocks noChangeShapeType="1"/>
            </p:cNvSpPr>
            <p:nvPr/>
          </p:nvSpPr>
          <p:spPr bwMode="auto">
            <a:xfrm>
              <a:off x="3409118"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42" name="Line 1978"/>
            <p:cNvSpPr>
              <a:spLocks noChangeShapeType="1"/>
            </p:cNvSpPr>
            <p:nvPr/>
          </p:nvSpPr>
          <p:spPr bwMode="auto">
            <a:xfrm>
              <a:off x="3424732"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43" name="Line 1979"/>
            <p:cNvSpPr>
              <a:spLocks noChangeShapeType="1"/>
            </p:cNvSpPr>
            <p:nvPr/>
          </p:nvSpPr>
          <p:spPr bwMode="auto">
            <a:xfrm>
              <a:off x="3438785"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44" name="Line 1980"/>
            <p:cNvSpPr>
              <a:spLocks noChangeShapeType="1"/>
            </p:cNvSpPr>
            <p:nvPr/>
          </p:nvSpPr>
          <p:spPr bwMode="auto">
            <a:xfrm>
              <a:off x="3452838"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45" name="Line 1981"/>
            <p:cNvSpPr>
              <a:spLocks noChangeShapeType="1"/>
            </p:cNvSpPr>
            <p:nvPr/>
          </p:nvSpPr>
          <p:spPr bwMode="auto">
            <a:xfrm>
              <a:off x="3466890"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46" name="Line 1982"/>
            <p:cNvSpPr>
              <a:spLocks noChangeShapeType="1"/>
            </p:cNvSpPr>
            <p:nvPr/>
          </p:nvSpPr>
          <p:spPr bwMode="auto">
            <a:xfrm>
              <a:off x="3480943"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47" name="Line 1983"/>
            <p:cNvSpPr>
              <a:spLocks noChangeShapeType="1"/>
            </p:cNvSpPr>
            <p:nvPr/>
          </p:nvSpPr>
          <p:spPr bwMode="auto">
            <a:xfrm>
              <a:off x="3494995"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48" name="Line 1984"/>
            <p:cNvSpPr>
              <a:spLocks noChangeShapeType="1"/>
            </p:cNvSpPr>
            <p:nvPr/>
          </p:nvSpPr>
          <p:spPr bwMode="auto">
            <a:xfrm>
              <a:off x="3509049"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49" name="Line 1985"/>
            <p:cNvSpPr>
              <a:spLocks noChangeShapeType="1"/>
            </p:cNvSpPr>
            <p:nvPr/>
          </p:nvSpPr>
          <p:spPr bwMode="auto">
            <a:xfrm>
              <a:off x="352466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50" name="Line 1986"/>
            <p:cNvSpPr>
              <a:spLocks noChangeShapeType="1"/>
            </p:cNvSpPr>
            <p:nvPr/>
          </p:nvSpPr>
          <p:spPr bwMode="auto">
            <a:xfrm>
              <a:off x="3538715"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51" name="Line 1987"/>
            <p:cNvSpPr>
              <a:spLocks noChangeShapeType="1"/>
            </p:cNvSpPr>
            <p:nvPr/>
          </p:nvSpPr>
          <p:spPr bwMode="auto">
            <a:xfrm>
              <a:off x="3552768"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52" name="Line 1988"/>
            <p:cNvSpPr>
              <a:spLocks noChangeShapeType="1"/>
            </p:cNvSpPr>
            <p:nvPr/>
          </p:nvSpPr>
          <p:spPr bwMode="auto">
            <a:xfrm>
              <a:off x="3566820"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53" name="Line 1989"/>
            <p:cNvSpPr>
              <a:spLocks noChangeShapeType="1"/>
            </p:cNvSpPr>
            <p:nvPr/>
          </p:nvSpPr>
          <p:spPr bwMode="auto">
            <a:xfrm>
              <a:off x="3580874"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54" name="Line 1990"/>
            <p:cNvSpPr>
              <a:spLocks noChangeShapeType="1"/>
            </p:cNvSpPr>
            <p:nvPr/>
          </p:nvSpPr>
          <p:spPr bwMode="auto">
            <a:xfrm>
              <a:off x="3594926"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55" name="Line 1991"/>
            <p:cNvSpPr>
              <a:spLocks noChangeShapeType="1"/>
            </p:cNvSpPr>
            <p:nvPr/>
          </p:nvSpPr>
          <p:spPr bwMode="auto">
            <a:xfrm>
              <a:off x="3610540"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56" name="Line 1992"/>
            <p:cNvSpPr>
              <a:spLocks noChangeShapeType="1"/>
            </p:cNvSpPr>
            <p:nvPr/>
          </p:nvSpPr>
          <p:spPr bwMode="auto">
            <a:xfrm>
              <a:off x="362459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57" name="Line 1993"/>
            <p:cNvSpPr>
              <a:spLocks noChangeShapeType="1"/>
            </p:cNvSpPr>
            <p:nvPr/>
          </p:nvSpPr>
          <p:spPr bwMode="auto">
            <a:xfrm>
              <a:off x="3638645"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58" name="Line 1994"/>
            <p:cNvSpPr>
              <a:spLocks noChangeShapeType="1"/>
            </p:cNvSpPr>
            <p:nvPr/>
          </p:nvSpPr>
          <p:spPr bwMode="auto">
            <a:xfrm>
              <a:off x="3652699"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59" name="Line 1995"/>
            <p:cNvSpPr>
              <a:spLocks noChangeShapeType="1"/>
            </p:cNvSpPr>
            <p:nvPr/>
          </p:nvSpPr>
          <p:spPr bwMode="auto">
            <a:xfrm>
              <a:off x="366675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60" name="Line 1996"/>
            <p:cNvSpPr>
              <a:spLocks noChangeShapeType="1"/>
            </p:cNvSpPr>
            <p:nvPr/>
          </p:nvSpPr>
          <p:spPr bwMode="auto">
            <a:xfrm>
              <a:off x="3680804"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61" name="Line 1997"/>
            <p:cNvSpPr>
              <a:spLocks noChangeShapeType="1"/>
            </p:cNvSpPr>
            <p:nvPr/>
          </p:nvSpPr>
          <p:spPr bwMode="auto">
            <a:xfrm>
              <a:off x="3694856"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62" name="Line 1998"/>
            <p:cNvSpPr>
              <a:spLocks noChangeShapeType="1"/>
            </p:cNvSpPr>
            <p:nvPr/>
          </p:nvSpPr>
          <p:spPr bwMode="auto">
            <a:xfrm>
              <a:off x="3710470"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63" name="Line 1999"/>
            <p:cNvSpPr>
              <a:spLocks noChangeShapeType="1"/>
            </p:cNvSpPr>
            <p:nvPr/>
          </p:nvSpPr>
          <p:spPr bwMode="auto">
            <a:xfrm>
              <a:off x="3724523"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64" name="Line 2000"/>
            <p:cNvSpPr>
              <a:spLocks noChangeShapeType="1"/>
            </p:cNvSpPr>
            <p:nvPr/>
          </p:nvSpPr>
          <p:spPr bwMode="auto">
            <a:xfrm>
              <a:off x="3738576"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65" name="Line 2001"/>
            <p:cNvSpPr>
              <a:spLocks noChangeShapeType="1"/>
            </p:cNvSpPr>
            <p:nvPr/>
          </p:nvSpPr>
          <p:spPr bwMode="auto">
            <a:xfrm>
              <a:off x="3752629"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66" name="Line 2002"/>
            <p:cNvSpPr>
              <a:spLocks noChangeShapeType="1"/>
            </p:cNvSpPr>
            <p:nvPr/>
          </p:nvSpPr>
          <p:spPr bwMode="auto">
            <a:xfrm>
              <a:off x="376668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67" name="Line 2003"/>
            <p:cNvSpPr>
              <a:spLocks noChangeShapeType="1"/>
            </p:cNvSpPr>
            <p:nvPr/>
          </p:nvSpPr>
          <p:spPr bwMode="auto">
            <a:xfrm>
              <a:off x="3780734"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68" name="Line 2004"/>
            <p:cNvSpPr>
              <a:spLocks noChangeShapeType="1"/>
            </p:cNvSpPr>
            <p:nvPr/>
          </p:nvSpPr>
          <p:spPr bwMode="auto">
            <a:xfrm>
              <a:off x="3794786" y="1007003"/>
              <a:ext cx="6246"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69" name="Line 2005"/>
            <p:cNvSpPr>
              <a:spLocks noChangeShapeType="1"/>
            </p:cNvSpPr>
            <p:nvPr/>
          </p:nvSpPr>
          <p:spPr bwMode="auto">
            <a:xfrm>
              <a:off x="3810401"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70" name="Line 2006"/>
            <p:cNvSpPr>
              <a:spLocks noChangeShapeType="1"/>
            </p:cNvSpPr>
            <p:nvPr/>
          </p:nvSpPr>
          <p:spPr bwMode="auto">
            <a:xfrm>
              <a:off x="3824454"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971" name="Line 2007"/>
            <p:cNvSpPr>
              <a:spLocks noChangeShapeType="1"/>
            </p:cNvSpPr>
            <p:nvPr/>
          </p:nvSpPr>
          <p:spPr bwMode="auto">
            <a:xfrm>
              <a:off x="3838506" y="1007003"/>
              <a:ext cx="4684"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13" name="Rectangle 2251"/>
            <p:cNvSpPr>
              <a:spLocks noChangeArrowheads="1"/>
            </p:cNvSpPr>
            <p:nvPr/>
          </p:nvSpPr>
          <p:spPr bwMode="auto">
            <a:xfrm>
              <a:off x="340944" y="866477"/>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1.0</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415" name="Line 2253"/>
            <p:cNvSpPr>
              <a:spLocks noChangeShapeType="1"/>
            </p:cNvSpPr>
            <p:nvPr/>
          </p:nvSpPr>
          <p:spPr bwMode="auto">
            <a:xfrm>
              <a:off x="968632" y="5611605"/>
              <a:ext cx="6314348"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16" name="Line 2254"/>
            <p:cNvSpPr>
              <a:spLocks noChangeShapeType="1"/>
            </p:cNvSpPr>
            <p:nvPr/>
          </p:nvSpPr>
          <p:spPr bwMode="auto">
            <a:xfrm>
              <a:off x="968632" y="960161"/>
              <a:ext cx="6314348"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17" name="Line 2255"/>
            <p:cNvSpPr>
              <a:spLocks noChangeShapeType="1"/>
            </p:cNvSpPr>
            <p:nvPr/>
          </p:nvSpPr>
          <p:spPr bwMode="auto">
            <a:xfrm>
              <a:off x="993614" y="5611605"/>
              <a:ext cx="0" cy="9993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18" name="Line 2256"/>
            <p:cNvSpPr>
              <a:spLocks noChangeShapeType="1"/>
            </p:cNvSpPr>
            <p:nvPr/>
          </p:nvSpPr>
          <p:spPr bwMode="auto">
            <a:xfrm flipV="1">
              <a:off x="993614" y="861792"/>
              <a:ext cx="0" cy="98369"/>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19" name="Rectangle 2257"/>
            <p:cNvSpPr>
              <a:spLocks noChangeArrowheads="1"/>
            </p:cNvSpPr>
            <p:nvPr/>
          </p:nvSpPr>
          <p:spPr bwMode="auto">
            <a:xfrm>
              <a:off x="856210" y="573964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0</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420" name="Line 2258"/>
            <p:cNvSpPr>
              <a:spLocks noChangeShapeType="1"/>
            </p:cNvSpPr>
            <p:nvPr/>
          </p:nvSpPr>
          <p:spPr bwMode="auto">
            <a:xfrm>
              <a:off x="1255931" y="5611605"/>
              <a:ext cx="0" cy="51527"/>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21" name="Line 2259"/>
            <p:cNvSpPr>
              <a:spLocks noChangeShapeType="1"/>
            </p:cNvSpPr>
            <p:nvPr/>
          </p:nvSpPr>
          <p:spPr bwMode="auto">
            <a:xfrm flipV="1">
              <a:off x="1255931"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22" name="Line 2260"/>
            <p:cNvSpPr>
              <a:spLocks noChangeShapeType="1"/>
            </p:cNvSpPr>
            <p:nvPr/>
          </p:nvSpPr>
          <p:spPr bwMode="auto">
            <a:xfrm>
              <a:off x="1516688" y="5611605"/>
              <a:ext cx="0" cy="51527"/>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23" name="Line 2261"/>
            <p:cNvSpPr>
              <a:spLocks noChangeShapeType="1"/>
            </p:cNvSpPr>
            <p:nvPr/>
          </p:nvSpPr>
          <p:spPr bwMode="auto">
            <a:xfrm flipV="1">
              <a:off x="1516688"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24" name="Line 2262"/>
            <p:cNvSpPr>
              <a:spLocks noChangeShapeType="1"/>
            </p:cNvSpPr>
            <p:nvPr/>
          </p:nvSpPr>
          <p:spPr bwMode="auto">
            <a:xfrm>
              <a:off x="1779005" y="5611605"/>
              <a:ext cx="0" cy="51527"/>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25" name="Line 2263"/>
            <p:cNvSpPr>
              <a:spLocks noChangeShapeType="1"/>
            </p:cNvSpPr>
            <p:nvPr/>
          </p:nvSpPr>
          <p:spPr bwMode="auto">
            <a:xfrm flipV="1">
              <a:off x="1779005"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26" name="Line 2264"/>
            <p:cNvSpPr>
              <a:spLocks noChangeShapeType="1"/>
            </p:cNvSpPr>
            <p:nvPr/>
          </p:nvSpPr>
          <p:spPr bwMode="auto">
            <a:xfrm>
              <a:off x="2041322" y="5611605"/>
              <a:ext cx="0" cy="51527"/>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27" name="Line 2265"/>
            <p:cNvSpPr>
              <a:spLocks noChangeShapeType="1"/>
            </p:cNvSpPr>
            <p:nvPr/>
          </p:nvSpPr>
          <p:spPr bwMode="auto">
            <a:xfrm flipV="1">
              <a:off x="2041322"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28" name="Line 2266"/>
            <p:cNvSpPr>
              <a:spLocks noChangeShapeType="1"/>
            </p:cNvSpPr>
            <p:nvPr/>
          </p:nvSpPr>
          <p:spPr bwMode="auto">
            <a:xfrm>
              <a:off x="2303639" y="5611605"/>
              <a:ext cx="0" cy="9993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29" name="Line 2267"/>
            <p:cNvSpPr>
              <a:spLocks noChangeShapeType="1"/>
            </p:cNvSpPr>
            <p:nvPr/>
          </p:nvSpPr>
          <p:spPr bwMode="auto">
            <a:xfrm flipV="1">
              <a:off x="2303639" y="861792"/>
              <a:ext cx="0" cy="98369"/>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30" name="Rectangle 2268"/>
            <p:cNvSpPr>
              <a:spLocks noChangeArrowheads="1"/>
            </p:cNvSpPr>
            <p:nvPr/>
          </p:nvSpPr>
          <p:spPr bwMode="auto">
            <a:xfrm>
              <a:off x="2166235" y="573964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5</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431" name="Line 2269"/>
            <p:cNvSpPr>
              <a:spLocks noChangeShapeType="1"/>
            </p:cNvSpPr>
            <p:nvPr/>
          </p:nvSpPr>
          <p:spPr bwMode="auto">
            <a:xfrm>
              <a:off x="2565956" y="5611605"/>
              <a:ext cx="0" cy="51527"/>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32" name="Line 2270"/>
            <p:cNvSpPr>
              <a:spLocks noChangeShapeType="1"/>
            </p:cNvSpPr>
            <p:nvPr/>
          </p:nvSpPr>
          <p:spPr bwMode="auto">
            <a:xfrm flipV="1">
              <a:off x="2565956"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33" name="Line 2271"/>
            <p:cNvSpPr>
              <a:spLocks noChangeShapeType="1"/>
            </p:cNvSpPr>
            <p:nvPr/>
          </p:nvSpPr>
          <p:spPr bwMode="auto">
            <a:xfrm>
              <a:off x="2826711" y="5611605"/>
              <a:ext cx="0" cy="51527"/>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34" name="Line 2272"/>
            <p:cNvSpPr>
              <a:spLocks noChangeShapeType="1"/>
            </p:cNvSpPr>
            <p:nvPr/>
          </p:nvSpPr>
          <p:spPr bwMode="auto">
            <a:xfrm flipV="1">
              <a:off x="2826711"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36" name="Line 2274"/>
            <p:cNvSpPr>
              <a:spLocks noChangeShapeType="1"/>
            </p:cNvSpPr>
            <p:nvPr/>
          </p:nvSpPr>
          <p:spPr bwMode="auto">
            <a:xfrm flipV="1">
              <a:off x="3089028"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38" name="Line 2276"/>
            <p:cNvSpPr>
              <a:spLocks noChangeShapeType="1"/>
            </p:cNvSpPr>
            <p:nvPr/>
          </p:nvSpPr>
          <p:spPr bwMode="auto">
            <a:xfrm flipV="1">
              <a:off x="3351346"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39" name="Line 2277"/>
            <p:cNvSpPr>
              <a:spLocks noChangeShapeType="1"/>
            </p:cNvSpPr>
            <p:nvPr/>
          </p:nvSpPr>
          <p:spPr bwMode="auto">
            <a:xfrm>
              <a:off x="3613663" y="5611605"/>
              <a:ext cx="0" cy="9993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40" name="Line 2278"/>
            <p:cNvSpPr>
              <a:spLocks noChangeShapeType="1"/>
            </p:cNvSpPr>
            <p:nvPr/>
          </p:nvSpPr>
          <p:spPr bwMode="auto">
            <a:xfrm flipV="1">
              <a:off x="3613663" y="861792"/>
              <a:ext cx="0" cy="98369"/>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41" name="Rectangle 2279"/>
            <p:cNvSpPr>
              <a:spLocks noChangeArrowheads="1"/>
            </p:cNvSpPr>
            <p:nvPr/>
          </p:nvSpPr>
          <p:spPr bwMode="auto">
            <a:xfrm>
              <a:off x="3399750" y="573964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10</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443" name="Line 2281"/>
            <p:cNvSpPr>
              <a:spLocks noChangeShapeType="1"/>
            </p:cNvSpPr>
            <p:nvPr/>
          </p:nvSpPr>
          <p:spPr bwMode="auto">
            <a:xfrm flipV="1">
              <a:off x="3875980"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45" name="Line 2283"/>
            <p:cNvSpPr>
              <a:spLocks noChangeShapeType="1"/>
            </p:cNvSpPr>
            <p:nvPr/>
          </p:nvSpPr>
          <p:spPr bwMode="auto">
            <a:xfrm flipV="1">
              <a:off x="4138297"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47" name="Line 2285"/>
            <p:cNvSpPr>
              <a:spLocks noChangeShapeType="1"/>
            </p:cNvSpPr>
            <p:nvPr/>
          </p:nvSpPr>
          <p:spPr bwMode="auto">
            <a:xfrm flipV="1">
              <a:off x="4399053"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49" name="Line 2287"/>
            <p:cNvSpPr>
              <a:spLocks noChangeShapeType="1"/>
            </p:cNvSpPr>
            <p:nvPr/>
          </p:nvSpPr>
          <p:spPr bwMode="auto">
            <a:xfrm flipV="1">
              <a:off x="4661370"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50" name="Line 2288"/>
            <p:cNvSpPr>
              <a:spLocks noChangeShapeType="1"/>
            </p:cNvSpPr>
            <p:nvPr/>
          </p:nvSpPr>
          <p:spPr bwMode="auto">
            <a:xfrm>
              <a:off x="4923687" y="5611605"/>
              <a:ext cx="0" cy="9993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51" name="Line 2289"/>
            <p:cNvSpPr>
              <a:spLocks noChangeShapeType="1"/>
            </p:cNvSpPr>
            <p:nvPr/>
          </p:nvSpPr>
          <p:spPr bwMode="auto">
            <a:xfrm flipV="1">
              <a:off x="4923687" y="861792"/>
              <a:ext cx="0" cy="98369"/>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52" name="Rectangle 2290"/>
            <p:cNvSpPr>
              <a:spLocks noChangeArrowheads="1"/>
            </p:cNvSpPr>
            <p:nvPr/>
          </p:nvSpPr>
          <p:spPr bwMode="auto">
            <a:xfrm>
              <a:off x="4709774" y="573964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15</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454" name="Line 2292"/>
            <p:cNvSpPr>
              <a:spLocks noChangeShapeType="1"/>
            </p:cNvSpPr>
            <p:nvPr/>
          </p:nvSpPr>
          <p:spPr bwMode="auto">
            <a:xfrm flipV="1">
              <a:off x="5186005"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56" name="Line 2294"/>
            <p:cNvSpPr>
              <a:spLocks noChangeShapeType="1"/>
            </p:cNvSpPr>
            <p:nvPr/>
          </p:nvSpPr>
          <p:spPr bwMode="auto">
            <a:xfrm flipV="1">
              <a:off x="5448322"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58" name="Line 2296"/>
            <p:cNvSpPr>
              <a:spLocks noChangeShapeType="1"/>
            </p:cNvSpPr>
            <p:nvPr/>
          </p:nvSpPr>
          <p:spPr bwMode="auto">
            <a:xfrm flipV="1">
              <a:off x="5710639"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60" name="Line 2298"/>
            <p:cNvSpPr>
              <a:spLocks noChangeShapeType="1"/>
            </p:cNvSpPr>
            <p:nvPr/>
          </p:nvSpPr>
          <p:spPr bwMode="auto">
            <a:xfrm flipV="1">
              <a:off x="5971394"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61" name="Line 2299"/>
            <p:cNvSpPr>
              <a:spLocks noChangeShapeType="1"/>
            </p:cNvSpPr>
            <p:nvPr/>
          </p:nvSpPr>
          <p:spPr bwMode="auto">
            <a:xfrm>
              <a:off x="6233711" y="5611605"/>
              <a:ext cx="0" cy="9993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62" name="Line 2300"/>
            <p:cNvSpPr>
              <a:spLocks noChangeShapeType="1"/>
            </p:cNvSpPr>
            <p:nvPr/>
          </p:nvSpPr>
          <p:spPr bwMode="auto">
            <a:xfrm flipV="1">
              <a:off x="6233711" y="861792"/>
              <a:ext cx="0" cy="98369"/>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63" name="Rectangle 2301"/>
            <p:cNvSpPr>
              <a:spLocks noChangeArrowheads="1"/>
            </p:cNvSpPr>
            <p:nvPr/>
          </p:nvSpPr>
          <p:spPr bwMode="auto">
            <a:xfrm>
              <a:off x="6021359" y="573964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20</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465" name="Line 2303"/>
            <p:cNvSpPr>
              <a:spLocks noChangeShapeType="1"/>
            </p:cNvSpPr>
            <p:nvPr/>
          </p:nvSpPr>
          <p:spPr bwMode="auto">
            <a:xfrm flipV="1">
              <a:off x="6496028"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67" name="Line 2305"/>
            <p:cNvSpPr>
              <a:spLocks noChangeShapeType="1"/>
            </p:cNvSpPr>
            <p:nvPr/>
          </p:nvSpPr>
          <p:spPr bwMode="auto">
            <a:xfrm flipV="1">
              <a:off x="6758345"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69" name="Line 2307"/>
            <p:cNvSpPr>
              <a:spLocks noChangeShapeType="1"/>
            </p:cNvSpPr>
            <p:nvPr/>
          </p:nvSpPr>
          <p:spPr bwMode="auto">
            <a:xfrm flipV="1">
              <a:off x="7020662"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71" name="Line 2309"/>
            <p:cNvSpPr>
              <a:spLocks noChangeShapeType="1"/>
            </p:cNvSpPr>
            <p:nvPr/>
          </p:nvSpPr>
          <p:spPr bwMode="auto">
            <a:xfrm flipV="1">
              <a:off x="7282980" y="910196"/>
              <a:ext cx="0" cy="4996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472" name="Rectangle 2310"/>
            <p:cNvSpPr>
              <a:spLocks noChangeArrowheads="1"/>
            </p:cNvSpPr>
            <p:nvPr/>
          </p:nvSpPr>
          <p:spPr bwMode="auto">
            <a:xfrm>
              <a:off x="2112450" y="6033197"/>
              <a:ext cx="27625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Generations 0 &lt; t &lt; 24</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513" name="Oval 2351"/>
            <p:cNvSpPr>
              <a:spLocks noChangeArrowheads="1"/>
            </p:cNvSpPr>
            <p:nvPr/>
          </p:nvSpPr>
          <p:spPr bwMode="auto">
            <a:xfrm>
              <a:off x="4364702" y="4426495"/>
              <a:ext cx="70264" cy="70264"/>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515" name="Oval 2353"/>
            <p:cNvSpPr>
              <a:spLocks noChangeArrowheads="1"/>
            </p:cNvSpPr>
            <p:nvPr/>
          </p:nvSpPr>
          <p:spPr bwMode="auto">
            <a:xfrm>
              <a:off x="4887774" y="2813556"/>
              <a:ext cx="71825"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516" name="Oval 2354"/>
            <p:cNvSpPr>
              <a:spLocks noChangeArrowheads="1"/>
            </p:cNvSpPr>
            <p:nvPr/>
          </p:nvSpPr>
          <p:spPr bwMode="auto">
            <a:xfrm>
              <a:off x="5150092" y="2813556"/>
              <a:ext cx="71825"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534" name="Oval 2372"/>
            <p:cNvSpPr>
              <a:spLocks noChangeArrowheads="1"/>
            </p:cNvSpPr>
            <p:nvPr/>
          </p:nvSpPr>
          <p:spPr bwMode="auto">
            <a:xfrm>
              <a:off x="2792360" y="5116638"/>
              <a:ext cx="70264"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537" name="Oval 2375"/>
            <p:cNvSpPr>
              <a:spLocks noChangeArrowheads="1"/>
            </p:cNvSpPr>
            <p:nvPr/>
          </p:nvSpPr>
          <p:spPr bwMode="auto">
            <a:xfrm>
              <a:off x="3579312" y="4656022"/>
              <a:ext cx="70264"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561" name="Oval 2399"/>
            <p:cNvSpPr>
              <a:spLocks noChangeArrowheads="1"/>
            </p:cNvSpPr>
            <p:nvPr/>
          </p:nvSpPr>
          <p:spPr bwMode="auto">
            <a:xfrm>
              <a:off x="2792360" y="3964317"/>
              <a:ext cx="70264"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562" name="Oval 2400"/>
            <p:cNvSpPr>
              <a:spLocks noChangeArrowheads="1"/>
            </p:cNvSpPr>
            <p:nvPr/>
          </p:nvSpPr>
          <p:spPr bwMode="auto">
            <a:xfrm>
              <a:off x="3054677" y="3734789"/>
              <a:ext cx="70264"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96" name="Oval 2435"/>
            <p:cNvSpPr>
              <a:spLocks noChangeArrowheads="1"/>
            </p:cNvSpPr>
            <p:nvPr/>
          </p:nvSpPr>
          <p:spPr bwMode="auto">
            <a:xfrm>
              <a:off x="4887774" y="2813556"/>
              <a:ext cx="71825"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42" name="Oval 2481"/>
            <p:cNvSpPr>
              <a:spLocks noChangeArrowheads="1"/>
            </p:cNvSpPr>
            <p:nvPr/>
          </p:nvSpPr>
          <p:spPr bwMode="auto">
            <a:xfrm>
              <a:off x="2792360" y="4195406"/>
              <a:ext cx="70264"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69" name="Oval 2508"/>
            <p:cNvSpPr>
              <a:spLocks noChangeArrowheads="1"/>
            </p:cNvSpPr>
            <p:nvPr/>
          </p:nvSpPr>
          <p:spPr bwMode="auto">
            <a:xfrm>
              <a:off x="2792360" y="4195406"/>
              <a:ext cx="70264"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2" name="Oval 2511"/>
            <p:cNvSpPr>
              <a:spLocks noChangeArrowheads="1"/>
            </p:cNvSpPr>
            <p:nvPr/>
          </p:nvSpPr>
          <p:spPr bwMode="auto">
            <a:xfrm>
              <a:off x="3579312" y="4656022"/>
              <a:ext cx="70264"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6" name="Oval 2515"/>
            <p:cNvSpPr>
              <a:spLocks noChangeArrowheads="1"/>
            </p:cNvSpPr>
            <p:nvPr/>
          </p:nvSpPr>
          <p:spPr bwMode="auto">
            <a:xfrm>
              <a:off x="4627019" y="4426495"/>
              <a:ext cx="70264" cy="70264"/>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79" name="Oval 2518"/>
            <p:cNvSpPr>
              <a:spLocks noChangeArrowheads="1"/>
            </p:cNvSpPr>
            <p:nvPr/>
          </p:nvSpPr>
          <p:spPr bwMode="auto">
            <a:xfrm>
              <a:off x="5412409" y="3964317"/>
              <a:ext cx="71825"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297" name="Oval 2536"/>
            <p:cNvSpPr>
              <a:spLocks noChangeArrowheads="1"/>
            </p:cNvSpPr>
            <p:nvPr/>
          </p:nvSpPr>
          <p:spPr bwMode="auto">
            <a:xfrm>
              <a:off x="3054677" y="3734789"/>
              <a:ext cx="70264"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305" name="Oval 2544"/>
            <p:cNvSpPr>
              <a:spLocks noChangeArrowheads="1"/>
            </p:cNvSpPr>
            <p:nvPr/>
          </p:nvSpPr>
          <p:spPr bwMode="auto">
            <a:xfrm>
              <a:off x="5150092" y="2813556"/>
              <a:ext cx="71825"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307" name="Oval 2546"/>
            <p:cNvSpPr>
              <a:spLocks noChangeArrowheads="1"/>
            </p:cNvSpPr>
            <p:nvPr/>
          </p:nvSpPr>
          <p:spPr bwMode="auto">
            <a:xfrm>
              <a:off x="5674726" y="2352940"/>
              <a:ext cx="70264"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361" name="Oval 2600"/>
            <p:cNvSpPr>
              <a:spLocks noChangeArrowheads="1"/>
            </p:cNvSpPr>
            <p:nvPr/>
          </p:nvSpPr>
          <p:spPr bwMode="auto">
            <a:xfrm>
              <a:off x="5674726" y="2352940"/>
              <a:ext cx="70264"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55" name="Oval 2655"/>
            <p:cNvSpPr>
              <a:spLocks noChangeArrowheads="1"/>
            </p:cNvSpPr>
            <p:nvPr/>
          </p:nvSpPr>
          <p:spPr bwMode="auto">
            <a:xfrm>
              <a:off x="5674726" y="2352939"/>
              <a:ext cx="70263"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71" name="Oval 2671"/>
            <p:cNvSpPr>
              <a:spLocks noChangeArrowheads="1"/>
            </p:cNvSpPr>
            <p:nvPr/>
          </p:nvSpPr>
          <p:spPr bwMode="auto">
            <a:xfrm>
              <a:off x="2792360" y="5116637"/>
              <a:ext cx="70263" cy="71825"/>
            </a:xfrm>
            <a:prstGeom prst="ellipse">
              <a:avLst/>
            </a:prstGeom>
            <a:solidFill>
              <a:srgbClr val="C0C0C0"/>
            </a:solidFill>
            <a:ln w="33338">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8" name="Rectangle 2718"/>
            <p:cNvSpPr>
              <a:spLocks noChangeArrowheads="1"/>
            </p:cNvSpPr>
            <p:nvPr/>
          </p:nvSpPr>
          <p:spPr bwMode="auto">
            <a:xfrm>
              <a:off x="968632" y="5588184"/>
              <a:ext cx="48403" cy="48404"/>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19" name="Rectangle 2719"/>
            <p:cNvSpPr>
              <a:spLocks noChangeArrowheads="1"/>
            </p:cNvSpPr>
            <p:nvPr/>
          </p:nvSpPr>
          <p:spPr bwMode="auto">
            <a:xfrm>
              <a:off x="1229388" y="5357095"/>
              <a:ext cx="49965" cy="48404"/>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21" name="Rectangle 2721"/>
            <p:cNvSpPr>
              <a:spLocks noChangeArrowheads="1"/>
            </p:cNvSpPr>
            <p:nvPr/>
          </p:nvSpPr>
          <p:spPr bwMode="auto">
            <a:xfrm>
              <a:off x="1754022" y="4930830"/>
              <a:ext cx="49965" cy="49965"/>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22" name="Rectangle 2722"/>
            <p:cNvSpPr>
              <a:spLocks noChangeArrowheads="1"/>
            </p:cNvSpPr>
            <p:nvPr/>
          </p:nvSpPr>
          <p:spPr bwMode="auto">
            <a:xfrm>
              <a:off x="2016339" y="4734092"/>
              <a:ext cx="49965" cy="49965"/>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23" name="Rectangle 2723"/>
            <p:cNvSpPr>
              <a:spLocks noChangeArrowheads="1"/>
            </p:cNvSpPr>
            <p:nvPr/>
          </p:nvSpPr>
          <p:spPr bwMode="auto">
            <a:xfrm>
              <a:off x="2277095" y="4545161"/>
              <a:ext cx="49965" cy="49965"/>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24" name="Rectangle 2724"/>
            <p:cNvSpPr>
              <a:spLocks noChangeArrowheads="1"/>
            </p:cNvSpPr>
            <p:nvPr/>
          </p:nvSpPr>
          <p:spPr bwMode="auto">
            <a:xfrm>
              <a:off x="2539412" y="4367160"/>
              <a:ext cx="49965" cy="49965"/>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25" name="Rectangle 2725"/>
            <p:cNvSpPr>
              <a:spLocks noChangeArrowheads="1"/>
            </p:cNvSpPr>
            <p:nvPr/>
          </p:nvSpPr>
          <p:spPr bwMode="auto">
            <a:xfrm>
              <a:off x="2801729" y="4196967"/>
              <a:ext cx="49965" cy="49965"/>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26" name="Rectangle 2726"/>
            <p:cNvSpPr>
              <a:spLocks noChangeArrowheads="1"/>
            </p:cNvSpPr>
            <p:nvPr/>
          </p:nvSpPr>
          <p:spPr bwMode="auto">
            <a:xfrm>
              <a:off x="3064046" y="4036141"/>
              <a:ext cx="49965" cy="49965"/>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27" name="Rectangle 2727"/>
            <p:cNvSpPr>
              <a:spLocks noChangeArrowheads="1"/>
            </p:cNvSpPr>
            <p:nvPr/>
          </p:nvSpPr>
          <p:spPr bwMode="auto">
            <a:xfrm>
              <a:off x="3326363" y="3884684"/>
              <a:ext cx="49965" cy="48404"/>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28" name="Rectangle 2728"/>
            <p:cNvSpPr>
              <a:spLocks noChangeArrowheads="1"/>
            </p:cNvSpPr>
            <p:nvPr/>
          </p:nvSpPr>
          <p:spPr bwMode="auto">
            <a:xfrm>
              <a:off x="3587119" y="3739473"/>
              <a:ext cx="49965" cy="48404"/>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5" name="Rectangle 2735"/>
            <p:cNvSpPr>
              <a:spLocks noChangeArrowheads="1"/>
            </p:cNvSpPr>
            <p:nvPr/>
          </p:nvSpPr>
          <p:spPr bwMode="auto">
            <a:xfrm>
              <a:off x="5421777" y="2907241"/>
              <a:ext cx="49965" cy="48404"/>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6" name="Rectangle 2736"/>
            <p:cNvSpPr>
              <a:spLocks noChangeArrowheads="1"/>
            </p:cNvSpPr>
            <p:nvPr/>
          </p:nvSpPr>
          <p:spPr bwMode="auto">
            <a:xfrm>
              <a:off x="5684094" y="2810433"/>
              <a:ext cx="49965" cy="49965"/>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7" name="Rectangle 2737"/>
            <p:cNvSpPr>
              <a:spLocks noChangeArrowheads="1"/>
            </p:cNvSpPr>
            <p:nvPr/>
          </p:nvSpPr>
          <p:spPr bwMode="auto">
            <a:xfrm>
              <a:off x="5946411" y="2718310"/>
              <a:ext cx="49965" cy="49965"/>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8" name="Rectangle 2738"/>
            <p:cNvSpPr>
              <a:spLocks noChangeArrowheads="1"/>
            </p:cNvSpPr>
            <p:nvPr/>
          </p:nvSpPr>
          <p:spPr bwMode="auto">
            <a:xfrm>
              <a:off x="6208729" y="2632432"/>
              <a:ext cx="49965" cy="48404"/>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39" name="Rectangle 2739"/>
            <p:cNvSpPr>
              <a:spLocks noChangeArrowheads="1"/>
            </p:cNvSpPr>
            <p:nvPr/>
          </p:nvSpPr>
          <p:spPr bwMode="auto">
            <a:xfrm>
              <a:off x="6469485" y="2549677"/>
              <a:ext cx="51526" cy="51527"/>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0" name="Rectangle 2740"/>
            <p:cNvSpPr>
              <a:spLocks noChangeArrowheads="1"/>
            </p:cNvSpPr>
            <p:nvPr/>
          </p:nvSpPr>
          <p:spPr bwMode="auto">
            <a:xfrm>
              <a:off x="6731802" y="2470046"/>
              <a:ext cx="49965" cy="49965"/>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1" name="Freeform 2741"/>
            <p:cNvSpPr>
              <a:spLocks/>
            </p:cNvSpPr>
            <p:nvPr/>
          </p:nvSpPr>
          <p:spPr bwMode="auto">
            <a:xfrm>
              <a:off x="993614" y="2496589"/>
              <a:ext cx="5764731" cy="3115016"/>
            </a:xfrm>
            <a:custGeom>
              <a:avLst/>
              <a:gdLst>
                <a:gd name="T0" fmla="*/ 0 w 7383"/>
                <a:gd name="T1" fmla="*/ 3991 h 3991"/>
                <a:gd name="T2" fmla="*/ 336 w 7383"/>
                <a:gd name="T3" fmla="*/ 3697 h 3991"/>
                <a:gd name="T4" fmla="*/ 670 w 7383"/>
                <a:gd name="T5" fmla="*/ 3416 h 3991"/>
                <a:gd name="T6" fmla="*/ 1006 w 7383"/>
                <a:gd name="T7" fmla="*/ 3150 h 3991"/>
                <a:gd name="T8" fmla="*/ 1342 w 7383"/>
                <a:gd name="T9" fmla="*/ 2897 h 3991"/>
                <a:gd name="T10" fmla="*/ 1678 w 7383"/>
                <a:gd name="T11" fmla="*/ 2657 h 3991"/>
                <a:gd name="T12" fmla="*/ 2014 w 7383"/>
                <a:gd name="T13" fmla="*/ 2428 h 3991"/>
                <a:gd name="T14" fmla="*/ 2348 w 7383"/>
                <a:gd name="T15" fmla="*/ 2212 h 3991"/>
                <a:gd name="T16" fmla="*/ 2684 w 7383"/>
                <a:gd name="T17" fmla="*/ 2006 h 3991"/>
                <a:gd name="T18" fmla="*/ 3020 w 7383"/>
                <a:gd name="T19" fmla="*/ 1809 h 3991"/>
                <a:gd name="T20" fmla="*/ 3356 w 7383"/>
                <a:gd name="T21" fmla="*/ 1623 h 3991"/>
                <a:gd name="T22" fmla="*/ 3692 w 7383"/>
                <a:gd name="T23" fmla="*/ 1447 h 3991"/>
                <a:gd name="T24" fmla="*/ 4028 w 7383"/>
                <a:gd name="T25" fmla="*/ 1279 h 3991"/>
                <a:gd name="T26" fmla="*/ 4362 w 7383"/>
                <a:gd name="T27" fmla="*/ 1119 h 3991"/>
                <a:gd name="T28" fmla="*/ 4698 w 7383"/>
                <a:gd name="T29" fmla="*/ 968 h 3991"/>
                <a:gd name="T30" fmla="*/ 5034 w 7383"/>
                <a:gd name="T31" fmla="*/ 825 h 3991"/>
                <a:gd name="T32" fmla="*/ 5370 w 7383"/>
                <a:gd name="T33" fmla="*/ 689 h 3991"/>
                <a:gd name="T34" fmla="*/ 5706 w 7383"/>
                <a:gd name="T35" fmla="*/ 557 h 3991"/>
                <a:gd name="T36" fmla="*/ 6042 w 7383"/>
                <a:gd name="T37" fmla="*/ 434 h 3991"/>
                <a:gd name="T38" fmla="*/ 6376 w 7383"/>
                <a:gd name="T39" fmla="*/ 318 h 3991"/>
                <a:gd name="T40" fmla="*/ 6712 w 7383"/>
                <a:gd name="T41" fmla="*/ 206 h 3991"/>
                <a:gd name="T42" fmla="*/ 7048 w 7383"/>
                <a:gd name="T43" fmla="*/ 100 h 3991"/>
                <a:gd name="T44" fmla="*/ 7383 w 7383"/>
                <a:gd name="T45" fmla="*/ 0 h 3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83" h="3991">
                  <a:moveTo>
                    <a:pt x="0" y="3991"/>
                  </a:moveTo>
                  <a:lnTo>
                    <a:pt x="336" y="3697"/>
                  </a:lnTo>
                  <a:lnTo>
                    <a:pt x="670" y="3416"/>
                  </a:lnTo>
                  <a:lnTo>
                    <a:pt x="1006" y="3150"/>
                  </a:lnTo>
                  <a:lnTo>
                    <a:pt x="1342" y="2897"/>
                  </a:lnTo>
                  <a:lnTo>
                    <a:pt x="1678" y="2657"/>
                  </a:lnTo>
                  <a:lnTo>
                    <a:pt x="2014" y="2428"/>
                  </a:lnTo>
                  <a:lnTo>
                    <a:pt x="2348" y="2212"/>
                  </a:lnTo>
                  <a:lnTo>
                    <a:pt x="2684" y="2006"/>
                  </a:lnTo>
                  <a:lnTo>
                    <a:pt x="3020" y="1809"/>
                  </a:lnTo>
                  <a:lnTo>
                    <a:pt x="3356" y="1623"/>
                  </a:lnTo>
                  <a:lnTo>
                    <a:pt x="3692" y="1447"/>
                  </a:lnTo>
                  <a:lnTo>
                    <a:pt x="4028" y="1279"/>
                  </a:lnTo>
                  <a:lnTo>
                    <a:pt x="4362" y="1119"/>
                  </a:lnTo>
                  <a:lnTo>
                    <a:pt x="4698" y="968"/>
                  </a:lnTo>
                  <a:lnTo>
                    <a:pt x="5034" y="825"/>
                  </a:lnTo>
                  <a:lnTo>
                    <a:pt x="5370" y="689"/>
                  </a:lnTo>
                  <a:lnTo>
                    <a:pt x="5706" y="557"/>
                  </a:lnTo>
                  <a:lnTo>
                    <a:pt x="6042" y="434"/>
                  </a:lnTo>
                  <a:lnTo>
                    <a:pt x="6376" y="318"/>
                  </a:lnTo>
                  <a:lnTo>
                    <a:pt x="6712" y="206"/>
                  </a:lnTo>
                  <a:lnTo>
                    <a:pt x="7048" y="100"/>
                  </a:lnTo>
                  <a:lnTo>
                    <a:pt x="7383" y="0"/>
                  </a:lnTo>
                </a:path>
              </a:pathLst>
            </a:custGeom>
            <a:noFill/>
            <a:ln w="4603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2" name="Rectangle 2742"/>
            <p:cNvSpPr>
              <a:spLocks noChangeArrowheads="1"/>
            </p:cNvSpPr>
            <p:nvPr/>
          </p:nvSpPr>
          <p:spPr bwMode="auto">
            <a:xfrm>
              <a:off x="6994119" y="2396659"/>
              <a:ext cx="49965" cy="49965"/>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3" name="Rectangle 2743"/>
            <p:cNvSpPr>
              <a:spLocks noChangeArrowheads="1"/>
            </p:cNvSpPr>
            <p:nvPr/>
          </p:nvSpPr>
          <p:spPr bwMode="auto">
            <a:xfrm>
              <a:off x="7256436" y="2324834"/>
              <a:ext cx="49965" cy="49965"/>
            </a:xfrm>
            <a:prstGeom prst="rect">
              <a:avLst/>
            </a:prstGeom>
            <a:noFill/>
            <a:ln w="46038">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4" name="Freeform 2744"/>
            <p:cNvSpPr>
              <a:spLocks/>
            </p:cNvSpPr>
            <p:nvPr/>
          </p:nvSpPr>
          <p:spPr bwMode="auto">
            <a:xfrm>
              <a:off x="6758345" y="2351378"/>
              <a:ext cx="524634" cy="145212"/>
            </a:xfrm>
            <a:custGeom>
              <a:avLst/>
              <a:gdLst>
                <a:gd name="T0" fmla="*/ 0 w 672"/>
                <a:gd name="T1" fmla="*/ 186 h 186"/>
                <a:gd name="T2" fmla="*/ 336 w 672"/>
                <a:gd name="T3" fmla="*/ 90 h 186"/>
                <a:gd name="T4" fmla="*/ 672 w 672"/>
                <a:gd name="T5" fmla="*/ 0 h 186"/>
              </a:gdLst>
              <a:ahLst/>
              <a:cxnLst>
                <a:cxn ang="0">
                  <a:pos x="T0" y="T1"/>
                </a:cxn>
                <a:cxn ang="0">
                  <a:pos x="T2" y="T3"/>
                </a:cxn>
                <a:cxn ang="0">
                  <a:pos x="T4" y="T5"/>
                </a:cxn>
              </a:cxnLst>
              <a:rect l="0" t="0" r="r" b="b"/>
              <a:pathLst>
                <a:path w="672" h="186">
                  <a:moveTo>
                    <a:pt x="0" y="186"/>
                  </a:moveTo>
                  <a:lnTo>
                    <a:pt x="336" y="90"/>
                  </a:lnTo>
                  <a:lnTo>
                    <a:pt x="672" y="0"/>
                  </a:lnTo>
                </a:path>
              </a:pathLst>
            </a:custGeom>
            <a:noFill/>
            <a:ln w="4603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5" name="Oval 2745"/>
            <p:cNvSpPr>
              <a:spLocks noChangeArrowheads="1"/>
            </p:cNvSpPr>
            <p:nvPr/>
          </p:nvSpPr>
          <p:spPr bwMode="auto">
            <a:xfrm>
              <a:off x="937404" y="5556955"/>
              <a:ext cx="113983"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6" name="Oval 2746"/>
            <p:cNvSpPr>
              <a:spLocks noChangeArrowheads="1"/>
            </p:cNvSpPr>
            <p:nvPr/>
          </p:nvSpPr>
          <p:spPr bwMode="auto">
            <a:xfrm>
              <a:off x="1199721" y="5555394"/>
              <a:ext cx="113983"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7" name="Oval 2747"/>
            <p:cNvSpPr>
              <a:spLocks noChangeArrowheads="1"/>
            </p:cNvSpPr>
            <p:nvPr/>
          </p:nvSpPr>
          <p:spPr bwMode="auto">
            <a:xfrm>
              <a:off x="1460477" y="5542903"/>
              <a:ext cx="115544"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8" name="Oval 2748"/>
            <p:cNvSpPr>
              <a:spLocks noChangeArrowheads="1"/>
            </p:cNvSpPr>
            <p:nvPr/>
          </p:nvSpPr>
          <p:spPr bwMode="auto">
            <a:xfrm>
              <a:off x="1722794" y="5500745"/>
              <a:ext cx="115544" cy="11554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49" name="Oval 2749"/>
            <p:cNvSpPr>
              <a:spLocks noChangeArrowheads="1"/>
            </p:cNvSpPr>
            <p:nvPr/>
          </p:nvSpPr>
          <p:spPr bwMode="auto">
            <a:xfrm>
              <a:off x="1985111" y="5424236"/>
              <a:ext cx="113983"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0" name="Oval 2750"/>
            <p:cNvSpPr>
              <a:spLocks noChangeArrowheads="1"/>
            </p:cNvSpPr>
            <p:nvPr/>
          </p:nvSpPr>
          <p:spPr bwMode="auto">
            <a:xfrm>
              <a:off x="2247428" y="5346165"/>
              <a:ext cx="113983"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1" name="Oval 2751"/>
            <p:cNvSpPr>
              <a:spLocks noChangeArrowheads="1"/>
            </p:cNvSpPr>
            <p:nvPr/>
          </p:nvSpPr>
          <p:spPr bwMode="auto">
            <a:xfrm>
              <a:off x="2508183" y="5204076"/>
              <a:ext cx="115544" cy="11554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2" name="Oval 2752"/>
            <p:cNvSpPr>
              <a:spLocks noChangeArrowheads="1"/>
            </p:cNvSpPr>
            <p:nvPr/>
          </p:nvSpPr>
          <p:spPr bwMode="auto">
            <a:xfrm>
              <a:off x="2770501" y="5082286"/>
              <a:ext cx="115544"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3" name="Oval 2753"/>
            <p:cNvSpPr>
              <a:spLocks noChangeArrowheads="1"/>
            </p:cNvSpPr>
            <p:nvPr/>
          </p:nvSpPr>
          <p:spPr bwMode="auto">
            <a:xfrm>
              <a:off x="3032818" y="4943321"/>
              <a:ext cx="115544"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4" name="Oval 2754"/>
            <p:cNvSpPr>
              <a:spLocks noChangeArrowheads="1"/>
            </p:cNvSpPr>
            <p:nvPr/>
          </p:nvSpPr>
          <p:spPr bwMode="auto">
            <a:xfrm>
              <a:off x="3293574" y="4759075"/>
              <a:ext cx="115544" cy="11554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5" name="Oval 2755"/>
            <p:cNvSpPr>
              <a:spLocks noChangeArrowheads="1"/>
            </p:cNvSpPr>
            <p:nvPr/>
          </p:nvSpPr>
          <p:spPr bwMode="auto">
            <a:xfrm>
              <a:off x="3555891" y="4609179"/>
              <a:ext cx="115544"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6" name="Oval 2756"/>
            <p:cNvSpPr>
              <a:spLocks noChangeArrowheads="1"/>
            </p:cNvSpPr>
            <p:nvPr/>
          </p:nvSpPr>
          <p:spPr bwMode="auto">
            <a:xfrm>
              <a:off x="3818208" y="4457722"/>
              <a:ext cx="115544" cy="11554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7" name="Oval 2757"/>
            <p:cNvSpPr>
              <a:spLocks noChangeArrowheads="1"/>
            </p:cNvSpPr>
            <p:nvPr/>
          </p:nvSpPr>
          <p:spPr bwMode="auto">
            <a:xfrm>
              <a:off x="4080525" y="4290651"/>
              <a:ext cx="113983"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8" name="Oval 2758"/>
            <p:cNvSpPr>
              <a:spLocks noChangeArrowheads="1"/>
            </p:cNvSpPr>
            <p:nvPr/>
          </p:nvSpPr>
          <p:spPr bwMode="auto">
            <a:xfrm>
              <a:off x="4342842" y="4156370"/>
              <a:ext cx="113983" cy="11554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59" name="Oval 2759"/>
            <p:cNvSpPr>
              <a:spLocks noChangeArrowheads="1"/>
            </p:cNvSpPr>
            <p:nvPr/>
          </p:nvSpPr>
          <p:spPr bwMode="auto">
            <a:xfrm>
              <a:off x="4605159" y="3992421"/>
              <a:ext cx="113983"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60" name="Oval 2760"/>
            <p:cNvSpPr>
              <a:spLocks noChangeArrowheads="1"/>
            </p:cNvSpPr>
            <p:nvPr/>
          </p:nvSpPr>
          <p:spPr bwMode="auto">
            <a:xfrm>
              <a:off x="4865915" y="3859702"/>
              <a:ext cx="115544"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61" name="Oval 2761"/>
            <p:cNvSpPr>
              <a:spLocks noChangeArrowheads="1"/>
            </p:cNvSpPr>
            <p:nvPr/>
          </p:nvSpPr>
          <p:spPr bwMode="auto">
            <a:xfrm>
              <a:off x="5128232" y="3709806"/>
              <a:ext cx="113983"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62" name="Oval 2762"/>
            <p:cNvSpPr>
              <a:spLocks noChangeArrowheads="1"/>
            </p:cNvSpPr>
            <p:nvPr/>
          </p:nvSpPr>
          <p:spPr bwMode="auto">
            <a:xfrm>
              <a:off x="5390549" y="3583331"/>
              <a:ext cx="113983" cy="11554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63" name="Oval 2763"/>
            <p:cNvSpPr>
              <a:spLocks noChangeArrowheads="1"/>
            </p:cNvSpPr>
            <p:nvPr/>
          </p:nvSpPr>
          <p:spPr bwMode="auto">
            <a:xfrm>
              <a:off x="5652866" y="3438121"/>
              <a:ext cx="113983" cy="11554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64" name="Oval 2764"/>
            <p:cNvSpPr>
              <a:spLocks noChangeArrowheads="1"/>
            </p:cNvSpPr>
            <p:nvPr/>
          </p:nvSpPr>
          <p:spPr bwMode="auto">
            <a:xfrm>
              <a:off x="5915183" y="3316331"/>
              <a:ext cx="113983"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65" name="Oval 2765"/>
            <p:cNvSpPr>
              <a:spLocks noChangeArrowheads="1"/>
            </p:cNvSpPr>
            <p:nvPr/>
          </p:nvSpPr>
          <p:spPr bwMode="auto">
            <a:xfrm>
              <a:off x="6177500" y="3205470"/>
              <a:ext cx="113983"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66" name="Oval 2766"/>
            <p:cNvSpPr>
              <a:spLocks noChangeArrowheads="1"/>
            </p:cNvSpPr>
            <p:nvPr/>
          </p:nvSpPr>
          <p:spPr bwMode="auto">
            <a:xfrm>
              <a:off x="6438256" y="3088364"/>
              <a:ext cx="113983"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67" name="Oval 2767"/>
            <p:cNvSpPr>
              <a:spLocks noChangeArrowheads="1"/>
            </p:cNvSpPr>
            <p:nvPr/>
          </p:nvSpPr>
          <p:spPr bwMode="auto">
            <a:xfrm>
              <a:off x="6700574" y="2949398"/>
              <a:ext cx="113983" cy="11554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68" name="Freeform 2768"/>
            <p:cNvSpPr>
              <a:spLocks/>
            </p:cNvSpPr>
            <p:nvPr/>
          </p:nvSpPr>
          <p:spPr bwMode="auto">
            <a:xfrm>
              <a:off x="993614" y="3007171"/>
              <a:ext cx="5764731" cy="2604434"/>
            </a:xfrm>
            <a:custGeom>
              <a:avLst/>
              <a:gdLst>
                <a:gd name="T0" fmla="*/ 0 w 7383"/>
                <a:gd name="T1" fmla="*/ 3337 h 3337"/>
                <a:gd name="T2" fmla="*/ 336 w 7383"/>
                <a:gd name="T3" fmla="*/ 3335 h 3337"/>
                <a:gd name="T4" fmla="*/ 670 w 7383"/>
                <a:gd name="T5" fmla="*/ 3319 h 3337"/>
                <a:gd name="T6" fmla="*/ 1006 w 7383"/>
                <a:gd name="T7" fmla="*/ 3267 h 3337"/>
                <a:gd name="T8" fmla="*/ 1342 w 7383"/>
                <a:gd name="T9" fmla="*/ 3167 h 3337"/>
                <a:gd name="T10" fmla="*/ 1678 w 7383"/>
                <a:gd name="T11" fmla="*/ 3068 h 3337"/>
                <a:gd name="T12" fmla="*/ 2014 w 7383"/>
                <a:gd name="T13" fmla="*/ 2888 h 3337"/>
                <a:gd name="T14" fmla="*/ 2348 w 7383"/>
                <a:gd name="T15" fmla="*/ 2730 h 3337"/>
                <a:gd name="T16" fmla="*/ 2684 w 7383"/>
                <a:gd name="T17" fmla="*/ 2554 h 3337"/>
                <a:gd name="T18" fmla="*/ 3020 w 7383"/>
                <a:gd name="T19" fmla="*/ 2318 h 3337"/>
                <a:gd name="T20" fmla="*/ 3356 w 7383"/>
                <a:gd name="T21" fmla="*/ 2125 h 3337"/>
                <a:gd name="T22" fmla="*/ 3692 w 7383"/>
                <a:gd name="T23" fmla="*/ 1930 h 3337"/>
                <a:gd name="T24" fmla="*/ 4028 w 7383"/>
                <a:gd name="T25" fmla="*/ 1717 h 3337"/>
                <a:gd name="T26" fmla="*/ 4362 w 7383"/>
                <a:gd name="T27" fmla="*/ 1544 h 3337"/>
                <a:gd name="T28" fmla="*/ 4698 w 7383"/>
                <a:gd name="T29" fmla="*/ 1335 h 3337"/>
                <a:gd name="T30" fmla="*/ 5034 w 7383"/>
                <a:gd name="T31" fmla="*/ 1165 h 3337"/>
                <a:gd name="T32" fmla="*/ 5370 w 7383"/>
                <a:gd name="T33" fmla="*/ 972 h 3337"/>
                <a:gd name="T34" fmla="*/ 5706 w 7383"/>
                <a:gd name="T35" fmla="*/ 811 h 3337"/>
                <a:gd name="T36" fmla="*/ 6042 w 7383"/>
                <a:gd name="T37" fmla="*/ 625 h 3337"/>
                <a:gd name="T38" fmla="*/ 6376 w 7383"/>
                <a:gd name="T39" fmla="*/ 469 h 3337"/>
                <a:gd name="T40" fmla="*/ 6712 w 7383"/>
                <a:gd name="T41" fmla="*/ 326 h 3337"/>
                <a:gd name="T42" fmla="*/ 7048 w 7383"/>
                <a:gd name="T43" fmla="*/ 178 h 3337"/>
                <a:gd name="T44" fmla="*/ 7383 w 7383"/>
                <a:gd name="T45" fmla="*/ 0 h 3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83" h="3337">
                  <a:moveTo>
                    <a:pt x="0" y="3337"/>
                  </a:moveTo>
                  <a:lnTo>
                    <a:pt x="336" y="3335"/>
                  </a:lnTo>
                  <a:lnTo>
                    <a:pt x="670" y="3319"/>
                  </a:lnTo>
                  <a:lnTo>
                    <a:pt x="1006" y="3267"/>
                  </a:lnTo>
                  <a:lnTo>
                    <a:pt x="1342" y="3167"/>
                  </a:lnTo>
                  <a:lnTo>
                    <a:pt x="1678" y="3068"/>
                  </a:lnTo>
                  <a:lnTo>
                    <a:pt x="2014" y="2888"/>
                  </a:lnTo>
                  <a:lnTo>
                    <a:pt x="2348" y="2730"/>
                  </a:lnTo>
                  <a:lnTo>
                    <a:pt x="2684" y="2554"/>
                  </a:lnTo>
                  <a:lnTo>
                    <a:pt x="3020" y="2318"/>
                  </a:lnTo>
                  <a:lnTo>
                    <a:pt x="3356" y="2125"/>
                  </a:lnTo>
                  <a:lnTo>
                    <a:pt x="3692" y="1930"/>
                  </a:lnTo>
                  <a:lnTo>
                    <a:pt x="4028" y="1717"/>
                  </a:lnTo>
                  <a:lnTo>
                    <a:pt x="4362" y="1544"/>
                  </a:lnTo>
                  <a:lnTo>
                    <a:pt x="4698" y="1335"/>
                  </a:lnTo>
                  <a:lnTo>
                    <a:pt x="5034" y="1165"/>
                  </a:lnTo>
                  <a:lnTo>
                    <a:pt x="5370" y="972"/>
                  </a:lnTo>
                  <a:lnTo>
                    <a:pt x="5706" y="811"/>
                  </a:lnTo>
                  <a:lnTo>
                    <a:pt x="6042" y="625"/>
                  </a:lnTo>
                  <a:lnTo>
                    <a:pt x="6376" y="469"/>
                  </a:lnTo>
                  <a:lnTo>
                    <a:pt x="6712" y="326"/>
                  </a:lnTo>
                  <a:lnTo>
                    <a:pt x="7048" y="178"/>
                  </a:lnTo>
                  <a:lnTo>
                    <a:pt x="7383" y="0"/>
                  </a:lnTo>
                </a:path>
              </a:pathLst>
            </a:cu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69" name="Oval 2769"/>
            <p:cNvSpPr>
              <a:spLocks noChangeArrowheads="1"/>
            </p:cNvSpPr>
            <p:nvPr/>
          </p:nvSpPr>
          <p:spPr bwMode="auto">
            <a:xfrm>
              <a:off x="6962891" y="2841661"/>
              <a:ext cx="113983"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0" name="Oval 2770"/>
            <p:cNvSpPr>
              <a:spLocks noChangeArrowheads="1"/>
            </p:cNvSpPr>
            <p:nvPr/>
          </p:nvSpPr>
          <p:spPr bwMode="auto">
            <a:xfrm>
              <a:off x="7225208" y="2754222"/>
              <a:ext cx="113983" cy="113984"/>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1" name="Freeform 2771"/>
            <p:cNvSpPr>
              <a:spLocks/>
            </p:cNvSpPr>
            <p:nvPr/>
          </p:nvSpPr>
          <p:spPr bwMode="auto">
            <a:xfrm>
              <a:off x="6758345" y="2808871"/>
              <a:ext cx="524634" cy="198300"/>
            </a:xfrm>
            <a:custGeom>
              <a:avLst/>
              <a:gdLst>
                <a:gd name="T0" fmla="*/ 0 w 672"/>
                <a:gd name="T1" fmla="*/ 253 h 253"/>
                <a:gd name="T2" fmla="*/ 336 w 672"/>
                <a:gd name="T3" fmla="*/ 115 h 253"/>
                <a:gd name="T4" fmla="*/ 672 w 672"/>
                <a:gd name="T5" fmla="*/ 0 h 253"/>
              </a:gdLst>
              <a:ahLst/>
              <a:cxnLst>
                <a:cxn ang="0">
                  <a:pos x="T0" y="T1"/>
                </a:cxn>
                <a:cxn ang="0">
                  <a:pos x="T2" y="T3"/>
                </a:cxn>
                <a:cxn ang="0">
                  <a:pos x="T4" y="T5"/>
                </a:cxn>
              </a:cxnLst>
              <a:rect l="0" t="0" r="r" b="b"/>
              <a:pathLst>
                <a:path w="672" h="253">
                  <a:moveTo>
                    <a:pt x="0" y="253"/>
                  </a:moveTo>
                  <a:lnTo>
                    <a:pt x="336" y="115"/>
                  </a:lnTo>
                  <a:lnTo>
                    <a:pt x="672" y="0"/>
                  </a:lnTo>
                </a:path>
              </a:pathLst>
            </a:cu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sp>
          <p:nvSpPr>
            <p:cNvPr id="174" name="Rectangle 2774"/>
            <p:cNvSpPr>
              <a:spLocks noChangeArrowheads="1"/>
            </p:cNvSpPr>
            <p:nvPr/>
          </p:nvSpPr>
          <p:spPr bwMode="auto">
            <a:xfrm rot="19929456">
              <a:off x="2859791" y="4039739"/>
              <a:ext cx="4488408" cy="276999"/>
            </a:xfrm>
            <a:prstGeom prst="rect">
              <a:avLst/>
            </a:prstGeom>
            <a:solidFill>
              <a:srgbClr val="FFFFFF"/>
            </a:solidFill>
            <a:ln w="9525">
              <a:no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FF0000"/>
                  </a:solidFill>
                  <a:effectLst/>
                  <a:cs typeface="Arial" panose="020B0604020202020204" pitchFamily="34" charset="0"/>
                </a:rPr>
                <a:t>Probability of random population being fixed</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175" name="Rectangle 2775"/>
            <p:cNvSpPr>
              <a:spLocks noChangeArrowheads="1"/>
            </p:cNvSpPr>
            <p:nvPr/>
          </p:nvSpPr>
          <p:spPr bwMode="auto">
            <a:xfrm rot="20057458">
              <a:off x="2547979" y="3039454"/>
              <a:ext cx="3450304" cy="276999"/>
            </a:xfrm>
            <a:prstGeom prst="rect">
              <a:avLst/>
            </a:prstGeom>
            <a:solidFill>
              <a:srgbClr val="FFFFFF"/>
            </a:solidFill>
            <a:ln w="9525">
              <a:no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FF"/>
                  </a:solidFill>
                  <a:effectLst/>
                  <a:cs typeface="Arial" panose="020B0604020202020204" pitchFamily="34" charset="0"/>
                </a:rPr>
                <a:t>Expected inbreeding coefficient F</a:t>
              </a:r>
              <a:r>
                <a:rPr kumimoji="0" lang="en-GB" altLang="en-US" b="0" i="0" u="none" strike="noStrike" cap="none" normalizeH="0" baseline="-25000" dirty="0">
                  <a:ln>
                    <a:noFill/>
                  </a:ln>
                  <a:solidFill>
                    <a:srgbClr val="0000FF"/>
                  </a:solidFill>
                  <a:effectLst/>
                  <a:cs typeface="Arial" panose="020B0604020202020204" pitchFamily="34" charset="0"/>
                </a:rPr>
                <a:t>t</a:t>
              </a:r>
              <a:endParaRPr kumimoji="0" lang="en-GB" altLang="en-US" b="0" i="0" u="none" strike="noStrike" cap="none" normalizeH="0" baseline="-25000" dirty="0">
                <a:ln>
                  <a:noFill/>
                </a:ln>
                <a:solidFill>
                  <a:schemeClr val="tx1"/>
                </a:solidFill>
                <a:effectLst/>
                <a:cs typeface="Arial" panose="020B0604020202020204" pitchFamily="34" charset="0"/>
              </a:endParaRPr>
            </a:p>
          </p:txBody>
        </p:sp>
        <p:sp>
          <p:nvSpPr>
            <p:cNvPr id="177" name="Rectangle 2777"/>
            <p:cNvSpPr>
              <a:spLocks noChangeArrowheads="1"/>
            </p:cNvSpPr>
            <p:nvPr/>
          </p:nvSpPr>
          <p:spPr bwMode="auto">
            <a:xfrm>
              <a:off x="1049606" y="815534"/>
              <a:ext cx="2664085" cy="1754326"/>
            </a:xfrm>
            <a:prstGeom prst="rect">
              <a:avLst/>
            </a:prstGeom>
            <a:solidFill>
              <a:srgbClr val="FFFFFF"/>
            </a:solidFill>
            <a:ln w="9525">
              <a:noFill/>
              <a:miter lim="800000"/>
              <a:headEnd/>
              <a:tailEnd/>
            </a:ln>
            <a:effectLst>
              <a:outerShdw blurRad="50800" dist="38100" dir="2700000" algn="tl" rotWithShape="0">
                <a:prstClr val="black">
                  <a:alpha val="40000"/>
                </a:prstClr>
              </a:outerShdw>
            </a:effec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altLang="en-US" dirty="0">
                  <a:cs typeface="Arial" panose="020B0604020202020204" pitchFamily="34" charset="0"/>
                </a:rPr>
                <a:t>At t=24:</a:t>
              </a:r>
              <a:r>
                <a:rPr lang="en-GB" altLang="en-US" dirty="0">
                  <a:solidFill>
                    <a:schemeClr val="bg1"/>
                  </a:solidFill>
                  <a:cs typeface="Arial" panose="020B0604020202020204" pitchFamily="34" charset="0"/>
                </a:rPr>
                <a:t>.</a:t>
              </a:r>
              <a:endParaRPr kumimoji="0" lang="en-GB" altLang="en-US" b="0" i="0" u="none" strike="noStrike" cap="none" normalizeH="0" baseline="0" dirty="0">
                <a:ln>
                  <a:noFill/>
                </a:ln>
                <a:effectLst/>
                <a:cs typeface="Arial" panose="020B0604020202020204" pitchFamily="34" charset="0"/>
              </a:endParaRPr>
            </a:p>
            <a:p>
              <a:pPr algn="r"/>
              <a:r>
                <a:rPr lang="en-GB" altLang="en-US" dirty="0">
                  <a:solidFill>
                    <a:srgbClr val="0033CC"/>
                  </a:solidFill>
                  <a:cs typeface="Arial" panose="020B0604020202020204" pitchFamily="34" charset="0"/>
                </a:rPr>
                <a:t>F</a:t>
              </a:r>
              <a:r>
                <a:rPr lang="en-GB" altLang="en-US" baseline="-25000" dirty="0">
                  <a:solidFill>
                    <a:srgbClr val="0033CC"/>
                  </a:solidFill>
                  <a:cs typeface="Arial" panose="020B0604020202020204" pitchFamily="34" charset="0"/>
                </a:rPr>
                <a:t>t=24</a:t>
              </a:r>
              <a:r>
                <a:rPr lang="en-GB" altLang="en-US" dirty="0">
                  <a:solidFill>
                    <a:srgbClr val="0033CC"/>
                  </a:solidFill>
                  <a:cs typeface="Arial" panose="020B0604020202020204" pitchFamily="34" charset="0"/>
                </a:rPr>
                <a:t> = 0.7080</a:t>
              </a:r>
            </a:p>
            <a:p>
              <a:pPr algn="r"/>
              <a:r>
                <a:rPr lang="en-GB" altLang="en-US" dirty="0">
                  <a:solidFill>
                    <a:srgbClr val="FF0000"/>
                  </a:solidFill>
                  <a:cs typeface="Arial" panose="020B0604020202020204" pitchFamily="34" charset="0"/>
                </a:rPr>
                <a:t>Prob. of fix.</a:t>
              </a:r>
              <a:r>
                <a:rPr lang="en-GB" altLang="en-US" baseline="-25000" dirty="0">
                  <a:solidFill>
                    <a:srgbClr val="FF0000"/>
                  </a:solidFill>
                  <a:cs typeface="Arial" panose="020B0604020202020204" pitchFamily="34" charset="0"/>
                </a:rPr>
                <a:t>t=24</a:t>
              </a:r>
              <a:r>
                <a:rPr lang="en-GB" altLang="en-US" dirty="0">
                  <a:solidFill>
                    <a:srgbClr val="FF0000"/>
                  </a:solidFill>
                  <a:cs typeface="Arial" panose="020B0604020202020204" pitchFamily="34" charset="0"/>
                </a:rPr>
                <a:t> =0.5969</a:t>
              </a:r>
              <a:endParaRPr lang="en-GB" altLang="en-US" sz="600" dirty="0">
                <a:solidFill>
                  <a:srgbClr val="FF0000"/>
                </a:solidFill>
                <a:cs typeface="Arial" panose="020B0604020202020204" pitchFamily="34" charset="0"/>
              </a:endParaRPr>
            </a:p>
            <a:p>
              <a:pPr algn="r"/>
              <a:endParaRPr kumimoji="0" lang="en-GB" altLang="en-US" sz="600" b="0" i="0" u="none" strike="noStrike" cap="none" normalizeH="0" baseline="0" dirty="0">
                <a:ln>
                  <a:noFill/>
                </a:ln>
                <a:solidFill>
                  <a:srgbClr val="FF0000"/>
                </a:solidFill>
                <a:effectLst/>
                <a:cs typeface="Arial" panose="020B0604020202020204" pitchFamily="34" charset="0"/>
              </a:endParaRPr>
            </a:p>
            <a:p>
              <a:pPr algn="r"/>
              <a:r>
                <a:rPr kumimoji="0" lang="en-GB" altLang="en-US" b="0" i="0" u="none" strike="noStrike" cap="none" normalizeH="0" baseline="0" dirty="0">
                  <a:ln>
                    <a:noFill/>
                  </a:ln>
                  <a:effectLst/>
                  <a:cs typeface="Arial" panose="020B0604020202020204" pitchFamily="34" charset="0"/>
                </a:rPr>
                <a:t>At t=100:</a:t>
              </a:r>
              <a:r>
                <a:rPr kumimoji="0" lang="en-GB" altLang="en-US" b="0" i="0" u="none" strike="noStrike" cap="none" normalizeH="0" baseline="0" dirty="0">
                  <a:ln>
                    <a:noFill/>
                  </a:ln>
                  <a:solidFill>
                    <a:schemeClr val="bg1"/>
                  </a:solidFill>
                  <a:effectLst/>
                  <a:cs typeface="Arial" panose="020B0604020202020204" pitchFamily="34" charset="0"/>
                </a:rPr>
                <a:t>.</a:t>
              </a:r>
              <a:r>
                <a:rPr kumimoji="0" lang="en-GB" altLang="en-US" b="0" i="0" u="none" strike="noStrike" cap="none" normalizeH="0" baseline="0" dirty="0">
                  <a:ln>
                    <a:noFill/>
                  </a:ln>
                  <a:effectLst/>
                  <a:cs typeface="Arial" panose="020B0604020202020204" pitchFamily="34" charset="0"/>
                </a:rPr>
                <a:t>  </a:t>
              </a:r>
              <a:br>
                <a:rPr kumimoji="0" lang="en-GB" altLang="en-US" b="0" i="0" u="none" strike="noStrike" cap="none" normalizeH="0" baseline="0" dirty="0">
                  <a:ln>
                    <a:noFill/>
                  </a:ln>
                  <a:effectLst/>
                  <a:cs typeface="Arial" panose="020B0604020202020204" pitchFamily="34" charset="0"/>
                </a:rPr>
              </a:br>
              <a:r>
                <a:rPr kumimoji="0" lang="en-GB" altLang="en-US" b="0" i="0" u="none" strike="noStrike" cap="none" normalizeH="0" baseline="0" dirty="0">
                  <a:ln>
                    <a:noFill/>
                  </a:ln>
                  <a:solidFill>
                    <a:srgbClr val="0033CC"/>
                  </a:solidFill>
                  <a:effectLst/>
                  <a:cs typeface="Arial" panose="020B0604020202020204" pitchFamily="34" charset="0"/>
                </a:rPr>
                <a:t>F</a:t>
              </a:r>
              <a:r>
                <a:rPr kumimoji="0" lang="en-GB" altLang="en-US" b="0" i="0" u="none" strike="noStrike" cap="none" normalizeH="0" baseline="-25000" dirty="0">
                  <a:ln>
                    <a:noFill/>
                  </a:ln>
                  <a:solidFill>
                    <a:srgbClr val="0033CC"/>
                  </a:solidFill>
                  <a:effectLst/>
                  <a:cs typeface="Arial" panose="020B0604020202020204" pitchFamily="34" charset="0"/>
                </a:rPr>
                <a:t>t=100</a:t>
              </a:r>
              <a:r>
                <a:rPr kumimoji="0" lang="en-GB" altLang="en-US" b="0" i="0" u="none" strike="noStrike" cap="none" normalizeH="0" baseline="0" dirty="0">
                  <a:ln>
                    <a:noFill/>
                  </a:ln>
                  <a:solidFill>
                    <a:srgbClr val="0033CC"/>
                  </a:solidFill>
                  <a:effectLst/>
                  <a:cs typeface="Arial" panose="020B0604020202020204" pitchFamily="34" charset="0"/>
                </a:rPr>
                <a:t> = 0.9941</a:t>
              </a:r>
              <a:r>
                <a:rPr kumimoji="0" lang="en-GB" altLang="en-US" b="0" i="0" u="none" strike="noStrike" cap="none" normalizeH="0" baseline="0" dirty="0">
                  <a:ln>
                    <a:noFill/>
                  </a:ln>
                  <a:solidFill>
                    <a:schemeClr val="bg1"/>
                  </a:solidFill>
                  <a:effectLst/>
                  <a:cs typeface="Arial" panose="020B0604020202020204" pitchFamily="34" charset="0"/>
                </a:rPr>
                <a:t>.</a:t>
              </a:r>
              <a:r>
                <a:rPr kumimoji="0" lang="en-GB" altLang="en-US" b="0" i="0" u="none" strike="noStrike" cap="none" normalizeH="0" baseline="0" dirty="0">
                  <a:ln>
                    <a:noFill/>
                  </a:ln>
                  <a:solidFill>
                    <a:srgbClr val="0033CC"/>
                  </a:solidFill>
                  <a:effectLst/>
                  <a:cs typeface="Arial" panose="020B0604020202020204" pitchFamily="34" charset="0"/>
                </a:rPr>
                <a:t>    </a:t>
              </a:r>
              <a:br>
                <a:rPr kumimoji="0" lang="en-GB" altLang="en-US" b="0" i="0" u="none" strike="noStrike" cap="none" normalizeH="0" baseline="0" dirty="0">
                  <a:ln>
                    <a:noFill/>
                  </a:ln>
                  <a:solidFill>
                    <a:srgbClr val="0033CC"/>
                  </a:solidFill>
                  <a:effectLst/>
                  <a:cs typeface="Arial" panose="020B0604020202020204" pitchFamily="34" charset="0"/>
                </a:rPr>
              </a:br>
              <a:r>
                <a:rPr kumimoji="0" lang="en-GB" altLang="en-US" b="0" i="0" u="none" strike="noStrike" cap="none" normalizeH="0" baseline="0" dirty="0">
                  <a:ln>
                    <a:noFill/>
                  </a:ln>
                  <a:solidFill>
                    <a:srgbClr val="FF0000"/>
                  </a:solidFill>
                  <a:effectLst/>
                  <a:cs typeface="Arial" panose="020B0604020202020204" pitchFamily="34" charset="0"/>
                </a:rPr>
                <a:t>Prob. of fix.</a:t>
              </a:r>
              <a:r>
                <a:rPr kumimoji="0" lang="en-GB" altLang="en-US" b="0" i="0" u="none" strike="noStrike" cap="none" normalizeH="0" baseline="-25000" dirty="0">
                  <a:ln>
                    <a:noFill/>
                  </a:ln>
                  <a:solidFill>
                    <a:srgbClr val="FF0000"/>
                  </a:solidFill>
                  <a:effectLst/>
                  <a:cs typeface="Arial" panose="020B0604020202020204" pitchFamily="34" charset="0"/>
                </a:rPr>
                <a:t>t=100</a:t>
              </a:r>
              <a:r>
                <a:rPr kumimoji="0" lang="en-GB" altLang="en-US" b="0" i="0" u="none" strike="noStrike" cap="none" normalizeH="0" baseline="0" dirty="0">
                  <a:ln>
                    <a:noFill/>
                  </a:ln>
                  <a:solidFill>
                    <a:srgbClr val="FF0000"/>
                  </a:solidFill>
                  <a:effectLst/>
                  <a:cs typeface="Arial" panose="020B0604020202020204" pitchFamily="34" charset="0"/>
                </a:rPr>
                <a:t> = </a:t>
              </a:r>
              <a:r>
                <a:rPr lang="en-GB" altLang="en-US" dirty="0">
                  <a:solidFill>
                    <a:srgbClr val="FF0000"/>
                  </a:solidFill>
                  <a:cs typeface="Arial" panose="020B0604020202020204" pitchFamily="34" charset="0"/>
                </a:rPr>
                <a:t>0.9838</a:t>
              </a:r>
              <a:r>
                <a:rPr lang="en-GB" altLang="en-US" dirty="0">
                  <a:solidFill>
                    <a:schemeClr val="bg1"/>
                  </a:solidFill>
                  <a:cs typeface="Arial" panose="020B0604020202020204" pitchFamily="34" charset="0"/>
                </a:rPr>
                <a:t>.</a:t>
              </a:r>
              <a:endParaRPr kumimoji="0" lang="en-GB" altLang="en-US" b="0" i="0" u="none" strike="noStrike" cap="none" normalizeH="0" baseline="0" dirty="0">
                <a:ln>
                  <a:noFill/>
                </a:ln>
                <a:solidFill>
                  <a:schemeClr val="bg1"/>
                </a:solidFill>
                <a:effectLst/>
                <a:cs typeface="Arial" panose="020B0604020202020204" pitchFamily="34" charset="0"/>
              </a:endParaRPr>
            </a:p>
          </p:txBody>
        </p:sp>
        <p:sp>
          <p:nvSpPr>
            <p:cNvPr id="2779" name="Rectangle 2252"/>
            <p:cNvSpPr>
              <a:spLocks noChangeArrowheads="1"/>
            </p:cNvSpPr>
            <p:nvPr/>
          </p:nvSpPr>
          <p:spPr bwMode="auto">
            <a:xfrm rot="16200000">
              <a:off x="6811912" y="3068920"/>
              <a:ext cx="25135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FF0000"/>
                  </a:solidFill>
                  <a:effectLst/>
                  <a:cs typeface="Arial" panose="020B0604020202020204" pitchFamily="34" charset="0"/>
                </a:rPr>
                <a:t>Prob. </a:t>
              </a:r>
              <a:r>
                <a:rPr lang="en-GB" altLang="en-US" dirty="0">
                  <a:solidFill>
                    <a:srgbClr val="FF0000"/>
                  </a:solidFill>
                  <a:cs typeface="Arial" panose="020B0604020202020204" pitchFamily="34" charset="0"/>
                </a:rPr>
                <a:t>of fix.</a:t>
              </a:r>
              <a:r>
                <a:rPr lang="en-GB" altLang="en-US" dirty="0">
                  <a:solidFill>
                    <a:srgbClr val="000000"/>
                  </a:solidFill>
                  <a:cs typeface="Arial" panose="020B0604020202020204" pitchFamily="34" charset="0"/>
                </a:rPr>
                <a:t> / </a:t>
              </a:r>
              <a:r>
                <a:rPr lang="en-GB" altLang="en-US" dirty="0">
                  <a:solidFill>
                    <a:srgbClr val="0033CC"/>
                  </a:solidFill>
                  <a:cs typeface="Arial" panose="020B0604020202020204" pitchFamily="34" charset="0"/>
                </a:rPr>
                <a:t>Inbreeding </a:t>
              </a:r>
              <a:endParaRPr kumimoji="0" lang="en-GB" altLang="en-US" b="0" i="0" u="none" strike="noStrike" cap="none" normalizeH="0" baseline="0" dirty="0">
                <a:ln>
                  <a:noFill/>
                </a:ln>
                <a:solidFill>
                  <a:srgbClr val="0033CC"/>
                </a:solidFill>
                <a:effectLst/>
                <a:cs typeface="Arial" panose="020B0604020202020204" pitchFamily="34" charset="0"/>
              </a:endParaRPr>
            </a:p>
          </p:txBody>
        </p:sp>
        <p:sp>
          <p:nvSpPr>
            <p:cNvPr id="2780" name="Rectangle 10"/>
            <p:cNvSpPr>
              <a:spLocks noChangeArrowheads="1"/>
            </p:cNvSpPr>
            <p:nvPr/>
          </p:nvSpPr>
          <p:spPr bwMode="auto">
            <a:xfrm>
              <a:off x="7416578" y="4558598"/>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0.2</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2781" name="Rectangle 10"/>
            <p:cNvSpPr>
              <a:spLocks noChangeArrowheads="1"/>
            </p:cNvSpPr>
            <p:nvPr/>
          </p:nvSpPr>
          <p:spPr bwMode="auto">
            <a:xfrm>
              <a:off x="7469092" y="3625814"/>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0.4</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2782" name="Rectangle 10"/>
            <p:cNvSpPr>
              <a:spLocks noChangeArrowheads="1"/>
            </p:cNvSpPr>
            <p:nvPr/>
          </p:nvSpPr>
          <p:spPr bwMode="auto">
            <a:xfrm>
              <a:off x="7566474" y="2818095"/>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0.6</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2783" name="Rectangle 10"/>
            <p:cNvSpPr>
              <a:spLocks noChangeArrowheads="1"/>
            </p:cNvSpPr>
            <p:nvPr/>
          </p:nvSpPr>
          <p:spPr bwMode="auto">
            <a:xfrm>
              <a:off x="7566474" y="1867165"/>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0.8</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2784" name="Rectangle 10"/>
            <p:cNvSpPr>
              <a:spLocks noChangeArrowheads="1"/>
            </p:cNvSpPr>
            <p:nvPr/>
          </p:nvSpPr>
          <p:spPr bwMode="auto">
            <a:xfrm>
              <a:off x="7514919" y="864683"/>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1.0</a:t>
              </a:r>
              <a:endParaRPr kumimoji="0" lang="en-GB" altLang="en-US" b="0" i="0" u="none" strike="noStrike" cap="none" normalizeH="0" baseline="0" dirty="0">
                <a:ln>
                  <a:noFill/>
                </a:ln>
                <a:solidFill>
                  <a:schemeClr val="tx1"/>
                </a:solidFill>
                <a:effectLst/>
                <a:cs typeface="Arial" panose="020B0604020202020204" pitchFamily="34" charset="0"/>
              </a:endParaRPr>
            </a:p>
          </p:txBody>
        </p:sp>
        <p:cxnSp>
          <p:nvCxnSpPr>
            <p:cNvPr id="2786" name="Straight Connector 2785"/>
            <p:cNvCxnSpPr/>
            <p:nvPr/>
          </p:nvCxnSpPr>
          <p:spPr>
            <a:xfrm flipV="1">
              <a:off x="7306812" y="981609"/>
              <a:ext cx="0" cy="46061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87" name="Straight Connector 2786"/>
            <p:cNvCxnSpPr/>
            <p:nvPr/>
          </p:nvCxnSpPr>
          <p:spPr>
            <a:xfrm flipV="1">
              <a:off x="7342141" y="999754"/>
              <a:ext cx="0" cy="4606164"/>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sp>
          <p:nvSpPr>
            <p:cNvPr id="1282" name="Rectangle 2301"/>
            <p:cNvSpPr>
              <a:spLocks noChangeArrowheads="1"/>
            </p:cNvSpPr>
            <p:nvPr/>
          </p:nvSpPr>
          <p:spPr bwMode="auto">
            <a:xfrm>
              <a:off x="7129083" y="5707528"/>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cs typeface="Arial" panose="020B0604020202020204" pitchFamily="34" charset="0"/>
                </a:rPr>
                <a:t>24</a:t>
              </a:r>
              <a:endParaRPr kumimoji="0" lang="en-GB" altLang="en-US" b="0" i="0" u="none" strike="noStrike" cap="none" normalizeH="0" baseline="0" dirty="0">
                <a:ln>
                  <a:noFill/>
                </a:ln>
                <a:solidFill>
                  <a:schemeClr val="tx1"/>
                </a:solidFill>
                <a:effectLst/>
                <a:cs typeface="Arial" panose="020B0604020202020204" pitchFamily="34" charset="0"/>
              </a:endParaRPr>
            </a:p>
          </p:txBody>
        </p:sp>
        <p:sp>
          <p:nvSpPr>
            <p:cNvPr id="1284" name="Line 907"/>
            <p:cNvSpPr>
              <a:spLocks noChangeShapeType="1"/>
            </p:cNvSpPr>
            <p:nvPr/>
          </p:nvSpPr>
          <p:spPr bwMode="auto">
            <a:xfrm flipH="1">
              <a:off x="864000" y="1908000"/>
              <a:ext cx="9993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cs typeface="Arial" panose="020B0604020202020204" pitchFamily="34" charset="0"/>
              </a:endParaRPr>
            </a:p>
          </p:txBody>
        </p:sp>
      </p:grpSp>
      <p:sp>
        <p:nvSpPr>
          <p:cNvPr id="1286" name="Textfeld 5">
            <a:extLst>
              <a:ext uri="{FF2B5EF4-FFF2-40B4-BE49-F238E27FC236}">
                <a16:creationId xmlns:a16="http://schemas.microsoft.com/office/drawing/2014/main" id="{5129D077-6F13-446E-BDAD-F583EE3C99D6}"/>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6</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8312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000" y="635679"/>
            <a:ext cx="7898439" cy="591670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TextBox 186"/>
          <p:cNvSpPr txBox="1"/>
          <p:nvPr/>
        </p:nvSpPr>
        <p:spPr>
          <a:xfrm>
            <a:off x="8232561" y="2859066"/>
            <a:ext cx="3827445" cy="369331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The probability that a randomly taken small population is </a:t>
            </a:r>
            <a:r>
              <a:rPr lang="en-GB" dirty="0">
                <a:solidFill>
                  <a:srgbClr val="FF0000"/>
                </a:solidFill>
                <a:latin typeface="Arial" panose="020B0604020202020204" pitchFamily="34" charset="0"/>
                <a:cs typeface="Arial" panose="020B0604020202020204" pitchFamily="34" charset="0"/>
              </a:rPr>
              <a:t>fixed</a:t>
            </a:r>
            <a:r>
              <a:rPr lang="en-GB" dirty="0">
                <a:latin typeface="Arial" panose="020B0604020202020204" pitchFamily="34" charset="0"/>
                <a:cs typeface="Arial" panose="020B0604020202020204" pitchFamily="34" charset="0"/>
              </a:rPr>
              <a:t> for either allele increases fast.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At </a:t>
            </a:r>
            <a:r>
              <a:rPr lang="en-GB" dirty="0">
                <a:solidFill>
                  <a:srgbClr val="FF0000"/>
                </a:solidFill>
                <a:latin typeface="Arial" panose="020B0604020202020204" pitchFamily="34" charset="0"/>
                <a:cs typeface="Arial" panose="020B0604020202020204" pitchFamily="34" charset="0"/>
              </a:rPr>
              <a:t>t=20</a:t>
            </a:r>
            <a:r>
              <a:rPr lang="en-GB" dirty="0">
                <a:latin typeface="Arial" panose="020B0604020202020204" pitchFamily="34" charset="0"/>
                <a:cs typeface="Arial" panose="020B0604020202020204" pitchFamily="34" charset="0"/>
              </a:rPr>
              <a:t>, it is already </a:t>
            </a:r>
            <a:r>
              <a:rPr lang="en-GB" dirty="0">
                <a:solidFill>
                  <a:srgbClr val="FF0000"/>
                </a:solidFill>
                <a:latin typeface="Arial" panose="020B0604020202020204" pitchFamily="34" charset="0"/>
                <a:cs typeface="Arial" panose="020B0604020202020204" pitchFamily="34" charset="0"/>
              </a:rPr>
              <a:t>50.75%</a:t>
            </a:r>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At </a:t>
            </a:r>
            <a:r>
              <a:rPr lang="en-GB" dirty="0">
                <a:solidFill>
                  <a:srgbClr val="FF0000"/>
                </a:solidFill>
                <a:latin typeface="Arial" panose="020B0604020202020204" pitchFamily="34" charset="0"/>
                <a:cs typeface="Arial" panose="020B0604020202020204" pitchFamily="34" charset="0"/>
              </a:rPr>
              <a:t>t=40</a:t>
            </a:r>
            <a:r>
              <a:rPr lang="en-GB" dirty="0">
                <a:latin typeface="Arial" panose="020B0604020202020204" pitchFamily="34" charset="0"/>
                <a:cs typeface="Arial" panose="020B0604020202020204" pitchFamily="34" charset="0"/>
              </a:rPr>
              <a:t>, it is </a:t>
            </a:r>
            <a:r>
              <a:rPr lang="en-GB" dirty="0">
                <a:solidFill>
                  <a:srgbClr val="FF0000"/>
                </a:solidFill>
                <a:latin typeface="Arial" panose="020B0604020202020204" pitchFamily="34" charset="0"/>
                <a:cs typeface="Arial" panose="020B0604020202020204" pitchFamily="34" charset="0"/>
              </a:rPr>
              <a:t>82.6%</a:t>
            </a:r>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At </a:t>
            </a:r>
            <a:r>
              <a:rPr lang="en-GB" dirty="0">
                <a:solidFill>
                  <a:srgbClr val="FF0000"/>
                </a:solidFill>
                <a:latin typeface="Arial" panose="020B0604020202020204" pitchFamily="34" charset="0"/>
                <a:cs typeface="Arial" panose="020B0604020202020204" pitchFamily="34" charset="0"/>
              </a:rPr>
              <a:t>t=80</a:t>
            </a:r>
            <a:r>
              <a:rPr lang="en-GB" dirty="0">
                <a:latin typeface="Arial" panose="020B0604020202020204" pitchFamily="34" charset="0"/>
                <a:cs typeface="Arial" panose="020B0604020202020204" pitchFamily="34" charset="0"/>
              </a:rPr>
              <a:t> it is </a:t>
            </a:r>
            <a:r>
              <a:rPr lang="en-GB" dirty="0">
                <a:solidFill>
                  <a:srgbClr val="FF0000"/>
                </a:solidFill>
                <a:latin typeface="Arial" panose="020B0604020202020204" pitchFamily="34" charset="0"/>
                <a:cs typeface="Arial" panose="020B0604020202020204" pitchFamily="34" charset="0"/>
              </a:rPr>
              <a:t>97.8%, </a:t>
            </a:r>
          </a:p>
          <a:p>
            <a:endParaRPr lang="en-GB" dirty="0">
              <a:solidFill>
                <a:srgbClr val="FF0000"/>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At </a:t>
            </a:r>
            <a:r>
              <a:rPr lang="en-GB" dirty="0">
                <a:solidFill>
                  <a:srgbClr val="FF0000"/>
                </a:solidFill>
                <a:latin typeface="Arial" panose="020B0604020202020204" pitchFamily="34" charset="0"/>
                <a:cs typeface="Arial" panose="020B0604020202020204" pitchFamily="34" charset="0"/>
              </a:rPr>
              <a:t>t=100 it is 98,38%, </a:t>
            </a:r>
          </a:p>
          <a:p>
            <a:endParaRPr lang="en-GB" dirty="0">
              <a:solidFill>
                <a:srgbClr val="FF0000"/>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At </a:t>
            </a:r>
            <a:r>
              <a:rPr lang="en-GB" dirty="0">
                <a:solidFill>
                  <a:srgbClr val="FF0000"/>
                </a:solidFill>
                <a:latin typeface="Arial" panose="020B0604020202020204" pitchFamily="34" charset="0"/>
                <a:cs typeface="Arial" panose="020B0604020202020204" pitchFamily="34" charset="0"/>
              </a:rPr>
              <a:t>t=160</a:t>
            </a:r>
            <a:r>
              <a:rPr lang="en-GB" dirty="0">
                <a:latin typeface="Arial" panose="020B0604020202020204" pitchFamily="34" charset="0"/>
                <a:cs typeface="Arial" panose="020B0604020202020204" pitchFamily="34" charset="0"/>
              </a:rPr>
              <a:t> it is more than </a:t>
            </a:r>
            <a:r>
              <a:rPr lang="en-GB" dirty="0">
                <a:solidFill>
                  <a:srgbClr val="FF0000"/>
                </a:solidFill>
                <a:latin typeface="Arial" panose="020B0604020202020204" pitchFamily="34" charset="0"/>
                <a:cs typeface="Arial" panose="020B0604020202020204" pitchFamily="34" charset="0"/>
              </a:rPr>
              <a:t>99.9%</a:t>
            </a:r>
            <a:r>
              <a:rPr lang="en-GB" dirty="0">
                <a:latin typeface="Arial" panose="020B0604020202020204" pitchFamily="34" charset="0"/>
                <a:cs typeface="Arial" panose="020B0604020202020204" pitchFamily="34" charset="0"/>
              </a:rPr>
              <a:t>.</a:t>
            </a:r>
          </a:p>
        </p:txBody>
      </p:sp>
      <p:grpSp>
        <p:nvGrpSpPr>
          <p:cNvPr id="184" name="Group 183"/>
          <p:cNvGrpSpPr/>
          <p:nvPr/>
        </p:nvGrpSpPr>
        <p:grpSpPr>
          <a:xfrm>
            <a:off x="345270" y="758577"/>
            <a:ext cx="7272338" cy="5701486"/>
            <a:chOff x="2251075" y="782638"/>
            <a:chExt cx="7272338" cy="5701486"/>
          </a:xfrm>
        </p:grpSpPr>
        <p:sp>
          <p:nvSpPr>
            <p:cNvPr id="6" name="Line 6"/>
            <p:cNvSpPr>
              <a:spLocks noChangeShapeType="1"/>
            </p:cNvSpPr>
            <p:nvPr/>
          </p:nvSpPr>
          <p:spPr bwMode="auto">
            <a:xfrm flipV="1">
              <a:off x="2819400" y="1114425"/>
              <a:ext cx="0" cy="472916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7" name="Line 7"/>
            <p:cNvSpPr>
              <a:spLocks noChangeShapeType="1"/>
            </p:cNvSpPr>
            <p:nvPr/>
          </p:nvSpPr>
          <p:spPr bwMode="auto">
            <a:xfrm flipV="1">
              <a:off x="9239250" y="1114425"/>
              <a:ext cx="0" cy="472916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8" name="Line 8"/>
            <p:cNvSpPr>
              <a:spLocks noChangeShapeType="1"/>
            </p:cNvSpPr>
            <p:nvPr/>
          </p:nvSpPr>
          <p:spPr bwMode="auto">
            <a:xfrm flipH="1">
              <a:off x="2717800" y="5843588"/>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9" name="Line 9"/>
            <p:cNvSpPr>
              <a:spLocks noChangeShapeType="1"/>
            </p:cNvSpPr>
            <p:nvPr/>
          </p:nvSpPr>
          <p:spPr bwMode="auto">
            <a:xfrm>
              <a:off x="9239250" y="5843588"/>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0" name="Rectangle 10"/>
            <p:cNvSpPr>
              <a:spLocks noChangeArrowheads="1"/>
            </p:cNvSpPr>
            <p:nvPr/>
          </p:nvSpPr>
          <p:spPr bwMode="auto">
            <a:xfrm>
              <a:off x="2251075" y="5726113"/>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0.0</a:t>
              </a:r>
              <a:endParaRPr kumimoji="0" lang="en-US" altLang="en-US" b="0" i="0" u="none" strike="noStrike" cap="none" normalizeH="0" baseline="0">
                <a:ln>
                  <a:noFill/>
                </a:ln>
                <a:solidFill>
                  <a:schemeClr val="tx1"/>
                </a:solidFill>
                <a:effectLst/>
                <a:cs typeface="Arial" panose="020B0604020202020204" pitchFamily="34" charset="0"/>
              </a:endParaRPr>
            </a:p>
          </p:txBody>
        </p:sp>
        <p:sp>
          <p:nvSpPr>
            <p:cNvPr id="11" name="Line 11"/>
            <p:cNvSpPr>
              <a:spLocks noChangeShapeType="1"/>
            </p:cNvSpPr>
            <p:nvPr/>
          </p:nvSpPr>
          <p:spPr bwMode="auto">
            <a:xfrm flipH="1">
              <a:off x="2717800" y="5372100"/>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2" name="Line 12"/>
            <p:cNvSpPr>
              <a:spLocks noChangeShapeType="1"/>
            </p:cNvSpPr>
            <p:nvPr/>
          </p:nvSpPr>
          <p:spPr bwMode="auto">
            <a:xfrm>
              <a:off x="9239250" y="5372100"/>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3" name="Rectangle 13"/>
            <p:cNvSpPr>
              <a:spLocks noChangeArrowheads="1"/>
            </p:cNvSpPr>
            <p:nvPr/>
          </p:nvSpPr>
          <p:spPr bwMode="auto">
            <a:xfrm>
              <a:off x="2251075" y="5254625"/>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0.1</a:t>
              </a:r>
              <a:endParaRPr kumimoji="0" lang="en-US" altLang="en-US" b="0" i="0" u="none" strike="noStrike" cap="none" normalizeH="0" baseline="0">
                <a:ln>
                  <a:noFill/>
                </a:ln>
                <a:solidFill>
                  <a:schemeClr val="tx1"/>
                </a:solidFill>
                <a:effectLst/>
                <a:cs typeface="Arial" panose="020B0604020202020204" pitchFamily="34" charset="0"/>
              </a:endParaRPr>
            </a:p>
          </p:txBody>
        </p:sp>
        <p:sp>
          <p:nvSpPr>
            <p:cNvPr id="14" name="Line 14"/>
            <p:cNvSpPr>
              <a:spLocks noChangeShapeType="1"/>
            </p:cNvSpPr>
            <p:nvPr/>
          </p:nvSpPr>
          <p:spPr bwMode="auto">
            <a:xfrm flipH="1">
              <a:off x="2717800" y="4899025"/>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5" name="Line 15"/>
            <p:cNvSpPr>
              <a:spLocks noChangeShapeType="1"/>
            </p:cNvSpPr>
            <p:nvPr/>
          </p:nvSpPr>
          <p:spPr bwMode="auto">
            <a:xfrm>
              <a:off x="9239250" y="4899025"/>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6" name="Rectangle 16"/>
            <p:cNvSpPr>
              <a:spLocks noChangeArrowheads="1"/>
            </p:cNvSpPr>
            <p:nvPr/>
          </p:nvSpPr>
          <p:spPr bwMode="auto">
            <a:xfrm>
              <a:off x="2251075" y="4779963"/>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0.2</a:t>
              </a:r>
              <a:endParaRPr kumimoji="0" lang="en-US" altLang="en-US" b="0" i="0" u="none" strike="noStrike" cap="none" normalizeH="0" baseline="0">
                <a:ln>
                  <a:noFill/>
                </a:ln>
                <a:solidFill>
                  <a:schemeClr val="tx1"/>
                </a:solidFill>
                <a:effectLst/>
                <a:cs typeface="Arial" panose="020B0604020202020204" pitchFamily="34" charset="0"/>
              </a:endParaRPr>
            </a:p>
          </p:txBody>
        </p:sp>
        <p:sp>
          <p:nvSpPr>
            <p:cNvPr id="17" name="Line 17"/>
            <p:cNvSpPr>
              <a:spLocks noChangeShapeType="1"/>
            </p:cNvSpPr>
            <p:nvPr/>
          </p:nvSpPr>
          <p:spPr bwMode="auto">
            <a:xfrm flipH="1">
              <a:off x="2717800" y="4425950"/>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8" name="Line 18"/>
            <p:cNvSpPr>
              <a:spLocks noChangeShapeType="1"/>
            </p:cNvSpPr>
            <p:nvPr/>
          </p:nvSpPr>
          <p:spPr bwMode="auto">
            <a:xfrm>
              <a:off x="9239250" y="4425950"/>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9" name="Rectangle 19"/>
            <p:cNvSpPr>
              <a:spLocks noChangeArrowheads="1"/>
            </p:cNvSpPr>
            <p:nvPr/>
          </p:nvSpPr>
          <p:spPr bwMode="auto">
            <a:xfrm>
              <a:off x="2251075" y="4308475"/>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0.3</a:t>
              </a:r>
              <a:endParaRPr kumimoji="0" lang="en-US" altLang="en-US" b="0" i="0" u="none" strike="noStrike" cap="none" normalizeH="0" baseline="0">
                <a:ln>
                  <a:noFill/>
                </a:ln>
                <a:solidFill>
                  <a:schemeClr val="tx1"/>
                </a:solidFill>
                <a:effectLst/>
                <a:cs typeface="Arial" panose="020B0604020202020204" pitchFamily="34" charset="0"/>
              </a:endParaRPr>
            </a:p>
          </p:txBody>
        </p:sp>
        <p:sp>
          <p:nvSpPr>
            <p:cNvPr id="20" name="Line 20"/>
            <p:cNvSpPr>
              <a:spLocks noChangeShapeType="1"/>
            </p:cNvSpPr>
            <p:nvPr/>
          </p:nvSpPr>
          <p:spPr bwMode="auto">
            <a:xfrm flipH="1">
              <a:off x="2717800" y="3952875"/>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21" name="Line 21"/>
            <p:cNvSpPr>
              <a:spLocks noChangeShapeType="1"/>
            </p:cNvSpPr>
            <p:nvPr/>
          </p:nvSpPr>
          <p:spPr bwMode="auto">
            <a:xfrm>
              <a:off x="9239250" y="3952875"/>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22" name="Rectangle 22"/>
            <p:cNvSpPr>
              <a:spLocks noChangeArrowheads="1"/>
            </p:cNvSpPr>
            <p:nvPr/>
          </p:nvSpPr>
          <p:spPr bwMode="auto">
            <a:xfrm>
              <a:off x="2251075" y="3835400"/>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0.4</a:t>
              </a:r>
              <a:endParaRPr kumimoji="0" lang="en-US" altLang="en-US" b="0" i="0" u="none" strike="noStrike" cap="none" normalizeH="0" baseline="0">
                <a:ln>
                  <a:noFill/>
                </a:ln>
                <a:solidFill>
                  <a:schemeClr val="tx1"/>
                </a:solidFill>
                <a:effectLst/>
                <a:cs typeface="Arial" panose="020B0604020202020204" pitchFamily="34" charset="0"/>
              </a:endParaRPr>
            </a:p>
          </p:txBody>
        </p:sp>
        <p:sp>
          <p:nvSpPr>
            <p:cNvPr id="23" name="Line 23"/>
            <p:cNvSpPr>
              <a:spLocks noChangeShapeType="1"/>
            </p:cNvSpPr>
            <p:nvPr/>
          </p:nvSpPr>
          <p:spPr bwMode="auto">
            <a:xfrm flipH="1">
              <a:off x="2717800" y="3479800"/>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24" name="Line 24"/>
            <p:cNvSpPr>
              <a:spLocks noChangeShapeType="1"/>
            </p:cNvSpPr>
            <p:nvPr/>
          </p:nvSpPr>
          <p:spPr bwMode="auto">
            <a:xfrm>
              <a:off x="9239250" y="3479800"/>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25" name="Rectangle 25"/>
            <p:cNvSpPr>
              <a:spLocks noChangeArrowheads="1"/>
            </p:cNvSpPr>
            <p:nvPr/>
          </p:nvSpPr>
          <p:spPr bwMode="auto">
            <a:xfrm>
              <a:off x="2251075" y="3362325"/>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0.5</a:t>
              </a:r>
              <a:endParaRPr kumimoji="0" lang="en-US" altLang="en-US" b="0" i="0" u="none" strike="noStrike" cap="none" normalizeH="0" baseline="0">
                <a:ln>
                  <a:noFill/>
                </a:ln>
                <a:solidFill>
                  <a:schemeClr val="tx1"/>
                </a:solidFill>
                <a:effectLst/>
                <a:cs typeface="Arial" panose="020B0604020202020204" pitchFamily="34" charset="0"/>
              </a:endParaRPr>
            </a:p>
          </p:txBody>
        </p:sp>
        <p:sp>
          <p:nvSpPr>
            <p:cNvPr id="26" name="Line 26"/>
            <p:cNvSpPr>
              <a:spLocks noChangeShapeType="1"/>
            </p:cNvSpPr>
            <p:nvPr/>
          </p:nvSpPr>
          <p:spPr bwMode="auto">
            <a:xfrm flipH="1">
              <a:off x="2717800" y="3006725"/>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27" name="Line 27"/>
            <p:cNvSpPr>
              <a:spLocks noChangeShapeType="1"/>
            </p:cNvSpPr>
            <p:nvPr/>
          </p:nvSpPr>
          <p:spPr bwMode="auto">
            <a:xfrm>
              <a:off x="9239250" y="3006725"/>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28" name="Rectangle 28"/>
            <p:cNvSpPr>
              <a:spLocks noChangeArrowheads="1"/>
            </p:cNvSpPr>
            <p:nvPr/>
          </p:nvSpPr>
          <p:spPr bwMode="auto">
            <a:xfrm>
              <a:off x="2251075" y="2889250"/>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0.6</a:t>
              </a:r>
              <a:endParaRPr kumimoji="0" lang="en-US" altLang="en-US" b="0" i="0" u="none" strike="noStrike" cap="none" normalizeH="0" baseline="0">
                <a:ln>
                  <a:noFill/>
                </a:ln>
                <a:solidFill>
                  <a:schemeClr val="tx1"/>
                </a:solidFill>
                <a:effectLst/>
                <a:cs typeface="Arial" panose="020B0604020202020204" pitchFamily="34" charset="0"/>
              </a:endParaRPr>
            </a:p>
          </p:txBody>
        </p:sp>
        <p:sp>
          <p:nvSpPr>
            <p:cNvPr id="29" name="Line 29"/>
            <p:cNvSpPr>
              <a:spLocks noChangeShapeType="1"/>
            </p:cNvSpPr>
            <p:nvPr/>
          </p:nvSpPr>
          <p:spPr bwMode="auto">
            <a:xfrm flipH="1">
              <a:off x="2717800" y="2533650"/>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30" name="Line 30"/>
            <p:cNvSpPr>
              <a:spLocks noChangeShapeType="1"/>
            </p:cNvSpPr>
            <p:nvPr/>
          </p:nvSpPr>
          <p:spPr bwMode="auto">
            <a:xfrm>
              <a:off x="9239250" y="2533650"/>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31" name="Rectangle 31"/>
            <p:cNvSpPr>
              <a:spLocks noChangeArrowheads="1"/>
            </p:cNvSpPr>
            <p:nvPr/>
          </p:nvSpPr>
          <p:spPr bwMode="auto">
            <a:xfrm>
              <a:off x="2251075" y="2414588"/>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0.7</a:t>
              </a:r>
              <a:endParaRPr kumimoji="0" lang="en-US" altLang="en-US" b="0" i="0" u="none" strike="noStrike" cap="none" normalizeH="0" baseline="0">
                <a:ln>
                  <a:noFill/>
                </a:ln>
                <a:solidFill>
                  <a:schemeClr val="tx1"/>
                </a:solidFill>
                <a:effectLst/>
                <a:cs typeface="Arial" panose="020B0604020202020204" pitchFamily="34" charset="0"/>
              </a:endParaRPr>
            </a:p>
          </p:txBody>
        </p:sp>
        <p:sp>
          <p:nvSpPr>
            <p:cNvPr id="32" name="Line 32"/>
            <p:cNvSpPr>
              <a:spLocks noChangeShapeType="1"/>
            </p:cNvSpPr>
            <p:nvPr/>
          </p:nvSpPr>
          <p:spPr bwMode="auto">
            <a:xfrm flipH="1">
              <a:off x="2717800" y="2060575"/>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33" name="Line 33"/>
            <p:cNvSpPr>
              <a:spLocks noChangeShapeType="1"/>
            </p:cNvSpPr>
            <p:nvPr/>
          </p:nvSpPr>
          <p:spPr bwMode="auto">
            <a:xfrm>
              <a:off x="9239250" y="2060575"/>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34" name="Rectangle 34"/>
            <p:cNvSpPr>
              <a:spLocks noChangeArrowheads="1"/>
            </p:cNvSpPr>
            <p:nvPr/>
          </p:nvSpPr>
          <p:spPr bwMode="auto">
            <a:xfrm>
              <a:off x="2251075" y="1943100"/>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0.8</a:t>
              </a:r>
              <a:endParaRPr kumimoji="0" lang="en-US" altLang="en-US" b="0" i="0" u="none" strike="noStrike" cap="none" normalizeH="0" baseline="0">
                <a:ln>
                  <a:noFill/>
                </a:ln>
                <a:solidFill>
                  <a:schemeClr val="tx1"/>
                </a:solidFill>
                <a:effectLst/>
                <a:cs typeface="Arial" panose="020B0604020202020204" pitchFamily="34" charset="0"/>
              </a:endParaRPr>
            </a:p>
          </p:txBody>
        </p:sp>
        <p:sp>
          <p:nvSpPr>
            <p:cNvPr id="35" name="Line 35"/>
            <p:cNvSpPr>
              <a:spLocks noChangeShapeType="1"/>
            </p:cNvSpPr>
            <p:nvPr/>
          </p:nvSpPr>
          <p:spPr bwMode="auto">
            <a:xfrm flipH="1">
              <a:off x="2717800" y="1587500"/>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36" name="Line 36"/>
            <p:cNvSpPr>
              <a:spLocks noChangeShapeType="1"/>
            </p:cNvSpPr>
            <p:nvPr/>
          </p:nvSpPr>
          <p:spPr bwMode="auto">
            <a:xfrm>
              <a:off x="9239250" y="1587500"/>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37" name="Rectangle 37"/>
            <p:cNvSpPr>
              <a:spLocks noChangeArrowheads="1"/>
            </p:cNvSpPr>
            <p:nvPr/>
          </p:nvSpPr>
          <p:spPr bwMode="auto">
            <a:xfrm>
              <a:off x="2251075" y="1470025"/>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0.9</a:t>
              </a:r>
              <a:endParaRPr kumimoji="0" lang="en-US" altLang="en-US" b="0" i="0" u="none" strike="noStrike" cap="none" normalizeH="0" baseline="0">
                <a:ln>
                  <a:noFill/>
                </a:ln>
                <a:solidFill>
                  <a:schemeClr val="tx1"/>
                </a:solidFill>
                <a:effectLst/>
                <a:cs typeface="Arial" panose="020B0604020202020204" pitchFamily="34" charset="0"/>
              </a:endParaRPr>
            </a:p>
          </p:txBody>
        </p:sp>
        <p:sp>
          <p:nvSpPr>
            <p:cNvPr id="38" name="Line 38"/>
            <p:cNvSpPr>
              <a:spLocks noChangeShapeType="1"/>
            </p:cNvSpPr>
            <p:nvPr/>
          </p:nvSpPr>
          <p:spPr bwMode="auto">
            <a:xfrm flipH="1">
              <a:off x="2717800" y="1114425"/>
              <a:ext cx="10160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39" name="Line 39"/>
            <p:cNvSpPr>
              <a:spLocks noChangeShapeType="1"/>
            </p:cNvSpPr>
            <p:nvPr/>
          </p:nvSpPr>
          <p:spPr bwMode="auto">
            <a:xfrm>
              <a:off x="9239250" y="1114425"/>
              <a:ext cx="100012"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40" name="Rectangle 40"/>
            <p:cNvSpPr>
              <a:spLocks noChangeArrowheads="1"/>
            </p:cNvSpPr>
            <p:nvPr/>
          </p:nvSpPr>
          <p:spPr bwMode="auto">
            <a:xfrm>
              <a:off x="2251075" y="996950"/>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1.0</a:t>
              </a:r>
              <a:endParaRPr kumimoji="0" lang="en-US" altLang="en-US" b="0" i="0" u="none" strike="noStrike" cap="none" normalizeH="0" baseline="0">
                <a:ln>
                  <a:noFill/>
                </a:ln>
                <a:solidFill>
                  <a:schemeClr val="tx1"/>
                </a:solidFill>
                <a:effectLst/>
                <a:cs typeface="Arial" panose="020B0604020202020204" pitchFamily="34" charset="0"/>
              </a:endParaRPr>
            </a:p>
          </p:txBody>
        </p:sp>
        <p:sp>
          <p:nvSpPr>
            <p:cNvPr id="42" name="Line 42"/>
            <p:cNvSpPr>
              <a:spLocks noChangeShapeType="1"/>
            </p:cNvSpPr>
            <p:nvPr/>
          </p:nvSpPr>
          <p:spPr bwMode="auto">
            <a:xfrm>
              <a:off x="2819400" y="5843588"/>
              <a:ext cx="641985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43" name="Line 43"/>
            <p:cNvSpPr>
              <a:spLocks noChangeShapeType="1"/>
            </p:cNvSpPr>
            <p:nvPr/>
          </p:nvSpPr>
          <p:spPr bwMode="auto">
            <a:xfrm>
              <a:off x="2819400" y="1114425"/>
              <a:ext cx="6419850" cy="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44" name="Line 44"/>
            <p:cNvSpPr>
              <a:spLocks noChangeShapeType="1"/>
            </p:cNvSpPr>
            <p:nvPr/>
          </p:nvSpPr>
          <p:spPr bwMode="auto">
            <a:xfrm>
              <a:off x="2819400"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45" name="Line 45"/>
            <p:cNvSpPr>
              <a:spLocks noChangeShapeType="1"/>
            </p:cNvSpPr>
            <p:nvPr/>
          </p:nvSpPr>
          <p:spPr bwMode="auto">
            <a:xfrm flipV="1">
              <a:off x="2819400"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46" name="Rectangle 46"/>
            <p:cNvSpPr>
              <a:spLocks noChangeArrowheads="1"/>
            </p:cNvSpPr>
            <p:nvPr/>
          </p:nvSpPr>
          <p:spPr bwMode="auto">
            <a:xfrm>
              <a:off x="2698750" y="5969000"/>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0</a:t>
              </a:r>
              <a:endParaRPr kumimoji="0" lang="en-US" altLang="en-US" b="0" i="0" u="none" strike="noStrike" cap="none" normalizeH="0" baseline="0">
                <a:ln>
                  <a:noFill/>
                </a:ln>
                <a:solidFill>
                  <a:schemeClr val="tx1"/>
                </a:solidFill>
                <a:effectLst/>
                <a:cs typeface="Arial" panose="020B0604020202020204" pitchFamily="34" charset="0"/>
              </a:endParaRPr>
            </a:p>
          </p:txBody>
        </p:sp>
        <p:sp>
          <p:nvSpPr>
            <p:cNvPr id="47" name="Line 47"/>
            <p:cNvSpPr>
              <a:spLocks noChangeShapeType="1"/>
            </p:cNvSpPr>
            <p:nvPr/>
          </p:nvSpPr>
          <p:spPr bwMode="auto">
            <a:xfrm>
              <a:off x="3219450"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48" name="Line 48"/>
            <p:cNvSpPr>
              <a:spLocks noChangeShapeType="1"/>
            </p:cNvSpPr>
            <p:nvPr/>
          </p:nvSpPr>
          <p:spPr bwMode="auto">
            <a:xfrm flipV="1">
              <a:off x="3219450"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49" name="Line 49"/>
            <p:cNvSpPr>
              <a:spLocks noChangeShapeType="1"/>
            </p:cNvSpPr>
            <p:nvPr/>
          </p:nvSpPr>
          <p:spPr bwMode="auto">
            <a:xfrm>
              <a:off x="3621088"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50" name="Line 50"/>
            <p:cNvSpPr>
              <a:spLocks noChangeShapeType="1"/>
            </p:cNvSpPr>
            <p:nvPr/>
          </p:nvSpPr>
          <p:spPr bwMode="auto">
            <a:xfrm flipV="1">
              <a:off x="3621088"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51" name="Rectangle 51"/>
            <p:cNvSpPr>
              <a:spLocks noChangeArrowheads="1"/>
            </p:cNvSpPr>
            <p:nvPr/>
          </p:nvSpPr>
          <p:spPr bwMode="auto">
            <a:xfrm>
              <a:off x="3433763" y="5969000"/>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cs typeface="Arial" panose="020B0604020202020204" pitchFamily="34" charset="0"/>
                </a:rPr>
                <a:t>20</a:t>
              </a:r>
            </a:p>
          </p:txBody>
        </p:sp>
        <p:sp>
          <p:nvSpPr>
            <p:cNvPr id="52" name="Line 52"/>
            <p:cNvSpPr>
              <a:spLocks noChangeShapeType="1"/>
            </p:cNvSpPr>
            <p:nvPr/>
          </p:nvSpPr>
          <p:spPr bwMode="auto">
            <a:xfrm>
              <a:off x="4022725"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53" name="Line 53"/>
            <p:cNvSpPr>
              <a:spLocks noChangeShapeType="1"/>
            </p:cNvSpPr>
            <p:nvPr/>
          </p:nvSpPr>
          <p:spPr bwMode="auto">
            <a:xfrm flipV="1">
              <a:off x="4022725"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54" name="Line 54"/>
            <p:cNvSpPr>
              <a:spLocks noChangeShapeType="1"/>
            </p:cNvSpPr>
            <p:nvPr/>
          </p:nvSpPr>
          <p:spPr bwMode="auto">
            <a:xfrm>
              <a:off x="4424363"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55" name="Line 55"/>
            <p:cNvSpPr>
              <a:spLocks noChangeShapeType="1"/>
            </p:cNvSpPr>
            <p:nvPr/>
          </p:nvSpPr>
          <p:spPr bwMode="auto">
            <a:xfrm flipV="1">
              <a:off x="4424363"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56" name="Rectangle 56"/>
            <p:cNvSpPr>
              <a:spLocks noChangeArrowheads="1"/>
            </p:cNvSpPr>
            <p:nvPr/>
          </p:nvSpPr>
          <p:spPr bwMode="auto">
            <a:xfrm>
              <a:off x="4237038" y="5969000"/>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cs typeface="Arial" panose="020B0604020202020204" pitchFamily="34" charset="0"/>
                </a:rPr>
                <a:t>40</a:t>
              </a:r>
            </a:p>
          </p:txBody>
        </p:sp>
        <p:sp>
          <p:nvSpPr>
            <p:cNvPr id="57" name="Line 57"/>
            <p:cNvSpPr>
              <a:spLocks noChangeShapeType="1"/>
            </p:cNvSpPr>
            <p:nvPr/>
          </p:nvSpPr>
          <p:spPr bwMode="auto">
            <a:xfrm>
              <a:off x="4824413"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58" name="Line 58"/>
            <p:cNvSpPr>
              <a:spLocks noChangeShapeType="1"/>
            </p:cNvSpPr>
            <p:nvPr/>
          </p:nvSpPr>
          <p:spPr bwMode="auto">
            <a:xfrm flipV="1">
              <a:off x="4824413"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59" name="Line 59"/>
            <p:cNvSpPr>
              <a:spLocks noChangeShapeType="1"/>
            </p:cNvSpPr>
            <p:nvPr/>
          </p:nvSpPr>
          <p:spPr bwMode="auto">
            <a:xfrm>
              <a:off x="5226050"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60" name="Line 60"/>
            <p:cNvSpPr>
              <a:spLocks noChangeShapeType="1"/>
            </p:cNvSpPr>
            <p:nvPr/>
          </p:nvSpPr>
          <p:spPr bwMode="auto">
            <a:xfrm flipV="1">
              <a:off x="5226050"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61" name="Rectangle 61"/>
            <p:cNvSpPr>
              <a:spLocks noChangeArrowheads="1"/>
            </p:cNvSpPr>
            <p:nvPr/>
          </p:nvSpPr>
          <p:spPr bwMode="auto">
            <a:xfrm>
              <a:off x="5038725" y="5969000"/>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60</a:t>
              </a:r>
              <a:endParaRPr kumimoji="0" lang="en-US" altLang="en-US" b="0" i="0" u="none" strike="noStrike" cap="none" normalizeH="0" baseline="0">
                <a:ln>
                  <a:noFill/>
                </a:ln>
                <a:solidFill>
                  <a:schemeClr val="tx1"/>
                </a:solidFill>
                <a:effectLst/>
                <a:cs typeface="Arial" panose="020B0604020202020204" pitchFamily="34" charset="0"/>
              </a:endParaRPr>
            </a:p>
          </p:txBody>
        </p:sp>
        <p:sp>
          <p:nvSpPr>
            <p:cNvPr id="62" name="Line 62"/>
            <p:cNvSpPr>
              <a:spLocks noChangeShapeType="1"/>
            </p:cNvSpPr>
            <p:nvPr/>
          </p:nvSpPr>
          <p:spPr bwMode="auto">
            <a:xfrm>
              <a:off x="5627688"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63" name="Line 63"/>
            <p:cNvSpPr>
              <a:spLocks noChangeShapeType="1"/>
            </p:cNvSpPr>
            <p:nvPr/>
          </p:nvSpPr>
          <p:spPr bwMode="auto">
            <a:xfrm flipV="1">
              <a:off x="5627688"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64" name="Line 64"/>
            <p:cNvSpPr>
              <a:spLocks noChangeShapeType="1"/>
            </p:cNvSpPr>
            <p:nvPr/>
          </p:nvSpPr>
          <p:spPr bwMode="auto">
            <a:xfrm>
              <a:off x="6029325"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65" name="Line 65"/>
            <p:cNvSpPr>
              <a:spLocks noChangeShapeType="1"/>
            </p:cNvSpPr>
            <p:nvPr/>
          </p:nvSpPr>
          <p:spPr bwMode="auto">
            <a:xfrm flipV="1">
              <a:off x="6029325"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66" name="Rectangle 66"/>
            <p:cNvSpPr>
              <a:spLocks noChangeArrowheads="1"/>
            </p:cNvSpPr>
            <p:nvPr/>
          </p:nvSpPr>
          <p:spPr bwMode="auto">
            <a:xfrm>
              <a:off x="5842000" y="5969000"/>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cs typeface="Arial" panose="020B0604020202020204" pitchFamily="34" charset="0"/>
                </a:rPr>
                <a:t>80</a:t>
              </a:r>
            </a:p>
          </p:txBody>
        </p:sp>
        <p:sp>
          <p:nvSpPr>
            <p:cNvPr id="67" name="Line 67"/>
            <p:cNvSpPr>
              <a:spLocks noChangeShapeType="1"/>
            </p:cNvSpPr>
            <p:nvPr/>
          </p:nvSpPr>
          <p:spPr bwMode="auto">
            <a:xfrm>
              <a:off x="6429375"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68" name="Line 68"/>
            <p:cNvSpPr>
              <a:spLocks noChangeShapeType="1"/>
            </p:cNvSpPr>
            <p:nvPr/>
          </p:nvSpPr>
          <p:spPr bwMode="auto">
            <a:xfrm flipV="1">
              <a:off x="6429375"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69" name="Line 69"/>
            <p:cNvSpPr>
              <a:spLocks noChangeShapeType="1"/>
            </p:cNvSpPr>
            <p:nvPr/>
          </p:nvSpPr>
          <p:spPr bwMode="auto">
            <a:xfrm>
              <a:off x="6831013"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70" name="Line 70"/>
            <p:cNvSpPr>
              <a:spLocks noChangeShapeType="1"/>
            </p:cNvSpPr>
            <p:nvPr/>
          </p:nvSpPr>
          <p:spPr bwMode="auto">
            <a:xfrm flipV="1">
              <a:off x="6831013"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71" name="Rectangle 71"/>
            <p:cNvSpPr>
              <a:spLocks noChangeArrowheads="1"/>
            </p:cNvSpPr>
            <p:nvPr/>
          </p:nvSpPr>
          <p:spPr bwMode="auto">
            <a:xfrm>
              <a:off x="6575425" y="5969000"/>
              <a:ext cx="3847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cs typeface="Arial" panose="020B0604020202020204" pitchFamily="34" charset="0"/>
                </a:rPr>
                <a:t>100</a:t>
              </a:r>
            </a:p>
          </p:txBody>
        </p:sp>
        <p:sp>
          <p:nvSpPr>
            <p:cNvPr id="72" name="Line 72"/>
            <p:cNvSpPr>
              <a:spLocks noChangeShapeType="1"/>
            </p:cNvSpPr>
            <p:nvPr/>
          </p:nvSpPr>
          <p:spPr bwMode="auto">
            <a:xfrm>
              <a:off x="7232650"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73" name="Line 73"/>
            <p:cNvSpPr>
              <a:spLocks noChangeShapeType="1"/>
            </p:cNvSpPr>
            <p:nvPr/>
          </p:nvSpPr>
          <p:spPr bwMode="auto">
            <a:xfrm flipV="1">
              <a:off x="7232650"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74" name="Line 74"/>
            <p:cNvSpPr>
              <a:spLocks noChangeShapeType="1"/>
            </p:cNvSpPr>
            <p:nvPr/>
          </p:nvSpPr>
          <p:spPr bwMode="auto">
            <a:xfrm>
              <a:off x="7634288"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75" name="Line 75"/>
            <p:cNvSpPr>
              <a:spLocks noChangeShapeType="1"/>
            </p:cNvSpPr>
            <p:nvPr/>
          </p:nvSpPr>
          <p:spPr bwMode="auto">
            <a:xfrm flipV="1">
              <a:off x="7634288"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76" name="Rectangle 76"/>
            <p:cNvSpPr>
              <a:spLocks noChangeArrowheads="1"/>
            </p:cNvSpPr>
            <p:nvPr/>
          </p:nvSpPr>
          <p:spPr bwMode="auto">
            <a:xfrm>
              <a:off x="7378700" y="5969000"/>
              <a:ext cx="3847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120</a:t>
              </a:r>
              <a:endParaRPr kumimoji="0" lang="en-US" altLang="en-US" b="0" i="0" u="none" strike="noStrike" cap="none" normalizeH="0" baseline="0">
                <a:ln>
                  <a:noFill/>
                </a:ln>
                <a:solidFill>
                  <a:schemeClr val="tx1"/>
                </a:solidFill>
                <a:effectLst/>
                <a:cs typeface="Arial" panose="020B0604020202020204" pitchFamily="34" charset="0"/>
              </a:endParaRPr>
            </a:p>
          </p:txBody>
        </p:sp>
        <p:sp>
          <p:nvSpPr>
            <p:cNvPr id="77" name="Line 77"/>
            <p:cNvSpPr>
              <a:spLocks noChangeShapeType="1"/>
            </p:cNvSpPr>
            <p:nvPr/>
          </p:nvSpPr>
          <p:spPr bwMode="auto">
            <a:xfrm>
              <a:off x="8034338"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78" name="Line 78"/>
            <p:cNvSpPr>
              <a:spLocks noChangeShapeType="1"/>
            </p:cNvSpPr>
            <p:nvPr/>
          </p:nvSpPr>
          <p:spPr bwMode="auto">
            <a:xfrm flipV="1">
              <a:off x="8034338"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79" name="Line 79"/>
            <p:cNvSpPr>
              <a:spLocks noChangeShapeType="1"/>
            </p:cNvSpPr>
            <p:nvPr/>
          </p:nvSpPr>
          <p:spPr bwMode="auto">
            <a:xfrm>
              <a:off x="8435975"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80" name="Line 80"/>
            <p:cNvSpPr>
              <a:spLocks noChangeShapeType="1"/>
            </p:cNvSpPr>
            <p:nvPr/>
          </p:nvSpPr>
          <p:spPr bwMode="auto">
            <a:xfrm flipV="1">
              <a:off x="8435975"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81" name="Rectangle 81"/>
            <p:cNvSpPr>
              <a:spLocks noChangeArrowheads="1"/>
            </p:cNvSpPr>
            <p:nvPr/>
          </p:nvSpPr>
          <p:spPr bwMode="auto">
            <a:xfrm>
              <a:off x="8180388" y="5969000"/>
              <a:ext cx="3847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140</a:t>
              </a:r>
              <a:endParaRPr kumimoji="0" lang="en-US" altLang="en-US" b="0" i="0" u="none" strike="noStrike" cap="none" normalizeH="0" baseline="0">
                <a:ln>
                  <a:noFill/>
                </a:ln>
                <a:solidFill>
                  <a:schemeClr val="tx1"/>
                </a:solidFill>
                <a:effectLst/>
                <a:cs typeface="Arial" panose="020B0604020202020204" pitchFamily="34" charset="0"/>
              </a:endParaRPr>
            </a:p>
          </p:txBody>
        </p:sp>
        <p:sp>
          <p:nvSpPr>
            <p:cNvPr id="82" name="Line 82"/>
            <p:cNvSpPr>
              <a:spLocks noChangeShapeType="1"/>
            </p:cNvSpPr>
            <p:nvPr/>
          </p:nvSpPr>
          <p:spPr bwMode="auto">
            <a:xfrm>
              <a:off x="8837613" y="5843588"/>
              <a:ext cx="0" cy="5238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83" name="Line 83"/>
            <p:cNvSpPr>
              <a:spLocks noChangeShapeType="1"/>
            </p:cNvSpPr>
            <p:nvPr/>
          </p:nvSpPr>
          <p:spPr bwMode="auto">
            <a:xfrm flipV="1">
              <a:off x="8837613" y="1063625"/>
              <a:ext cx="0" cy="508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84" name="Line 84"/>
            <p:cNvSpPr>
              <a:spLocks noChangeShapeType="1"/>
            </p:cNvSpPr>
            <p:nvPr/>
          </p:nvSpPr>
          <p:spPr bwMode="auto">
            <a:xfrm>
              <a:off x="9239250" y="5843588"/>
              <a:ext cx="0" cy="101600"/>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85" name="Line 85"/>
            <p:cNvSpPr>
              <a:spLocks noChangeShapeType="1"/>
            </p:cNvSpPr>
            <p:nvPr/>
          </p:nvSpPr>
          <p:spPr bwMode="auto">
            <a:xfrm flipV="1">
              <a:off x="9239250" y="1014413"/>
              <a:ext cx="0" cy="100013"/>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86" name="Rectangle 86"/>
            <p:cNvSpPr>
              <a:spLocks noChangeArrowheads="1"/>
            </p:cNvSpPr>
            <p:nvPr/>
          </p:nvSpPr>
          <p:spPr bwMode="auto">
            <a:xfrm>
              <a:off x="8983663" y="5969000"/>
              <a:ext cx="3847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cs typeface="Arial" panose="020B0604020202020204" pitchFamily="34" charset="0"/>
                </a:rPr>
                <a:t>160</a:t>
              </a:r>
            </a:p>
          </p:txBody>
        </p:sp>
        <p:sp>
          <p:nvSpPr>
            <p:cNvPr id="87" name="Rectangle 87"/>
            <p:cNvSpPr>
              <a:spLocks noChangeArrowheads="1"/>
            </p:cNvSpPr>
            <p:nvPr/>
          </p:nvSpPr>
          <p:spPr bwMode="auto">
            <a:xfrm>
              <a:off x="4498975" y="6207125"/>
              <a:ext cx="25359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cs typeface="Arial" panose="020B0604020202020204" pitchFamily="34" charset="0"/>
                </a:rPr>
                <a:t>Generations, 0 ≤ t  ≤ 160</a:t>
              </a:r>
              <a:endParaRPr kumimoji="0" lang="en-US" altLang="en-US" b="0" i="0" u="none" strike="noStrike" cap="none" normalizeH="0" baseline="0" dirty="0">
                <a:ln>
                  <a:noFill/>
                </a:ln>
                <a:solidFill>
                  <a:schemeClr val="tx1"/>
                </a:solidFill>
                <a:effectLst/>
                <a:cs typeface="Arial" panose="020B0604020202020204" pitchFamily="34" charset="0"/>
              </a:endParaRPr>
            </a:p>
          </p:txBody>
        </p:sp>
        <p:sp>
          <p:nvSpPr>
            <p:cNvPr id="88" name="Oval 88"/>
            <p:cNvSpPr>
              <a:spLocks noChangeArrowheads="1"/>
            </p:cNvSpPr>
            <p:nvPr/>
          </p:nvSpPr>
          <p:spPr bwMode="auto">
            <a:xfrm>
              <a:off x="2781300" y="5808663"/>
              <a:ext cx="73025" cy="73025"/>
            </a:xfrm>
            <a:prstGeom prst="ellipse">
              <a:avLst/>
            </a:pr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89" name="Oval 89"/>
            <p:cNvSpPr>
              <a:spLocks noChangeArrowheads="1"/>
            </p:cNvSpPr>
            <p:nvPr/>
          </p:nvSpPr>
          <p:spPr bwMode="auto">
            <a:xfrm>
              <a:off x="3182938" y="4787900"/>
              <a:ext cx="73025" cy="73025"/>
            </a:xfrm>
            <a:prstGeom prst="ellipse">
              <a:avLst/>
            </a:pr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90" name="Oval 90"/>
            <p:cNvSpPr>
              <a:spLocks noChangeArrowheads="1"/>
            </p:cNvSpPr>
            <p:nvPr/>
          </p:nvSpPr>
          <p:spPr bwMode="auto">
            <a:xfrm>
              <a:off x="3584575" y="3379788"/>
              <a:ext cx="73025" cy="73025"/>
            </a:xfrm>
            <a:prstGeom prst="ellipse">
              <a:avLst/>
            </a:pr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91" name="Oval 91"/>
            <p:cNvSpPr>
              <a:spLocks noChangeArrowheads="1"/>
            </p:cNvSpPr>
            <p:nvPr/>
          </p:nvSpPr>
          <p:spPr bwMode="auto">
            <a:xfrm>
              <a:off x="3986213" y="2382838"/>
              <a:ext cx="71437" cy="71438"/>
            </a:xfrm>
            <a:prstGeom prst="ellipse">
              <a:avLst/>
            </a:pr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92" name="Oval 92"/>
            <p:cNvSpPr>
              <a:spLocks noChangeArrowheads="1"/>
            </p:cNvSpPr>
            <p:nvPr/>
          </p:nvSpPr>
          <p:spPr bwMode="auto">
            <a:xfrm>
              <a:off x="4386263" y="1843088"/>
              <a:ext cx="73025" cy="71438"/>
            </a:xfrm>
            <a:prstGeom prst="ellipse">
              <a:avLst/>
            </a:pr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93" name="Oval 93"/>
            <p:cNvSpPr>
              <a:spLocks noChangeArrowheads="1"/>
            </p:cNvSpPr>
            <p:nvPr/>
          </p:nvSpPr>
          <p:spPr bwMode="auto">
            <a:xfrm>
              <a:off x="4787900" y="1558925"/>
              <a:ext cx="73025" cy="73025"/>
            </a:xfrm>
            <a:prstGeom prst="ellipse">
              <a:avLst/>
            </a:pr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94" name="Oval 94"/>
            <p:cNvSpPr>
              <a:spLocks noChangeArrowheads="1"/>
            </p:cNvSpPr>
            <p:nvPr/>
          </p:nvSpPr>
          <p:spPr bwMode="auto">
            <a:xfrm>
              <a:off x="5189538" y="1373188"/>
              <a:ext cx="73025" cy="73025"/>
            </a:xfrm>
            <a:prstGeom prst="ellipse">
              <a:avLst/>
            </a:pr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95" name="Oval 95"/>
            <p:cNvSpPr>
              <a:spLocks noChangeArrowheads="1"/>
            </p:cNvSpPr>
            <p:nvPr/>
          </p:nvSpPr>
          <p:spPr bwMode="auto">
            <a:xfrm>
              <a:off x="5591175" y="1257300"/>
              <a:ext cx="71437" cy="71438"/>
            </a:xfrm>
            <a:prstGeom prst="ellipse">
              <a:avLst/>
            </a:pr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96" name="Oval 96"/>
            <p:cNvSpPr>
              <a:spLocks noChangeArrowheads="1"/>
            </p:cNvSpPr>
            <p:nvPr/>
          </p:nvSpPr>
          <p:spPr bwMode="auto">
            <a:xfrm>
              <a:off x="5991225" y="1185863"/>
              <a:ext cx="73025" cy="73025"/>
            </a:xfrm>
            <a:prstGeom prst="ellipse">
              <a:avLst/>
            </a:prstGeom>
            <a:noFill/>
            <a:ln w="3333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97" name="Oval 97"/>
            <p:cNvSpPr>
              <a:spLocks noChangeArrowheads="1"/>
            </p:cNvSpPr>
            <p:nvPr/>
          </p:nvSpPr>
          <p:spPr bwMode="auto">
            <a:xfrm>
              <a:off x="6392863" y="1130300"/>
              <a:ext cx="73025" cy="71438"/>
            </a:xfrm>
            <a:prstGeom prst="ellipse">
              <a:avLst/>
            </a:pr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98" name="Oval 98"/>
            <p:cNvSpPr>
              <a:spLocks noChangeArrowheads="1"/>
            </p:cNvSpPr>
            <p:nvPr/>
          </p:nvSpPr>
          <p:spPr bwMode="auto">
            <a:xfrm>
              <a:off x="6794500" y="1111250"/>
              <a:ext cx="73025" cy="73025"/>
            </a:xfrm>
            <a:prstGeom prst="ellipse">
              <a:avLst/>
            </a:pr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99" name="Oval 99"/>
            <p:cNvSpPr>
              <a:spLocks noChangeArrowheads="1"/>
            </p:cNvSpPr>
            <p:nvPr/>
          </p:nvSpPr>
          <p:spPr bwMode="auto">
            <a:xfrm>
              <a:off x="7196138" y="1101725"/>
              <a:ext cx="71437" cy="73025"/>
            </a:xfrm>
            <a:prstGeom prst="ellipse">
              <a:avLst/>
            </a:pr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00" name="Oval 100"/>
            <p:cNvSpPr>
              <a:spLocks noChangeArrowheads="1"/>
            </p:cNvSpPr>
            <p:nvPr/>
          </p:nvSpPr>
          <p:spPr bwMode="auto">
            <a:xfrm>
              <a:off x="7596188" y="1089025"/>
              <a:ext cx="73025" cy="73025"/>
            </a:xfrm>
            <a:prstGeom prst="ellipse">
              <a:avLst/>
            </a:pr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01" name="Oval 101"/>
            <p:cNvSpPr>
              <a:spLocks noChangeArrowheads="1"/>
            </p:cNvSpPr>
            <p:nvPr/>
          </p:nvSpPr>
          <p:spPr bwMode="auto">
            <a:xfrm>
              <a:off x="7997825" y="1084263"/>
              <a:ext cx="73025" cy="73025"/>
            </a:xfrm>
            <a:prstGeom prst="ellipse">
              <a:avLst/>
            </a:pr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02" name="Oval 102"/>
            <p:cNvSpPr>
              <a:spLocks noChangeArrowheads="1"/>
            </p:cNvSpPr>
            <p:nvPr/>
          </p:nvSpPr>
          <p:spPr bwMode="auto">
            <a:xfrm>
              <a:off x="8399463" y="1084263"/>
              <a:ext cx="73025" cy="73025"/>
            </a:xfrm>
            <a:prstGeom prst="ellipse">
              <a:avLst/>
            </a:pr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03" name="Oval 103"/>
            <p:cNvSpPr>
              <a:spLocks noChangeArrowheads="1"/>
            </p:cNvSpPr>
            <p:nvPr/>
          </p:nvSpPr>
          <p:spPr bwMode="auto">
            <a:xfrm>
              <a:off x="8801100" y="1081088"/>
              <a:ext cx="71437" cy="73025"/>
            </a:xfrm>
            <a:prstGeom prst="ellipse">
              <a:avLst/>
            </a:pr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04" name="Line 104"/>
            <p:cNvSpPr>
              <a:spLocks noChangeShapeType="1"/>
            </p:cNvSpPr>
            <p:nvPr/>
          </p:nvSpPr>
          <p:spPr bwMode="auto">
            <a:xfrm flipV="1">
              <a:off x="2819400" y="5837238"/>
              <a:ext cx="46037" cy="6350"/>
            </a:xfrm>
            <a:prstGeom prst="line">
              <a:avLst/>
            </a:pr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05" name="Freeform 105"/>
            <p:cNvSpPr>
              <a:spLocks/>
            </p:cNvSpPr>
            <p:nvPr/>
          </p:nvSpPr>
          <p:spPr bwMode="auto">
            <a:xfrm>
              <a:off x="2914650" y="5683250"/>
              <a:ext cx="63500" cy="109538"/>
            </a:xfrm>
            <a:custGeom>
              <a:avLst/>
              <a:gdLst>
                <a:gd name="T0" fmla="*/ 0 w 48"/>
                <a:gd name="T1" fmla="*/ 83 h 83"/>
                <a:gd name="T2" fmla="*/ 29 w 48"/>
                <a:gd name="T3" fmla="*/ 36 h 83"/>
                <a:gd name="T4" fmla="*/ 48 w 48"/>
                <a:gd name="T5" fmla="*/ 0 h 83"/>
              </a:gdLst>
              <a:ahLst/>
              <a:cxnLst>
                <a:cxn ang="0">
                  <a:pos x="T0" y="T1"/>
                </a:cxn>
                <a:cxn ang="0">
                  <a:pos x="T2" y="T3"/>
                </a:cxn>
                <a:cxn ang="0">
                  <a:pos x="T4" y="T5"/>
                </a:cxn>
              </a:cxnLst>
              <a:rect l="0" t="0" r="r" b="b"/>
              <a:pathLst>
                <a:path w="48" h="83">
                  <a:moveTo>
                    <a:pt x="0" y="83"/>
                  </a:moveTo>
                  <a:lnTo>
                    <a:pt x="29" y="36"/>
                  </a:lnTo>
                  <a:lnTo>
                    <a:pt x="48"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06" name="Freeform 106"/>
            <p:cNvSpPr>
              <a:spLocks/>
            </p:cNvSpPr>
            <p:nvPr/>
          </p:nvSpPr>
          <p:spPr bwMode="auto">
            <a:xfrm>
              <a:off x="3001963" y="5514975"/>
              <a:ext cx="36512" cy="109538"/>
            </a:xfrm>
            <a:custGeom>
              <a:avLst/>
              <a:gdLst>
                <a:gd name="T0" fmla="*/ 0 w 28"/>
                <a:gd name="T1" fmla="*/ 83 h 83"/>
                <a:gd name="T2" fmla="*/ 17 w 28"/>
                <a:gd name="T3" fmla="*/ 36 h 83"/>
                <a:gd name="T4" fmla="*/ 28 w 28"/>
                <a:gd name="T5" fmla="*/ 0 h 83"/>
              </a:gdLst>
              <a:ahLst/>
              <a:cxnLst>
                <a:cxn ang="0">
                  <a:pos x="T0" y="T1"/>
                </a:cxn>
                <a:cxn ang="0">
                  <a:pos x="T2" y="T3"/>
                </a:cxn>
                <a:cxn ang="0">
                  <a:pos x="T4" y="T5"/>
                </a:cxn>
              </a:cxnLst>
              <a:rect l="0" t="0" r="r" b="b"/>
              <a:pathLst>
                <a:path w="28" h="83">
                  <a:moveTo>
                    <a:pt x="0" y="83"/>
                  </a:moveTo>
                  <a:lnTo>
                    <a:pt x="17" y="36"/>
                  </a:lnTo>
                  <a:lnTo>
                    <a:pt x="28"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07" name="Freeform 107"/>
            <p:cNvSpPr>
              <a:spLocks/>
            </p:cNvSpPr>
            <p:nvPr/>
          </p:nvSpPr>
          <p:spPr bwMode="auto">
            <a:xfrm>
              <a:off x="3054350" y="5348288"/>
              <a:ext cx="30162" cy="109538"/>
            </a:xfrm>
            <a:custGeom>
              <a:avLst/>
              <a:gdLst>
                <a:gd name="T0" fmla="*/ 0 w 23"/>
                <a:gd name="T1" fmla="*/ 83 h 83"/>
                <a:gd name="T2" fmla="*/ 13 w 23"/>
                <a:gd name="T3" fmla="*/ 36 h 83"/>
                <a:gd name="T4" fmla="*/ 23 w 23"/>
                <a:gd name="T5" fmla="*/ 0 h 83"/>
              </a:gdLst>
              <a:ahLst/>
              <a:cxnLst>
                <a:cxn ang="0">
                  <a:pos x="T0" y="T1"/>
                </a:cxn>
                <a:cxn ang="0">
                  <a:pos x="T2" y="T3"/>
                </a:cxn>
                <a:cxn ang="0">
                  <a:pos x="T4" y="T5"/>
                </a:cxn>
              </a:cxnLst>
              <a:rect l="0" t="0" r="r" b="b"/>
              <a:pathLst>
                <a:path w="23" h="83">
                  <a:moveTo>
                    <a:pt x="0" y="83"/>
                  </a:moveTo>
                  <a:lnTo>
                    <a:pt x="13" y="36"/>
                  </a:lnTo>
                  <a:lnTo>
                    <a:pt x="2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08" name="Freeform 108"/>
            <p:cNvSpPr>
              <a:spLocks/>
            </p:cNvSpPr>
            <p:nvPr/>
          </p:nvSpPr>
          <p:spPr bwMode="auto">
            <a:xfrm>
              <a:off x="3100388" y="5180013"/>
              <a:ext cx="28575" cy="109538"/>
            </a:xfrm>
            <a:custGeom>
              <a:avLst/>
              <a:gdLst>
                <a:gd name="T0" fmla="*/ 0 w 22"/>
                <a:gd name="T1" fmla="*/ 83 h 83"/>
                <a:gd name="T2" fmla="*/ 12 w 22"/>
                <a:gd name="T3" fmla="*/ 36 h 83"/>
                <a:gd name="T4" fmla="*/ 22 w 22"/>
                <a:gd name="T5" fmla="*/ 0 h 83"/>
              </a:gdLst>
              <a:ahLst/>
              <a:cxnLst>
                <a:cxn ang="0">
                  <a:pos x="T0" y="T1"/>
                </a:cxn>
                <a:cxn ang="0">
                  <a:pos x="T2" y="T3"/>
                </a:cxn>
                <a:cxn ang="0">
                  <a:pos x="T4" y="T5"/>
                </a:cxn>
              </a:cxnLst>
              <a:rect l="0" t="0" r="r" b="b"/>
              <a:pathLst>
                <a:path w="22" h="83">
                  <a:moveTo>
                    <a:pt x="0" y="83"/>
                  </a:moveTo>
                  <a:lnTo>
                    <a:pt x="12" y="36"/>
                  </a:lnTo>
                  <a:lnTo>
                    <a:pt x="22"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09" name="Freeform 109"/>
            <p:cNvSpPr>
              <a:spLocks/>
            </p:cNvSpPr>
            <p:nvPr/>
          </p:nvSpPr>
          <p:spPr bwMode="auto">
            <a:xfrm>
              <a:off x="3143250" y="5013325"/>
              <a:ext cx="28575" cy="109538"/>
            </a:xfrm>
            <a:custGeom>
              <a:avLst/>
              <a:gdLst>
                <a:gd name="T0" fmla="*/ 0 w 21"/>
                <a:gd name="T1" fmla="*/ 83 h 83"/>
                <a:gd name="T2" fmla="*/ 12 w 21"/>
                <a:gd name="T3" fmla="*/ 36 h 83"/>
                <a:gd name="T4" fmla="*/ 21 w 21"/>
                <a:gd name="T5" fmla="*/ 0 h 83"/>
              </a:gdLst>
              <a:ahLst/>
              <a:cxnLst>
                <a:cxn ang="0">
                  <a:pos x="T0" y="T1"/>
                </a:cxn>
                <a:cxn ang="0">
                  <a:pos x="T2" y="T3"/>
                </a:cxn>
                <a:cxn ang="0">
                  <a:pos x="T4" y="T5"/>
                </a:cxn>
              </a:cxnLst>
              <a:rect l="0" t="0" r="r" b="b"/>
              <a:pathLst>
                <a:path w="21" h="83">
                  <a:moveTo>
                    <a:pt x="0" y="83"/>
                  </a:moveTo>
                  <a:lnTo>
                    <a:pt x="12" y="36"/>
                  </a:lnTo>
                  <a:lnTo>
                    <a:pt x="21"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10" name="Freeform 110"/>
            <p:cNvSpPr>
              <a:spLocks/>
            </p:cNvSpPr>
            <p:nvPr/>
          </p:nvSpPr>
          <p:spPr bwMode="auto">
            <a:xfrm>
              <a:off x="3186113" y="4845050"/>
              <a:ext cx="28575" cy="109538"/>
            </a:xfrm>
            <a:custGeom>
              <a:avLst/>
              <a:gdLst>
                <a:gd name="T0" fmla="*/ 0 w 22"/>
                <a:gd name="T1" fmla="*/ 83 h 83"/>
                <a:gd name="T2" fmla="*/ 12 w 22"/>
                <a:gd name="T3" fmla="*/ 36 h 83"/>
                <a:gd name="T4" fmla="*/ 22 w 22"/>
                <a:gd name="T5" fmla="*/ 0 h 83"/>
              </a:gdLst>
              <a:ahLst/>
              <a:cxnLst>
                <a:cxn ang="0">
                  <a:pos x="T0" y="T1"/>
                </a:cxn>
                <a:cxn ang="0">
                  <a:pos x="T2" y="T3"/>
                </a:cxn>
                <a:cxn ang="0">
                  <a:pos x="T4" y="T5"/>
                </a:cxn>
              </a:cxnLst>
              <a:rect l="0" t="0" r="r" b="b"/>
              <a:pathLst>
                <a:path w="22" h="83">
                  <a:moveTo>
                    <a:pt x="0" y="83"/>
                  </a:moveTo>
                  <a:lnTo>
                    <a:pt x="12" y="36"/>
                  </a:lnTo>
                  <a:lnTo>
                    <a:pt x="22"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11" name="Freeform 111"/>
            <p:cNvSpPr>
              <a:spLocks/>
            </p:cNvSpPr>
            <p:nvPr/>
          </p:nvSpPr>
          <p:spPr bwMode="auto">
            <a:xfrm>
              <a:off x="3228975" y="4678363"/>
              <a:ext cx="26987" cy="109538"/>
            </a:xfrm>
            <a:custGeom>
              <a:avLst/>
              <a:gdLst>
                <a:gd name="T0" fmla="*/ 0 w 20"/>
                <a:gd name="T1" fmla="*/ 83 h 83"/>
                <a:gd name="T2" fmla="*/ 12 w 20"/>
                <a:gd name="T3" fmla="*/ 36 h 83"/>
                <a:gd name="T4" fmla="*/ 20 w 20"/>
                <a:gd name="T5" fmla="*/ 0 h 83"/>
              </a:gdLst>
              <a:ahLst/>
              <a:cxnLst>
                <a:cxn ang="0">
                  <a:pos x="T0" y="T1"/>
                </a:cxn>
                <a:cxn ang="0">
                  <a:pos x="T2" y="T3"/>
                </a:cxn>
                <a:cxn ang="0">
                  <a:pos x="T4" y="T5"/>
                </a:cxn>
              </a:cxnLst>
              <a:rect l="0" t="0" r="r" b="b"/>
              <a:pathLst>
                <a:path w="20" h="83">
                  <a:moveTo>
                    <a:pt x="0" y="83"/>
                  </a:moveTo>
                  <a:lnTo>
                    <a:pt x="12" y="36"/>
                  </a:lnTo>
                  <a:lnTo>
                    <a:pt x="20"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12" name="Freeform 112"/>
            <p:cNvSpPr>
              <a:spLocks/>
            </p:cNvSpPr>
            <p:nvPr/>
          </p:nvSpPr>
          <p:spPr bwMode="auto">
            <a:xfrm>
              <a:off x="3270250" y="4510088"/>
              <a:ext cx="28575" cy="109538"/>
            </a:xfrm>
            <a:custGeom>
              <a:avLst/>
              <a:gdLst>
                <a:gd name="T0" fmla="*/ 0 w 22"/>
                <a:gd name="T1" fmla="*/ 83 h 83"/>
                <a:gd name="T2" fmla="*/ 13 w 22"/>
                <a:gd name="T3" fmla="*/ 36 h 83"/>
                <a:gd name="T4" fmla="*/ 22 w 22"/>
                <a:gd name="T5" fmla="*/ 0 h 83"/>
              </a:gdLst>
              <a:ahLst/>
              <a:cxnLst>
                <a:cxn ang="0">
                  <a:pos x="T0" y="T1"/>
                </a:cxn>
                <a:cxn ang="0">
                  <a:pos x="T2" y="T3"/>
                </a:cxn>
                <a:cxn ang="0">
                  <a:pos x="T4" y="T5"/>
                </a:cxn>
              </a:cxnLst>
              <a:rect l="0" t="0" r="r" b="b"/>
              <a:pathLst>
                <a:path w="22" h="83">
                  <a:moveTo>
                    <a:pt x="0" y="83"/>
                  </a:moveTo>
                  <a:lnTo>
                    <a:pt x="13" y="36"/>
                  </a:lnTo>
                  <a:lnTo>
                    <a:pt x="22"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13" name="Freeform 113"/>
            <p:cNvSpPr>
              <a:spLocks/>
            </p:cNvSpPr>
            <p:nvPr/>
          </p:nvSpPr>
          <p:spPr bwMode="auto">
            <a:xfrm>
              <a:off x="3313113" y="4341813"/>
              <a:ext cx="26987" cy="109538"/>
            </a:xfrm>
            <a:custGeom>
              <a:avLst/>
              <a:gdLst>
                <a:gd name="T0" fmla="*/ 0 w 21"/>
                <a:gd name="T1" fmla="*/ 83 h 83"/>
                <a:gd name="T2" fmla="*/ 12 w 21"/>
                <a:gd name="T3" fmla="*/ 36 h 83"/>
                <a:gd name="T4" fmla="*/ 21 w 21"/>
                <a:gd name="T5" fmla="*/ 0 h 83"/>
              </a:gdLst>
              <a:ahLst/>
              <a:cxnLst>
                <a:cxn ang="0">
                  <a:pos x="T0" y="T1"/>
                </a:cxn>
                <a:cxn ang="0">
                  <a:pos x="T2" y="T3"/>
                </a:cxn>
                <a:cxn ang="0">
                  <a:pos x="T4" y="T5"/>
                </a:cxn>
              </a:cxnLst>
              <a:rect l="0" t="0" r="r" b="b"/>
              <a:pathLst>
                <a:path w="21" h="83">
                  <a:moveTo>
                    <a:pt x="0" y="83"/>
                  </a:moveTo>
                  <a:lnTo>
                    <a:pt x="12" y="36"/>
                  </a:lnTo>
                  <a:lnTo>
                    <a:pt x="21"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14" name="Freeform 114"/>
            <p:cNvSpPr>
              <a:spLocks/>
            </p:cNvSpPr>
            <p:nvPr/>
          </p:nvSpPr>
          <p:spPr bwMode="auto">
            <a:xfrm>
              <a:off x="3355975" y="4175125"/>
              <a:ext cx="30162" cy="109538"/>
            </a:xfrm>
            <a:custGeom>
              <a:avLst/>
              <a:gdLst>
                <a:gd name="T0" fmla="*/ 0 w 23"/>
                <a:gd name="T1" fmla="*/ 83 h 83"/>
                <a:gd name="T2" fmla="*/ 13 w 23"/>
                <a:gd name="T3" fmla="*/ 36 h 83"/>
                <a:gd name="T4" fmla="*/ 23 w 23"/>
                <a:gd name="T5" fmla="*/ 0 h 83"/>
              </a:gdLst>
              <a:ahLst/>
              <a:cxnLst>
                <a:cxn ang="0">
                  <a:pos x="T0" y="T1"/>
                </a:cxn>
                <a:cxn ang="0">
                  <a:pos x="T2" y="T3"/>
                </a:cxn>
                <a:cxn ang="0">
                  <a:pos x="T4" y="T5"/>
                </a:cxn>
              </a:cxnLst>
              <a:rect l="0" t="0" r="r" b="b"/>
              <a:pathLst>
                <a:path w="23" h="83">
                  <a:moveTo>
                    <a:pt x="0" y="83"/>
                  </a:moveTo>
                  <a:lnTo>
                    <a:pt x="13" y="36"/>
                  </a:lnTo>
                  <a:lnTo>
                    <a:pt x="2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15" name="Freeform 115"/>
            <p:cNvSpPr>
              <a:spLocks/>
            </p:cNvSpPr>
            <p:nvPr/>
          </p:nvSpPr>
          <p:spPr bwMode="auto">
            <a:xfrm>
              <a:off x="3402013" y="4006850"/>
              <a:ext cx="30162" cy="109538"/>
            </a:xfrm>
            <a:custGeom>
              <a:avLst/>
              <a:gdLst>
                <a:gd name="T0" fmla="*/ 0 w 23"/>
                <a:gd name="T1" fmla="*/ 83 h 83"/>
                <a:gd name="T2" fmla="*/ 12 w 23"/>
                <a:gd name="T3" fmla="*/ 36 h 83"/>
                <a:gd name="T4" fmla="*/ 23 w 23"/>
                <a:gd name="T5" fmla="*/ 0 h 83"/>
              </a:gdLst>
              <a:ahLst/>
              <a:cxnLst>
                <a:cxn ang="0">
                  <a:pos x="T0" y="T1"/>
                </a:cxn>
                <a:cxn ang="0">
                  <a:pos x="T2" y="T3"/>
                </a:cxn>
                <a:cxn ang="0">
                  <a:pos x="T4" y="T5"/>
                </a:cxn>
              </a:cxnLst>
              <a:rect l="0" t="0" r="r" b="b"/>
              <a:pathLst>
                <a:path w="23" h="83">
                  <a:moveTo>
                    <a:pt x="0" y="83"/>
                  </a:moveTo>
                  <a:lnTo>
                    <a:pt x="12" y="36"/>
                  </a:lnTo>
                  <a:lnTo>
                    <a:pt x="2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16" name="Freeform 116"/>
            <p:cNvSpPr>
              <a:spLocks/>
            </p:cNvSpPr>
            <p:nvPr/>
          </p:nvSpPr>
          <p:spPr bwMode="auto">
            <a:xfrm>
              <a:off x="3449638" y="3840163"/>
              <a:ext cx="33337" cy="109538"/>
            </a:xfrm>
            <a:custGeom>
              <a:avLst/>
              <a:gdLst>
                <a:gd name="T0" fmla="*/ 0 w 25"/>
                <a:gd name="T1" fmla="*/ 83 h 83"/>
                <a:gd name="T2" fmla="*/ 14 w 25"/>
                <a:gd name="T3" fmla="*/ 36 h 83"/>
                <a:gd name="T4" fmla="*/ 25 w 25"/>
                <a:gd name="T5" fmla="*/ 0 h 83"/>
              </a:gdLst>
              <a:ahLst/>
              <a:cxnLst>
                <a:cxn ang="0">
                  <a:pos x="T0" y="T1"/>
                </a:cxn>
                <a:cxn ang="0">
                  <a:pos x="T2" y="T3"/>
                </a:cxn>
                <a:cxn ang="0">
                  <a:pos x="T4" y="T5"/>
                </a:cxn>
              </a:cxnLst>
              <a:rect l="0" t="0" r="r" b="b"/>
              <a:pathLst>
                <a:path w="25" h="83">
                  <a:moveTo>
                    <a:pt x="0" y="83"/>
                  </a:moveTo>
                  <a:lnTo>
                    <a:pt x="14" y="36"/>
                  </a:lnTo>
                  <a:lnTo>
                    <a:pt x="25"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17" name="Freeform 117"/>
            <p:cNvSpPr>
              <a:spLocks/>
            </p:cNvSpPr>
            <p:nvPr/>
          </p:nvSpPr>
          <p:spPr bwMode="auto">
            <a:xfrm>
              <a:off x="3500438" y="3671888"/>
              <a:ext cx="39687" cy="109538"/>
            </a:xfrm>
            <a:custGeom>
              <a:avLst/>
              <a:gdLst>
                <a:gd name="T0" fmla="*/ 0 w 29"/>
                <a:gd name="T1" fmla="*/ 83 h 83"/>
                <a:gd name="T2" fmla="*/ 17 w 29"/>
                <a:gd name="T3" fmla="*/ 36 h 83"/>
                <a:gd name="T4" fmla="*/ 29 w 29"/>
                <a:gd name="T5" fmla="*/ 0 h 83"/>
              </a:gdLst>
              <a:ahLst/>
              <a:cxnLst>
                <a:cxn ang="0">
                  <a:pos x="T0" y="T1"/>
                </a:cxn>
                <a:cxn ang="0">
                  <a:pos x="T2" y="T3"/>
                </a:cxn>
                <a:cxn ang="0">
                  <a:pos x="T4" y="T5"/>
                </a:cxn>
              </a:cxnLst>
              <a:rect l="0" t="0" r="r" b="b"/>
              <a:pathLst>
                <a:path w="29" h="83">
                  <a:moveTo>
                    <a:pt x="0" y="83"/>
                  </a:moveTo>
                  <a:lnTo>
                    <a:pt x="17" y="36"/>
                  </a:lnTo>
                  <a:lnTo>
                    <a:pt x="29"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18" name="Freeform 118"/>
            <p:cNvSpPr>
              <a:spLocks/>
            </p:cNvSpPr>
            <p:nvPr/>
          </p:nvSpPr>
          <p:spPr bwMode="auto">
            <a:xfrm>
              <a:off x="3560763" y="3503613"/>
              <a:ext cx="34925" cy="109538"/>
            </a:xfrm>
            <a:custGeom>
              <a:avLst/>
              <a:gdLst>
                <a:gd name="T0" fmla="*/ 0 w 27"/>
                <a:gd name="T1" fmla="*/ 83 h 83"/>
                <a:gd name="T2" fmla="*/ 17 w 27"/>
                <a:gd name="T3" fmla="*/ 36 h 83"/>
                <a:gd name="T4" fmla="*/ 27 w 27"/>
                <a:gd name="T5" fmla="*/ 0 h 83"/>
              </a:gdLst>
              <a:ahLst/>
              <a:cxnLst>
                <a:cxn ang="0">
                  <a:pos x="T0" y="T1"/>
                </a:cxn>
                <a:cxn ang="0">
                  <a:pos x="T2" y="T3"/>
                </a:cxn>
                <a:cxn ang="0">
                  <a:pos x="T4" y="T5"/>
                </a:cxn>
              </a:cxnLst>
              <a:rect l="0" t="0" r="r" b="b"/>
              <a:pathLst>
                <a:path w="27" h="83">
                  <a:moveTo>
                    <a:pt x="0" y="83"/>
                  </a:moveTo>
                  <a:lnTo>
                    <a:pt x="17" y="36"/>
                  </a:lnTo>
                  <a:lnTo>
                    <a:pt x="27"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19" name="Freeform 119"/>
            <p:cNvSpPr>
              <a:spLocks/>
            </p:cNvSpPr>
            <p:nvPr/>
          </p:nvSpPr>
          <p:spPr bwMode="auto">
            <a:xfrm>
              <a:off x="3611563" y="3336925"/>
              <a:ext cx="34925" cy="109538"/>
            </a:xfrm>
            <a:custGeom>
              <a:avLst/>
              <a:gdLst>
                <a:gd name="T0" fmla="*/ 0 w 26"/>
                <a:gd name="T1" fmla="*/ 83 h 83"/>
                <a:gd name="T2" fmla="*/ 15 w 26"/>
                <a:gd name="T3" fmla="*/ 36 h 83"/>
                <a:gd name="T4" fmla="*/ 26 w 26"/>
                <a:gd name="T5" fmla="*/ 0 h 83"/>
              </a:gdLst>
              <a:ahLst/>
              <a:cxnLst>
                <a:cxn ang="0">
                  <a:pos x="T0" y="T1"/>
                </a:cxn>
                <a:cxn ang="0">
                  <a:pos x="T2" y="T3"/>
                </a:cxn>
                <a:cxn ang="0">
                  <a:pos x="T4" y="T5"/>
                </a:cxn>
              </a:cxnLst>
              <a:rect l="0" t="0" r="r" b="b"/>
              <a:pathLst>
                <a:path w="26" h="83">
                  <a:moveTo>
                    <a:pt x="0" y="83"/>
                  </a:moveTo>
                  <a:lnTo>
                    <a:pt x="15" y="36"/>
                  </a:lnTo>
                  <a:lnTo>
                    <a:pt x="26"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20" name="Freeform 120"/>
            <p:cNvSpPr>
              <a:spLocks/>
            </p:cNvSpPr>
            <p:nvPr/>
          </p:nvSpPr>
          <p:spPr bwMode="auto">
            <a:xfrm>
              <a:off x="3663950" y="3168650"/>
              <a:ext cx="36512" cy="109538"/>
            </a:xfrm>
            <a:custGeom>
              <a:avLst/>
              <a:gdLst>
                <a:gd name="T0" fmla="*/ 0 w 27"/>
                <a:gd name="T1" fmla="*/ 83 h 83"/>
                <a:gd name="T2" fmla="*/ 15 w 27"/>
                <a:gd name="T3" fmla="*/ 36 h 83"/>
                <a:gd name="T4" fmla="*/ 27 w 27"/>
                <a:gd name="T5" fmla="*/ 0 h 83"/>
              </a:gdLst>
              <a:ahLst/>
              <a:cxnLst>
                <a:cxn ang="0">
                  <a:pos x="T0" y="T1"/>
                </a:cxn>
                <a:cxn ang="0">
                  <a:pos x="T2" y="T3"/>
                </a:cxn>
                <a:cxn ang="0">
                  <a:pos x="T4" y="T5"/>
                </a:cxn>
              </a:cxnLst>
              <a:rect l="0" t="0" r="r" b="b"/>
              <a:pathLst>
                <a:path w="27" h="83">
                  <a:moveTo>
                    <a:pt x="0" y="83"/>
                  </a:moveTo>
                  <a:lnTo>
                    <a:pt x="15" y="36"/>
                  </a:lnTo>
                  <a:lnTo>
                    <a:pt x="27"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21" name="Freeform 121"/>
            <p:cNvSpPr>
              <a:spLocks/>
            </p:cNvSpPr>
            <p:nvPr/>
          </p:nvSpPr>
          <p:spPr bwMode="auto">
            <a:xfrm>
              <a:off x="3721100" y="3001963"/>
              <a:ext cx="42862" cy="109538"/>
            </a:xfrm>
            <a:custGeom>
              <a:avLst/>
              <a:gdLst>
                <a:gd name="T0" fmla="*/ 0 w 32"/>
                <a:gd name="T1" fmla="*/ 83 h 83"/>
                <a:gd name="T2" fmla="*/ 17 w 32"/>
                <a:gd name="T3" fmla="*/ 36 h 83"/>
                <a:gd name="T4" fmla="*/ 32 w 32"/>
                <a:gd name="T5" fmla="*/ 0 h 83"/>
              </a:gdLst>
              <a:ahLst/>
              <a:cxnLst>
                <a:cxn ang="0">
                  <a:pos x="T0" y="T1"/>
                </a:cxn>
                <a:cxn ang="0">
                  <a:pos x="T2" y="T3"/>
                </a:cxn>
                <a:cxn ang="0">
                  <a:pos x="T4" y="T5"/>
                </a:cxn>
              </a:cxnLst>
              <a:rect l="0" t="0" r="r" b="b"/>
              <a:pathLst>
                <a:path w="32" h="83">
                  <a:moveTo>
                    <a:pt x="0" y="83"/>
                  </a:moveTo>
                  <a:lnTo>
                    <a:pt x="17" y="36"/>
                  </a:lnTo>
                  <a:lnTo>
                    <a:pt x="32"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22" name="Freeform 122"/>
            <p:cNvSpPr>
              <a:spLocks/>
            </p:cNvSpPr>
            <p:nvPr/>
          </p:nvSpPr>
          <p:spPr bwMode="auto">
            <a:xfrm>
              <a:off x="3786188" y="2833688"/>
              <a:ext cx="36512" cy="109538"/>
            </a:xfrm>
            <a:custGeom>
              <a:avLst/>
              <a:gdLst>
                <a:gd name="T0" fmla="*/ 0 w 28"/>
                <a:gd name="T1" fmla="*/ 83 h 83"/>
                <a:gd name="T2" fmla="*/ 16 w 28"/>
                <a:gd name="T3" fmla="*/ 36 h 83"/>
                <a:gd name="T4" fmla="*/ 28 w 28"/>
                <a:gd name="T5" fmla="*/ 0 h 83"/>
              </a:gdLst>
              <a:ahLst/>
              <a:cxnLst>
                <a:cxn ang="0">
                  <a:pos x="T0" y="T1"/>
                </a:cxn>
                <a:cxn ang="0">
                  <a:pos x="T2" y="T3"/>
                </a:cxn>
                <a:cxn ang="0">
                  <a:pos x="T4" y="T5"/>
                </a:cxn>
              </a:cxnLst>
              <a:rect l="0" t="0" r="r" b="b"/>
              <a:pathLst>
                <a:path w="28" h="83">
                  <a:moveTo>
                    <a:pt x="0" y="83"/>
                  </a:moveTo>
                  <a:lnTo>
                    <a:pt x="16" y="36"/>
                  </a:lnTo>
                  <a:lnTo>
                    <a:pt x="28"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23" name="Freeform 123"/>
            <p:cNvSpPr>
              <a:spLocks/>
            </p:cNvSpPr>
            <p:nvPr/>
          </p:nvSpPr>
          <p:spPr bwMode="auto">
            <a:xfrm>
              <a:off x="3846513" y="2665413"/>
              <a:ext cx="46037" cy="109538"/>
            </a:xfrm>
            <a:custGeom>
              <a:avLst/>
              <a:gdLst>
                <a:gd name="T0" fmla="*/ 0 w 35"/>
                <a:gd name="T1" fmla="*/ 83 h 83"/>
                <a:gd name="T2" fmla="*/ 20 w 35"/>
                <a:gd name="T3" fmla="*/ 36 h 83"/>
                <a:gd name="T4" fmla="*/ 35 w 35"/>
                <a:gd name="T5" fmla="*/ 0 h 83"/>
              </a:gdLst>
              <a:ahLst/>
              <a:cxnLst>
                <a:cxn ang="0">
                  <a:pos x="T0" y="T1"/>
                </a:cxn>
                <a:cxn ang="0">
                  <a:pos x="T2" y="T3"/>
                </a:cxn>
                <a:cxn ang="0">
                  <a:pos x="T4" y="T5"/>
                </a:cxn>
              </a:cxnLst>
              <a:rect l="0" t="0" r="r" b="b"/>
              <a:pathLst>
                <a:path w="35" h="83">
                  <a:moveTo>
                    <a:pt x="0" y="83"/>
                  </a:moveTo>
                  <a:lnTo>
                    <a:pt x="20" y="36"/>
                  </a:lnTo>
                  <a:lnTo>
                    <a:pt x="35"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24" name="Freeform 124"/>
            <p:cNvSpPr>
              <a:spLocks/>
            </p:cNvSpPr>
            <p:nvPr/>
          </p:nvSpPr>
          <p:spPr bwMode="auto">
            <a:xfrm>
              <a:off x="3916363" y="2498725"/>
              <a:ext cx="53975" cy="109538"/>
            </a:xfrm>
            <a:custGeom>
              <a:avLst/>
              <a:gdLst>
                <a:gd name="T0" fmla="*/ 0 w 41"/>
                <a:gd name="T1" fmla="*/ 83 h 83"/>
                <a:gd name="T2" fmla="*/ 20 w 41"/>
                <a:gd name="T3" fmla="*/ 36 h 83"/>
                <a:gd name="T4" fmla="*/ 41 w 41"/>
                <a:gd name="T5" fmla="*/ 0 h 83"/>
              </a:gdLst>
              <a:ahLst/>
              <a:cxnLst>
                <a:cxn ang="0">
                  <a:pos x="T0" y="T1"/>
                </a:cxn>
                <a:cxn ang="0">
                  <a:pos x="T2" y="T3"/>
                </a:cxn>
                <a:cxn ang="0">
                  <a:pos x="T4" y="T5"/>
                </a:cxn>
              </a:cxnLst>
              <a:rect l="0" t="0" r="r" b="b"/>
              <a:pathLst>
                <a:path w="41" h="83">
                  <a:moveTo>
                    <a:pt x="0" y="83"/>
                  </a:moveTo>
                  <a:lnTo>
                    <a:pt x="20" y="36"/>
                  </a:lnTo>
                  <a:lnTo>
                    <a:pt x="41"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25" name="Freeform 125"/>
            <p:cNvSpPr>
              <a:spLocks/>
            </p:cNvSpPr>
            <p:nvPr/>
          </p:nvSpPr>
          <p:spPr bwMode="auto">
            <a:xfrm>
              <a:off x="4008438" y="2330450"/>
              <a:ext cx="58737" cy="109538"/>
            </a:xfrm>
            <a:custGeom>
              <a:avLst/>
              <a:gdLst>
                <a:gd name="T0" fmla="*/ 0 w 45"/>
                <a:gd name="T1" fmla="*/ 83 h 83"/>
                <a:gd name="T2" fmla="*/ 26 w 45"/>
                <a:gd name="T3" fmla="*/ 36 h 83"/>
                <a:gd name="T4" fmla="*/ 45 w 45"/>
                <a:gd name="T5" fmla="*/ 0 h 83"/>
              </a:gdLst>
              <a:ahLst/>
              <a:cxnLst>
                <a:cxn ang="0">
                  <a:pos x="T0" y="T1"/>
                </a:cxn>
                <a:cxn ang="0">
                  <a:pos x="T2" y="T3"/>
                </a:cxn>
                <a:cxn ang="0">
                  <a:pos x="T4" y="T5"/>
                </a:cxn>
              </a:cxnLst>
              <a:rect l="0" t="0" r="r" b="b"/>
              <a:pathLst>
                <a:path w="45" h="83">
                  <a:moveTo>
                    <a:pt x="0" y="83"/>
                  </a:moveTo>
                  <a:lnTo>
                    <a:pt x="26" y="36"/>
                  </a:lnTo>
                  <a:lnTo>
                    <a:pt x="45"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26" name="Freeform 126"/>
            <p:cNvSpPr>
              <a:spLocks/>
            </p:cNvSpPr>
            <p:nvPr/>
          </p:nvSpPr>
          <p:spPr bwMode="auto">
            <a:xfrm>
              <a:off x="4110038" y="2163763"/>
              <a:ext cx="77787" cy="109538"/>
            </a:xfrm>
            <a:custGeom>
              <a:avLst/>
              <a:gdLst>
                <a:gd name="T0" fmla="*/ 0 w 59"/>
                <a:gd name="T1" fmla="*/ 83 h 83"/>
                <a:gd name="T2" fmla="*/ 35 w 59"/>
                <a:gd name="T3" fmla="*/ 36 h 83"/>
                <a:gd name="T4" fmla="*/ 59 w 59"/>
                <a:gd name="T5" fmla="*/ 0 h 83"/>
              </a:gdLst>
              <a:ahLst/>
              <a:cxnLst>
                <a:cxn ang="0">
                  <a:pos x="T0" y="T1"/>
                </a:cxn>
                <a:cxn ang="0">
                  <a:pos x="T2" y="T3"/>
                </a:cxn>
                <a:cxn ang="0">
                  <a:pos x="T4" y="T5"/>
                </a:cxn>
              </a:cxnLst>
              <a:rect l="0" t="0" r="r" b="b"/>
              <a:pathLst>
                <a:path w="59" h="83">
                  <a:moveTo>
                    <a:pt x="0" y="83"/>
                  </a:moveTo>
                  <a:lnTo>
                    <a:pt x="35" y="36"/>
                  </a:lnTo>
                  <a:lnTo>
                    <a:pt x="59"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27" name="Freeform 127"/>
            <p:cNvSpPr>
              <a:spLocks/>
            </p:cNvSpPr>
            <p:nvPr/>
          </p:nvSpPr>
          <p:spPr bwMode="auto">
            <a:xfrm>
              <a:off x="4225925" y="1995488"/>
              <a:ext cx="85725" cy="109538"/>
            </a:xfrm>
            <a:custGeom>
              <a:avLst/>
              <a:gdLst>
                <a:gd name="T0" fmla="*/ 0 w 65"/>
                <a:gd name="T1" fmla="*/ 83 h 83"/>
                <a:gd name="T2" fmla="*/ 31 w 65"/>
                <a:gd name="T3" fmla="*/ 36 h 83"/>
                <a:gd name="T4" fmla="*/ 65 w 65"/>
                <a:gd name="T5" fmla="*/ 0 h 83"/>
              </a:gdLst>
              <a:ahLst/>
              <a:cxnLst>
                <a:cxn ang="0">
                  <a:pos x="T0" y="T1"/>
                </a:cxn>
                <a:cxn ang="0">
                  <a:pos x="T2" y="T3"/>
                </a:cxn>
                <a:cxn ang="0">
                  <a:pos x="T4" y="T5"/>
                </a:cxn>
              </a:cxnLst>
              <a:rect l="0" t="0" r="r" b="b"/>
              <a:pathLst>
                <a:path w="65" h="83">
                  <a:moveTo>
                    <a:pt x="0" y="83"/>
                  </a:moveTo>
                  <a:lnTo>
                    <a:pt x="31" y="36"/>
                  </a:lnTo>
                  <a:lnTo>
                    <a:pt x="65"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28" name="Freeform 128"/>
            <p:cNvSpPr>
              <a:spLocks/>
            </p:cNvSpPr>
            <p:nvPr/>
          </p:nvSpPr>
          <p:spPr bwMode="auto">
            <a:xfrm>
              <a:off x="4368800" y="1838325"/>
              <a:ext cx="95250" cy="104775"/>
            </a:xfrm>
            <a:custGeom>
              <a:avLst/>
              <a:gdLst>
                <a:gd name="T0" fmla="*/ 0 w 73"/>
                <a:gd name="T1" fmla="*/ 79 h 79"/>
                <a:gd name="T2" fmla="*/ 38 w 73"/>
                <a:gd name="T3" fmla="*/ 35 h 79"/>
                <a:gd name="T4" fmla="*/ 73 w 73"/>
                <a:gd name="T5" fmla="*/ 0 h 79"/>
              </a:gdLst>
              <a:ahLst/>
              <a:cxnLst>
                <a:cxn ang="0">
                  <a:pos x="T0" y="T1"/>
                </a:cxn>
                <a:cxn ang="0">
                  <a:pos x="T2" y="T3"/>
                </a:cxn>
                <a:cxn ang="0">
                  <a:pos x="T4" y="T5"/>
                </a:cxn>
              </a:cxnLst>
              <a:rect l="0" t="0" r="r" b="b"/>
              <a:pathLst>
                <a:path w="73" h="79">
                  <a:moveTo>
                    <a:pt x="0" y="79"/>
                  </a:moveTo>
                  <a:lnTo>
                    <a:pt x="38" y="35"/>
                  </a:lnTo>
                  <a:lnTo>
                    <a:pt x="7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29" name="Freeform 129"/>
            <p:cNvSpPr>
              <a:spLocks/>
            </p:cNvSpPr>
            <p:nvPr/>
          </p:nvSpPr>
          <p:spPr bwMode="auto">
            <a:xfrm>
              <a:off x="4522788" y="1711325"/>
              <a:ext cx="109537" cy="77788"/>
            </a:xfrm>
            <a:custGeom>
              <a:avLst/>
              <a:gdLst>
                <a:gd name="T0" fmla="*/ 0 w 83"/>
                <a:gd name="T1" fmla="*/ 59 h 59"/>
                <a:gd name="T2" fmla="*/ 47 w 83"/>
                <a:gd name="T3" fmla="*/ 32 h 59"/>
                <a:gd name="T4" fmla="*/ 83 w 83"/>
                <a:gd name="T5" fmla="*/ 0 h 59"/>
              </a:gdLst>
              <a:ahLst/>
              <a:cxnLst>
                <a:cxn ang="0">
                  <a:pos x="T0" y="T1"/>
                </a:cxn>
                <a:cxn ang="0">
                  <a:pos x="T2" y="T3"/>
                </a:cxn>
                <a:cxn ang="0">
                  <a:pos x="T4" y="T5"/>
                </a:cxn>
              </a:cxnLst>
              <a:rect l="0" t="0" r="r" b="b"/>
              <a:pathLst>
                <a:path w="83" h="59">
                  <a:moveTo>
                    <a:pt x="0" y="59"/>
                  </a:moveTo>
                  <a:lnTo>
                    <a:pt x="47" y="32"/>
                  </a:lnTo>
                  <a:lnTo>
                    <a:pt x="8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30" name="Freeform 130"/>
            <p:cNvSpPr>
              <a:spLocks/>
            </p:cNvSpPr>
            <p:nvPr/>
          </p:nvSpPr>
          <p:spPr bwMode="auto">
            <a:xfrm>
              <a:off x="4691063" y="1611313"/>
              <a:ext cx="109537" cy="63500"/>
            </a:xfrm>
            <a:custGeom>
              <a:avLst/>
              <a:gdLst>
                <a:gd name="T0" fmla="*/ 0 w 83"/>
                <a:gd name="T1" fmla="*/ 48 h 48"/>
                <a:gd name="T2" fmla="*/ 47 w 83"/>
                <a:gd name="T3" fmla="*/ 21 h 48"/>
                <a:gd name="T4" fmla="*/ 83 w 83"/>
                <a:gd name="T5" fmla="*/ 0 h 48"/>
              </a:gdLst>
              <a:ahLst/>
              <a:cxnLst>
                <a:cxn ang="0">
                  <a:pos x="T0" y="T1"/>
                </a:cxn>
                <a:cxn ang="0">
                  <a:pos x="T2" y="T3"/>
                </a:cxn>
                <a:cxn ang="0">
                  <a:pos x="T4" y="T5"/>
                </a:cxn>
              </a:cxnLst>
              <a:rect l="0" t="0" r="r" b="b"/>
              <a:pathLst>
                <a:path w="83" h="48">
                  <a:moveTo>
                    <a:pt x="0" y="48"/>
                  </a:moveTo>
                  <a:lnTo>
                    <a:pt x="47" y="21"/>
                  </a:lnTo>
                  <a:lnTo>
                    <a:pt x="8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31" name="Freeform 131"/>
            <p:cNvSpPr>
              <a:spLocks/>
            </p:cNvSpPr>
            <p:nvPr/>
          </p:nvSpPr>
          <p:spPr bwMode="auto">
            <a:xfrm>
              <a:off x="4857750" y="1516063"/>
              <a:ext cx="109537" cy="58738"/>
            </a:xfrm>
            <a:custGeom>
              <a:avLst/>
              <a:gdLst>
                <a:gd name="T0" fmla="*/ 0 w 83"/>
                <a:gd name="T1" fmla="*/ 44 h 44"/>
                <a:gd name="T2" fmla="*/ 47 w 83"/>
                <a:gd name="T3" fmla="*/ 17 h 44"/>
                <a:gd name="T4" fmla="*/ 83 w 83"/>
                <a:gd name="T5" fmla="*/ 0 h 44"/>
              </a:gdLst>
              <a:ahLst/>
              <a:cxnLst>
                <a:cxn ang="0">
                  <a:pos x="T0" y="T1"/>
                </a:cxn>
                <a:cxn ang="0">
                  <a:pos x="T2" y="T3"/>
                </a:cxn>
                <a:cxn ang="0">
                  <a:pos x="T4" y="T5"/>
                </a:cxn>
              </a:cxnLst>
              <a:rect l="0" t="0" r="r" b="b"/>
              <a:pathLst>
                <a:path w="83" h="44">
                  <a:moveTo>
                    <a:pt x="0" y="44"/>
                  </a:moveTo>
                  <a:lnTo>
                    <a:pt x="47" y="17"/>
                  </a:lnTo>
                  <a:lnTo>
                    <a:pt x="8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32" name="Freeform 132"/>
            <p:cNvSpPr>
              <a:spLocks/>
            </p:cNvSpPr>
            <p:nvPr/>
          </p:nvSpPr>
          <p:spPr bwMode="auto">
            <a:xfrm>
              <a:off x="5026025" y="1439863"/>
              <a:ext cx="109537" cy="44450"/>
            </a:xfrm>
            <a:custGeom>
              <a:avLst/>
              <a:gdLst>
                <a:gd name="T0" fmla="*/ 0 w 83"/>
                <a:gd name="T1" fmla="*/ 33 h 33"/>
                <a:gd name="T2" fmla="*/ 47 w 83"/>
                <a:gd name="T3" fmla="*/ 16 h 33"/>
                <a:gd name="T4" fmla="*/ 83 w 83"/>
                <a:gd name="T5" fmla="*/ 0 h 33"/>
              </a:gdLst>
              <a:ahLst/>
              <a:cxnLst>
                <a:cxn ang="0">
                  <a:pos x="T0" y="T1"/>
                </a:cxn>
                <a:cxn ang="0">
                  <a:pos x="T2" y="T3"/>
                </a:cxn>
                <a:cxn ang="0">
                  <a:pos x="T4" y="T5"/>
                </a:cxn>
              </a:cxnLst>
              <a:rect l="0" t="0" r="r" b="b"/>
              <a:pathLst>
                <a:path w="83" h="33">
                  <a:moveTo>
                    <a:pt x="0" y="33"/>
                  </a:moveTo>
                  <a:lnTo>
                    <a:pt x="47" y="16"/>
                  </a:lnTo>
                  <a:lnTo>
                    <a:pt x="8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33" name="Freeform 133"/>
            <p:cNvSpPr>
              <a:spLocks/>
            </p:cNvSpPr>
            <p:nvPr/>
          </p:nvSpPr>
          <p:spPr bwMode="auto">
            <a:xfrm>
              <a:off x="5192713" y="1381125"/>
              <a:ext cx="109537" cy="41275"/>
            </a:xfrm>
            <a:custGeom>
              <a:avLst/>
              <a:gdLst>
                <a:gd name="T0" fmla="*/ 0 w 83"/>
                <a:gd name="T1" fmla="*/ 31 h 31"/>
                <a:gd name="T2" fmla="*/ 47 w 83"/>
                <a:gd name="T3" fmla="*/ 14 h 31"/>
                <a:gd name="T4" fmla="*/ 83 w 83"/>
                <a:gd name="T5" fmla="*/ 0 h 31"/>
              </a:gdLst>
              <a:ahLst/>
              <a:cxnLst>
                <a:cxn ang="0">
                  <a:pos x="T0" y="T1"/>
                </a:cxn>
                <a:cxn ang="0">
                  <a:pos x="T2" y="T3"/>
                </a:cxn>
                <a:cxn ang="0">
                  <a:pos x="T4" y="T5"/>
                </a:cxn>
              </a:cxnLst>
              <a:rect l="0" t="0" r="r" b="b"/>
              <a:pathLst>
                <a:path w="83" h="31">
                  <a:moveTo>
                    <a:pt x="0" y="31"/>
                  </a:moveTo>
                  <a:lnTo>
                    <a:pt x="47" y="14"/>
                  </a:lnTo>
                  <a:lnTo>
                    <a:pt x="8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34" name="Freeform 134"/>
            <p:cNvSpPr>
              <a:spLocks/>
            </p:cNvSpPr>
            <p:nvPr/>
          </p:nvSpPr>
          <p:spPr bwMode="auto">
            <a:xfrm>
              <a:off x="5360988" y="1333500"/>
              <a:ext cx="109537" cy="28575"/>
            </a:xfrm>
            <a:custGeom>
              <a:avLst/>
              <a:gdLst>
                <a:gd name="T0" fmla="*/ 0 w 83"/>
                <a:gd name="T1" fmla="*/ 22 h 22"/>
                <a:gd name="T2" fmla="*/ 47 w 83"/>
                <a:gd name="T3" fmla="*/ 10 h 22"/>
                <a:gd name="T4" fmla="*/ 83 w 83"/>
                <a:gd name="T5" fmla="*/ 0 h 22"/>
              </a:gdLst>
              <a:ahLst/>
              <a:cxnLst>
                <a:cxn ang="0">
                  <a:pos x="T0" y="T1"/>
                </a:cxn>
                <a:cxn ang="0">
                  <a:pos x="T2" y="T3"/>
                </a:cxn>
                <a:cxn ang="0">
                  <a:pos x="T4" y="T5"/>
                </a:cxn>
              </a:cxnLst>
              <a:rect l="0" t="0" r="r" b="b"/>
              <a:pathLst>
                <a:path w="83" h="22">
                  <a:moveTo>
                    <a:pt x="0" y="22"/>
                  </a:moveTo>
                  <a:lnTo>
                    <a:pt x="47" y="10"/>
                  </a:lnTo>
                  <a:lnTo>
                    <a:pt x="8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35" name="Freeform 135"/>
            <p:cNvSpPr>
              <a:spLocks/>
            </p:cNvSpPr>
            <p:nvPr/>
          </p:nvSpPr>
          <p:spPr bwMode="auto">
            <a:xfrm>
              <a:off x="5527675" y="1290638"/>
              <a:ext cx="109537" cy="26988"/>
            </a:xfrm>
            <a:custGeom>
              <a:avLst/>
              <a:gdLst>
                <a:gd name="T0" fmla="*/ 0 w 83"/>
                <a:gd name="T1" fmla="*/ 20 h 20"/>
                <a:gd name="T2" fmla="*/ 47 w 83"/>
                <a:gd name="T3" fmla="*/ 10 h 20"/>
                <a:gd name="T4" fmla="*/ 83 w 83"/>
                <a:gd name="T5" fmla="*/ 0 h 20"/>
              </a:gdLst>
              <a:ahLst/>
              <a:cxnLst>
                <a:cxn ang="0">
                  <a:pos x="T0" y="T1"/>
                </a:cxn>
                <a:cxn ang="0">
                  <a:pos x="T2" y="T3"/>
                </a:cxn>
                <a:cxn ang="0">
                  <a:pos x="T4" y="T5"/>
                </a:cxn>
              </a:cxnLst>
              <a:rect l="0" t="0" r="r" b="b"/>
              <a:pathLst>
                <a:path w="83" h="20">
                  <a:moveTo>
                    <a:pt x="0" y="20"/>
                  </a:moveTo>
                  <a:lnTo>
                    <a:pt x="47" y="10"/>
                  </a:lnTo>
                  <a:lnTo>
                    <a:pt x="8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36" name="Freeform 136"/>
            <p:cNvSpPr>
              <a:spLocks/>
            </p:cNvSpPr>
            <p:nvPr/>
          </p:nvSpPr>
          <p:spPr bwMode="auto">
            <a:xfrm>
              <a:off x="5695950" y="1260475"/>
              <a:ext cx="109537" cy="22225"/>
            </a:xfrm>
            <a:custGeom>
              <a:avLst/>
              <a:gdLst>
                <a:gd name="T0" fmla="*/ 0 w 83"/>
                <a:gd name="T1" fmla="*/ 17 h 17"/>
                <a:gd name="T2" fmla="*/ 47 w 83"/>
                <a:gd name="T3" fmla="*/ 8 h 17"/>
                <a:gd name="T4" fmla="*/ 83 w 83"/>
                <a:gd name="T5" fmla="*/ 0 h 17"/>
              </a:gdLst>
              <a:ahLst/>
              <a:cxnLst>
                <a:cxn ang="0">
                  <a:pos x="T0" y="T1"/>
                </a:cxn>
                <a:cxn ang="0">
                  <a:pos x="T2" y="T3"/>
                </a:cxn>
                <a:cxn ang="0">
                  <a:pos x="T4" y="T5"/>
                </a:cxn>
              </a:cxnLst>
              <a:rect l="0" t="0" r="r" b="b"/>
              <a:pathLst>
                <a:path w="83" h="17">
                  <a:moveTo>
                    <a:pt x="0" y="17"/>
                  </a:moveTo>
                  <a:lnTo>
                    <a:pt x="47" y="8"/>
                  </a:lnTo>
                  <a:lnTo>
                    <a:pt x="8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37" name="Freeform 137"/>
            <p:cNvSpPr>
              <a:spLocks/>
            </p:cNvSpPr>
            <p:nvPr/>
          </p:nvSpPr>
          <p:spPr bwMode="auto">
            <a:xfrm>
              <a:off x="5864225" y="1228725"/>
              <a:ext cx="109537" cy="20638"/>
            </a:xfrm>
            <a:custGeom>
              <a:avLst/>
              <a:gdLst>
                <a:gd name="T0" fmla="*/ 0 w 83"/>
                <a:gd name="T1" fmla="*/ 15 h 15"/>
                <a:gd name="T2" fmla="*/ 47 w 83"/>
                <a:gd name="T3" fmla="*/ 8 h 15"/>
                <a:gd name="T4" fmla="*/ 83 w 83"/>
                <a:gd name="T5" fmla="*/ 0 h 15"/>
              </a:gdLst>
              <a:ahLst/>
              <a:cxnLst>
                <a:cxn ang="0">
                  <a:pos x="T0" y="T1"/>
                </a:cxn>
                <a:cxn ang="0">
                  <a:pos x="T2" y="T3"/>
                </a:cxn>
                <a:cxn ang="0">
                  <a:pos x="T4" y="T5"/>
                </a:cxn>
              </a:cxnLst>
              <a:rect l="0" t="0" r="r" b="b"/>
              <a:pathLst>
                <a:path w="83" h="15">
                  <a:moveTo>
                    <a:pt x="0" y="15"/>
                  </a:moveTo>
                  <a:lnTo>
                    <a:pt x="47" y="8"/>
                  </a:lnTo>
                  <a:lnTo>
                    <a:pt x="8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38" name="Freeform 138"/>
            <p:cNvSpPr>
              <a:spLocks/>
            </p:cNvSpPr>
            <p:nvPr/>
          </p:nvSpPr>
          <p:spPr bwMode="auto">
            <a:xfrm>
              <a:off x="6030913" y="1201738"/>
              <a:ext cx="109537" cy="20638"/>
            </a:xfrm>
            <a:custGeom>
              <a:avLst/>
              <a:gdLst>
                <a:gd name="T0" fmla="*/ 0 w 83"/>
                <a:gd name="T1" fmla="*/ 15 h 15"/>
                <a:gd name="T2" fmla="*/ 47 w 83"/>
                <a:gd name="T3" fmla="*/ 7 h 15"/>
                <a:gd name="T4" fmla="*/ 83 w 83"/>
                <a:gd name="T5" fmla="*/ 0 h 15"/>
              </a:gdLst>
              <a:ahLst/>
              <a:cxnLst>
                <a:cxn ang="0">
                  <a:pos x="T0" y="T1"/>
                </a:cxn>
                <a:cxn ang="0">
                  <a:pos x="T2" y="T3"/>
                </a:cxn>
                <a:cxn ang="0">
                  <a:pos x="T4" y="T5"/>
                </a:cxn>
              </a:cxnLst>
              <a:rect l="0" t="0" r="r" b="b"/>
              <a:pathLst>
                <a:path w="83" h="15">
                  <a:moveTo>
                    <a:pt x="0" y="15"/>
                  </a:moveTo>
                  <a:lnTo>
                    <a:pt x="47" y="7"/>
                  </a:lnTo>
                  <a:lnTo>
                    <a:pt x="8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39" name="Freeform 139"/>
            <p:cNvSpPr>
              <a:spLocks/>
            </p:cNvSpPr>
            <p:nvPr/>
          </p:nvSpPr>
          <p:spPr bwMode="auto">
            <a:xfrm>
              <a:off x="6199188" y="1176338"/>
              <a:ext cx="109537" cy="17463"/>
            </a:xfrm>
            <a:custGeom>
              <a:avLst/>
              <a:gdLst>
                <a:gd name="T0" fmla="*/ 0 w 83"/>
                <a:gd name="T1" fmla="*/ 13 h 13"/>
                <a:gd name="T2" fmla="*/ 47 w 83"/>
                <a:gd name="T3" fmla="*/ 2 h 13"/>
                <a:gd name="T4" fmla="*/ 83 w 83"/>
                <a:gd name="T5" fmla="*/ 0 h 13"/>
              </a:gdLst>
              <a:ahLst/>
              <a:cxnLst>
                <a:cxn ang="0">
                  <a:pos x="T0" y="T1"/>
                </a:cxn>
                <a:cxn ang="0">
                  <a:pos x="T2" y="T3"/>
                </a:cxn>
                <a:cxn ang="0">
                  <a:pos x="T4" y="T5"/>
                </a:cxn>
              </a:cxnLst>
              <a:rect l="0" t="0" r="r" b="b"/>
              <a:pathLst>
                <a:path w="83" h="13">
                  <a:moveTo>
                    <a:pt x="0" y="13"/>
                  </a:moveTo>
                  <a:lnTo>
                    <a:pt x="47" y="2"/>
                  </a:lnTo>
                  <a:lnTo>
                    <a:pt x="8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40" name="Freeform 140"/>
            <p:cNvSpPr>
              <a:spLocks/>
            </p:cNvSpPr>
            <p:nvPr/>
          </p:nvSpPr>
          <p:spPr bwMode="auto">
            <a:xfrm>
              <a:off x="6365875" y="1160463"/>
              <a:ext cx="109537" cy="9525"/>
            </a:xfrm>
            <a:custGeom>
              <a:avLst/>
              <a:gdLst>
                <a:gd name="T0" fmla="*/ 0 w 83"/>
                <a:gd name="T1" fmla="*/ 7 h 7"/>
                <a:gd name="T2" fmla="*/ 47 w 83"/>
                <a:gd name="T3" fmla="*/ 5 h 7"/>
                <a:gd name="T4" fmla="*/ 83 w 83"/>
                <a:gd name="T5" fmla="*/ 0 h 7"/>
              </a:gdLst>
              <a:ahLst/>
              <a:cxnLst>
                <a:cxn ang="0">
                  <a:pos x="T0" y="T1"/>
                </a:cxn>
                <a:cxn ang="0">
                  <a:pos x="T2" y="T3"/>
                </a:cxn>
                <a:cxn ang="0">
                  <a:pos x="T4" y="T5"/>
                </a:cxn>
              </a:cxnLst>
              <a:rect l="0" t="0" r="r" b="b"/>
              <a:pathLst>
                <a:path w="83" h="7">
                  <a:moveTo>
                    <a:pt x="0" y="7"/>
                  </a:moveTo>
                  <a:lnTo>
                    <a:pt x="47" y="5"/>
                  </a:lnTo>
                  <a:lnTo>
                    <a:pt x="83" y="0"/>
                  </a:lnTo>
                </a:path>
              </a:pathLst>
            </a:custGeom>
            <a:noFill/>
            <a:ln w="33338">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41" name="Freeform 141"/>
            <p:cNvSpPr>
              <a:spLocks/>
            </p:cNvSpPr>
            <p:nvPr/>
          </p:nvSpPr>
          <p:spPr bwMode="auto">
            <a:xfrm>
              <a:off x="6534150" y="1154113"/>
              <a:ext cx="109537" cy="3175"/>
            </a:xfrm>
            <a:custGeom>
              <a:avLst/>
              <a:gdLst>
                <a:gd name="T0" fmla="*/ 0 w 83"/>
                <a:gd name="T1" fmla="*/ 2 h 2"/>
                <a:gd name="T2" fmla="*/ 47 w 83"/>
                <a:gd name="T3" fmla="*/ 1 h 2"/>
                <a:gd name="T4" fmla="*/ 83 w 83"/>
                <a:gd name="T5" fmla="*/ 0 h 2"/>
              </a:gdLst>
              <a:ahLst/>
              <a:cxnLst>
                <a:cxn ang="0">
                  <a:pos x="T0" y="T1"/>
                </a:cxn>
                <a:cxn ang="0">
                  <a:pos x="T2" y="T3"/>
                </a:cxn>
                <a:cxn ang="0">
                  <a:pos x="T4" y="T5"/>
                </a:cxn>
              </a:cxnLst>
              <a:rect l="0" t="0" r="r" b="b"/>
              <a:pathLst>
                <a:path w="83" h="2">
                  <a:moveTo>
                    <a:pt x="0" y="2"/>
                  </a:moveTo>
                  <a:lnTo>
                    <a:pt x="47" y="1"/>
                  </a:lnTo>
                  <a:lnTo>
                    <a:pt x="83" y="0"/>
                  </a:lnTo>
                </a:path>
              </a:pathLst>
            </a:custGeom>
            <a:noFill/>
            <a:ln w="33338">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42" name="Freeform 142"/>
            <p:cNvSpPr>
              <a:spLocks/>
            </p:cNvSpPr>
            <p:nvPr/>
          </p:nvSpPr>
          <p:spPr bwMode="auto">
            <a:xfrm>
              <a:off x="6702425" y="1146175"/>
              <a:ext cx="109537" cy="7938"/>
            </a:xfrm>
            <a:custGeom>
              <a:avLst/>
              <a:gdLst>
                <a:gd name="T0" fmla="*/ 0 w 83"/>
                <a:gd name="T1" fmla="*/ 6 h 6"/>
                <a:gd name="T2" fmla="*/ 47 w 83"/>
                <a:gd name="T3" fmla="*/ 2 h 6"/>
                <a:gd name="T4" fmla="*/ 83 w 83"/>
                <a:gd name="T5" fmla="*/ 0 h 6"/>
              </a:gdLst>
              <a:ahLst/>
              <a:cxnLst>
                <a:cxn ang="0">
                  <a:pos x="T0" y="T1"/>
                </a:cxn>
                <a:cxn ang="0">
                  <a:pos x="T2" y="T3"/>
                </a:cxn>
                <a:cxn ang="0">
                  <a:pos x="T4" y="T5"/>
                </a:cxn>
              </a:cxnLst>
              <a:rect l="0" t="0" r="r" b="b"/>
              <a:pathLst>
                <a:path w="83" h="6">
                  <a:moveTo>
                    <a:pt x="0" y="6"/>
                  </a:moveTo>
                  <a:lnTo>
                    <a:pt x="47" y="2"/>
                  </a:lnTo>
                  <a:lnTo>
                    <a:pt x="83" y="0"/>
                  </a:lnTo>
                </a:path>
              </a:pathLst>
            </a:custGeom>
            <a:noFill/>
            <a:ln w="33338">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43" name="Freeform 143"/>
            <p:cNvSpPr>
              <a:spLocks/>
            </p:cNvSpPr>
            <p:nvPr/>
          </p:nvSpPr>
          <p:spPr bwMode="auto">
            <a:xfrm>
              <a:off x="6869113" y="1144588"/>
              <a:ext cx="109537" cy="1588"/>
            </a:xfrm>
            <a:custGeom>
              <a:avLst/>
              <a:gdLst>
                <a:gd name="T0" fmla="*/ 0 w 83"/>
                <a:gd name="T1" fmla="*/ 2 h 2"/>
                <a:gd name="T2" fmla="*/ 47 w 83"/>
                <a:gd name="T3" fmla="*/ 1 h 2"/>
                <a:gd name="T4" fmla="*/ 83 w 83"/>
                <a:gd name="T5" fmla="*/ 0 h 2"/>
              </a:gdLst>
              <a:ahLst/>
              <a:cxnLst>
                <a:cxn ang="0">
                  <a:pos x="T0" y="T1"/>
                </a:cxn>
                <a:cxn ang="0">
                  <a:pos x="T2" y="T3"/>
                </a:cxn>
                <a:cxn ang="0">
                  <a:pos x="T4" y="T5"/>
                </a:cxn>
              </a:cxnLst>
              <a:rect l="0" t="0" r="r" b="b"/>
              <a:pathLst>
                <a:path w="83" h="2">
                  <a:moveTo>
                    <a:pt x="0" y="2"/>
                  </a:moveTo>
                  <a:lnTo>
                    <a:pt x="47" y="1"/>
                  </a:lnTo>
                  <a:lnTo>
                    <a:pt x="83" y="0"/>
                  </a:lnTo>
                </a:path>
              </a:pathLst>
            </a:custGeom>
            <a:noFill/>
            <a:ln w="33338">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44" name="Freeform 144"/>
            <p:cNvSpPr>
              <a:spLocks/>
            </p:cNvSpPr>
            <p:nvPr/>
          </p:nvSpPr>
          <p:spPr bwMode="auto">
            <a:xfrm>
              <a:off x="7037388" y="1139825"/>
              <a:ext cx="109537" cy="3175"/>
            </a:xfrm>
            <a:custGeom>
              <a:avLst/>
              <a:gdLst>
                <a:gd name="T0" fmla="*/ 0 w 83"/>
                <a:gd name="T1" fmla="*/ 3 h 3"/>
                <a:gd name="T2" fmla="*/ 47 w 83"/>
                <a:gd name="T3" fmla="*/ 2 h 3"/>
                <a:gd name="T4" fmla="*/ 83 w 83"/>
                <a:gd name="T5" fmla="*/ 0 h 3"/>
              </a:gdLst>
              <a:ahLst/>
              <a:cxnLst>
                <a:cxn ang="0">
                  <a:pos x="T0" y="T1"/>
                </a:cxn>
                <a:cxn ang="0">
                  <a:pos x="T2" y="T3"/>
                </a:cxn>
                <a:cxn ang="0">
                  <a:pos x="T4" y="T5"/>
                </a:cxn>
              </a:cxnLst>
              <a:rect l="0" t="0" r="r" b="b"/>
              <a:pathLst>
                <a:path w="83" h="3">
                  <a:moveTo>
                    <a:pt x="0" y="3"/>
                  </a:moveTo>
                  <a:lnTo>
                    <a:pt x="47" y="2"/>
                  </a:lnTo>
                  <a:lnTo>
                    <a:pt x="83" y="0"/>
                  </a:lnTo>
                </a:path>
              </a:pathLst>
            </a:custGeom>
            <a:noFill/>
            <a:ln w="33338">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45" name="Freeform 145"/>
            <p:cNvSpPr>
              <a:spLocks/>
            </p:cNvSpPr>
            <p:nvPr/>
          </p:nvSpPr>
          <p:spPr bwMode="auto">
            <a:xfrm>
              <a:off x="7204075" y="1136650"/>
              <a:ext cx="109537" cy="1588"/>
            </a:xfrm>
            <a:custGeom>
              <a:avLst/>
              <a:gdLst>
                <a:gd name="T0" fmla="*/ 0 w 83"/>
                <a:gd name="T1" fmla="*/ 1 h 1"/>
                <a:gd name="T2" fmla="*/ 47 w 83"/>
                <a:gd name="T3" fmla="*/ 1 h 1"/>
                <a:gd name="T4" fmla="*/ 83 w 83"/>
                <a:gd name="T5" fmla="*/ 0 h 1"/>
              </a:gdLst>
              <a:ahLst/>
              <a:cxnLst>
                <a:cxn ang="0">
                  <a:pos x="T0" y="T1"/>
                </a:cxn>
                <a:cxn ang="0">
                  <a:pos x="T2" y="T3"/>
                </a:cxn>
                <a:cxn ang="0">
                  <a:pos x="T4" y="T5"/>
                </a:cxn>
              </a:cxnLst>
              <a:rect l="0" t="0" r="r" b="b"/>
              <a:pathLst>
                <a:path w="83" h="1">
                  <a:moveTo>
                    <a:pt x="0" y="1"/>
                  </a:moveTo>
                  <a:lnTo>
                    <a:pt x="47" y="1"/>
                  </a:lnTo>
                  <a:lnTo>
                    <a:pt x="83" y="0"/>
                  </a:lnTo>
                </a:path>
              </a:pathLst>
            </a:custGeom>
            <a:noFill/>
            <a:ln w="33338">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46" name="Freeform 146"/>
            <p:cNvSpPr>
              <a:spLocks/>
            </p:cNvSpPr>
            <p:nvPr/>
          </p:nvSpPr>
          <p:spPr bwMode="auto">
            <a:xfrm>
              <a:off x="7372350" y="1131888"/>
              <a:ext cx="109537" cy="1588"/>
            </a:xfrm>
            <a:custGeom>
              <a:avLst/>
              <a:gdLst>
                <a:gd name="T0" fmla="*/ 0 w 83"/>
                <a:gd name="T1" fmla="*/ 1 h 1"/>
                <a:gd name="T2" fmla="*/ 47 w 83"/>
                <a:gd name="T3" fmla="*/ 1 h 1"/>
                <a:gd name="T4" fmla="*/ 83 w 83"/>
                <a:gd name="T5" fmla="*/ 0 h 1"/>
              </a:gdLst>
              <a:ahLst/>
              <a:cxnLst>
                <a:cxn ang="0">
                  <a:pos x="T0" y="T1"/>
                </a:cxn>
                <a:cxn ang="0">
                  <a:pos x="T2" y="T3"/>
                </a:cxn>
                <a:cxn ang="0">
                  <a:pos x="T4" y="T5"/>
                </a:cxn>
              </a:cxnLst>
              <a:rect l="0" t="0" r="r" b="b"/>
              <a:pathLst>
                <a:path w="83" h="1">
                  <a:moveTo>
                    <a:pt x="0" y="1"/>
                  </a:moveTo>
                  <a:lnTo>
                    <a:pt x="47" y="1"/>
                  </a:lnTo>
                  <a:lnTo>
                    <a:pt x="83" y="0"/>
                  </a:lnTo>
                </a:path>
              </a:pathLst>
            </a:custGeom>
            <a:noFill/>
            <a:ln w="33338">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47" name="Freeform 147"/>
            <p:cNvSpPr>
              <a:spLocks/>
            </p:cNvSpPr>
            <p:nvPr/>
          </p:nvSpPr>
          <p:spPr bwMode="auto">
            <a:xfrm>
              <a:off x="7540625" y="1123950"/>
              <a:ext cx="109537" cy="4763"/>
            </a:xfrm>
            <a:custGeom>
              <a:avLst/>
              <a:gdLst>
                <a:gd name="T0" fmla="*/ 0 w 83"/>
                <a:gd name="T1" fmla="*/ 3 h 3"/>
                <a:gd name="T2" fmla="*/ 47 w 83"/>
                <a:gd name="T3" fmla="*/ 1 h 3"/>
                <a:gd name="T4" fmla="*/ 83 w 83"/>
                <a:gd name="T5" fmla="*/ 0 h 3"/>
              </a:gdLst>
              <a:ahLst/>
              <a:cxnLst>
                <a:cxn ang="0">
                  <a:pos x="T0" y="T1"/>
                </a:cxn>
                <a:cxn ang="0">
                  <a:pos x="T2" y="T3"/>
                </a:cxn>
                <a:cxn ang="0">
                  <a:pos x="T4" y="T5"/>
                </a:cxn>
              </a:cxnLst>
              <a:rect l="0" t="0" r="r" b="b"/>
              <a:pathLst>
                <a:path w="83" h="3">
                  <a:moveTo>
                    <a:pt x="0" y="3"/>
                  </a:moveTo>
                  <a:lnTo>
                    <a:pt x="47" y="1"/>
                  </a:lnTo>
                  <a:lnTo>
                    <a:pt x="83" y="0"/>
                  </a:lnTo>
                </a:path>
              </a:pathLst>
            </a:custGeom>
            <a:noFill/>
            <a:ln w="33338">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48" name="Freeform 148"/>
            <p:cNvSpPr>
              <a:spLocks/>
            </p:cNvSpPr>
            <p:nvPr/>
          </p:nvSpPr>
          <p:spPr bwMode="auto">
            <a:xfrm>
              <a:off x="7707313" y="1123950"/>
              <a:ext cx="109537" cy="0"/>
            </a:xfrm>
            <a:custGeom>
              <a:avLst/>
              <a:gdLst>
                <a:gd name="T0" fmla="*/ 0 w 83"/>
                <a:gd name="T1" fmla="*/ 47 w 83"/>
                <a:gd name="T2" fmla="*/ 83 w 83"/>
              </a:gdLst>
              <a:ahLst/>
              <a:cxnLst>
                <a:cxn ang="0">
                  <a:pos x="T0" y="0"/>
                </a:cxn>
                <a:cxn ang="0">
                  <a:pos x="T1" y="0"/>
                </a:cxn>
                <a:cxn ang="0">
                  <a:pos x="T2" y="0"/>
                </a:cxn>
              </a:cxnLst>
              <a:rect l="0" t="0" r="r" b="b"/>
              <a:pathLst>
                <a:path w="83">
                  <a:moveTo>
                    <a:pt x="0" y="0"/>
                  </a:moveTo>
                  <a:lnTo>
                    <a:pt x="47" y="0"/>
                  </a:lnTo>
                  <a:lnTo>
                    <a:pt x="83" y="0"/>
                  </a:lnTo>
                </a:path>
              </a:pathLst>
            </a:custGeom>
            <a:noFill/>
            <a:ln w="33338">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49" name="Freeform 149"/>
            <p:cNvSpPr>
              <a:spLocks/>
            </p:cNvSpPr>
            <p:nvPr/>
          </p:nvSpPr>
          <p:spPr bwMode="auto">
            <a:xfrm>
              <a:off x="7875588" y="1122363"/>
              <a:ext cx="109537" cy="1588"/>
            </a:xfrm>
            <a:custGeom>
              <a:avLst/>
              <a:gdLst>
                <a:gd name="T0" fmla="*/ 0 w 83"/>
                <a:gd name="T1" fmla="*/ 1 h 1"/>
                <a:gd name="T2" fmla="*/ 47 w 83"/>
                <a:gd name="T3" fmla="*/ 0 h 1"/>
                <a:gd name="T4" fmla="*/ 83 w 83"/>
                <a:gd name="T5" fmla="*/ 0 h 1"/>
              </a:gdLst>
              <a:ahLst/>
              <a:cxnLst>
                <a:cxn ang="0">
                  <a:pos x="T0" y="T1"/>
                </a:cxn>
                <a:cxn ang="0">
                  <a:pos x="T2" y="T3"/>
                </a:cxn>
                <a:cxn ang="0">
                  <a:pos x="T4" y="T5"/>
                </a:cxn>
              </a:cxnLst>
              <a:rect l="0" t="0" r="r" b="b"/>
              <a:pathLst>
                <a:path w="83" h="1">
                  <a:moveTo>
                    <a:pt x="0" y="1"/>
                  </a:moveTo>
                  <a:lnTo>
                    <a:pt x="47" y="0"/>
                  </a:lnTo>
                  <a:lnTo>
                    <a:pt x="83" y="0"/>
                  </a:lnTo>
                </a:path>
              </a:pathLst>
            </a:custGeom>
            <a:noFill/>
            <a:ln w="33338">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50" name="Freeform 150"/>
            <p:cNvSpPr>
              <a:spLocks/>
            </p:cNvSpPr>
            <p:nvPr/>
          </p:nvSpPr>
          <p:spPr bwMode="auto">
            <a:xfrm>
              <a:off x="8042275" y="1120775"/>
              <a:ext cx="109537" cy="0"/>
            </a:xfrm>
            <a:custGeom>
              <a:avLst/>
              <a:gdLst>
                <a:gd name="T0" fmla="*/ 0 w 83"/>
                <a:gd name="T1" fmla="*/ 47 w 83"/>
                <a:gd name="T2" fmla="*/ 83 w 83"/>
              </a:gdLst>
              <a:ahLst/>
              <a:cxnLst>
                <a:cxn ang="0">
                  <a:pos x="T0" y="0"/>
                </a:cxn>
                <a:cxn ang="0">
                  <a:pos x="T1" y="0"/>
                </a:cxn>
                <a:cxn ang="0">
                  <a:pos x="T2" y="0"/>
                </a:cxn>
              </a:cxnLst>
              <a:rect l="0" t="0" r="r" b="b"/>
              <a:pathLst>
                <a:path w="83">
                  <a:moveTo>
                    <a:pt x="0" y="0"/>
                  </a:moveTo>
                  <a:lnTo>
                    <a:pt x="47" y="0"/>
                  </a:lnTo>
                  <a:lnTo>
                    <a:pt x="83" y="0"/>
                  </a:lnTo>
                </a:path>
              </a:pathLst>
            </a:custGeom>
            <a:noFill/>
            <a:ln w="33338">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51" name="Freeform 151"/>
            <p:cNvSpPr>
              <a:spLocks/>
            </p:cNvSpPr>
            <p:nvPr/>
          </p:nvSpPr>
          <p:spPr bwMode="auto">
            <a:xfrm>
              <a:off x="8210550" y="1120775"/>
              <a:ext cx="109537" cy="0"/>
            </a:xfrm>
            <a:custGeom>
              <a:avLst/>
              <a:gdLst>
                <a:gd name="T0" fmla="*/ 0 w 83"/>
                <a:gd name="T1" fmla="*/ 47 w 83"/>
                <a:gd name="T2" fmla="*/ 83 w 83"/>
              </a:gdLst>
              <a:ahLst/>
              <a:cxnLst>
                <a:cxn ang="0">
                  <a:pos x="T0" y="0"/>
                </a:cxn>
                <a:cxn ang="0">
                  <a:pos x="T1" y="0"/>
                </a:cxn>
                <a:cxn ang="0">
                  <a:pos x="T2" y="0"/>
                </a:cxn>
              </a:cxnLst>
              <a:rect l="0" t="0" r="r" b="b"/>
              <a:pathLst>
                <a:path w="83">
                  <a:moveTo>
                    <a:pt x="0" y="0"/>
                  </a:moveTo>
                  <a:lnTo>
                    <a:pt x="47" y="0"/>
                  </a:lnTo>
                  <a:lnTo>
                    <a:pt x="83" y="0"/>
                  </a:lnTo>
                </a:path>
              </a:pathLst>
            </a:custGeom>
            <a:noFill/>
            <a:ln w="33338">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52" name="Freeform 152"/>
            <p:cNvSpPr>
              <a:spLocks/>
            </p:cNvSpPr>
            <p:nvPr/>
          </p:nvSpPr>
          <p:spPr bwMode="auto">
            <a:xfrm>
              <a:off x="8378825" y="1120775"/>
              <a:ext cx="109537" cy="0"/>
            </a:xfrm>
            <a:custGeom>
              <a:avLst/>
              <a:gdLst>
                <a:gd name="T0" fmla="*/ 0 w 83"/>
                <a:gd name="T1" fmla="*/ 47 w 83"/>
                <a:gd name="T2" fmla="*/ 83 w 83"/>
              </a:gdLst>
              <a:ahLst/>
              <a:cxnLst>
                <a:cxn ang="0">
                  <a:pos x="T0" y="0"/>
                </a:cxn>
                <a:cxn ang="0">
                  <a:pos x="T1" y="0"/>
                </a:cxn>
                <a:cxn ang="0">
                  <a:pos x="T2" y="0"/>
                </a:cxn>
              </a:cxnLst>
              <a:rect l="0" t="0" r="r" b="b"/>
              <a:pathLst>
                <a:path w="83">
                  <a:moveTo>
                    <a:pt x="0" y="0"/>
                  </a:moveTo>
                  <a:lnTo>
                    <a:pt x="47" y="0"/>
                  </a:lnTo>
                  <a:lnTo>
                    <a:pt x="83" y="0"/>
                  </a:lnTo>
                </a:path>
              </a:pathLst>
            </a:custGeom>
            <a:noFill/>
            <a:ln w="33338">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53" name="Freeform 153"/>
            <p:cNvSpPr>
              <a:spLocks/>
            </p:cNvSpPr>
            <p:nvPr/>
          </p:nvSpPr>
          <p:spPr bwMode="auto">
            <a:xfrm>
              <a:off x="8545513" y="1119188"/>
              <a:ext cx="109537" cy="0"/>
            </a:xfrm>
            <a:custGeom>
              <a:avLst/>
              <a:gdLst>
                <a:gd name="T0" fmla="*/ 0 w 83"/>
                <a:gd name="T1" fmla="*/ 47 w 83"/>
                <a:gd name="T2" fmla="*/ 83 w 83"/>
              </a:gdLst>
              <a:ahLst/>
              <a:cxnLst>
                <a:cxn ang="0">
                  <a:pos x="T0" y="0"/>
                </a:cxn>
                <a:cxn ang="0">
                  <a:pos x="T1" y="0"/>
                </a:cxn>
                <a:cxn ang="0">
                  <a:pos x="T2" y="0"/>
                </a:cxn>
              </a:cxnLst>
              <a:rect l="0" t="0" r="r" b="b"/>
              <a:pathLst>
                <a:path w="83">
                  <a:moveTo>
                    <a:pt x="0" y="0"/>
                  </a:moveTo>
                  <a:lnTo>
                    <a:pt x="47" y="0"/>
                  </a:lnTo>
                  <a:lnTo>
                    <a:pt x="83" y="0"/>
                  </a:lnTo>
                </a:path>
              </a:pathLst>
            </a:custGeom>
            <a:noFill/>
            <a:ln w="33338">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54" name="Freeform 154"/>
            <p:cNvSpPr>
              <a:spLocks/>
            </p:cNvSpPr>
            <p:nvPr/>
          </p:nvSpPr>
          <p:spPr bwMode="auto">
            <a:xfrm>
              <a:off x="8713788" y="1117600"/>
              <a:ext cx="109537" cy="0"/>
            </a:xfrm>
            <a:custGeom>
              <a:avLst/>
              <a:gdLst>
                <a:gd name="T0" fmla="*/ 0 w 83"/>
                <a:gd name="T1" fmla="*/ 47 w 83"/>
                <a:gd name="T2" fmla="*/ 83 w 83"/>
              </a:gdLst>
              <a:ahLst/>
              <a:cxnLst>
                <a:cxn ang="0">
                  <a:pos x="T0" y="0"/>
                </a:cxn>
                <a:cxn ang="0">
                  <a:pos x="T1" y="0"/>
                </a:cxn>
                <a:cxn ang="0">
                  <a:pos x="T2" y="0"/>
                </a:cxn>
              </a:cxnLst>
              <a:rect l="0" t="0" r="r" b="b"/>
              <a:pathLst>
                <a:path w="83">
                  <a:moveTo>
                    <a:pt x="0" y="0"/>
                  </a:moveTo>
                  <a:lnTo>
                    <a:pt x="47" y="0"/>
                  </a:lnTo>
                  <a:lnTo>
                    <a:pt x="83" y="0"/>
                  </a:lnTo>
                </a:path>
              </a:pathLst>
            </a:custGeom>
            <a:noFill/>
            <a:ln w="33338">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55" name="Freeform 155"/>
            <p:cNvSpPr>
              <a:spLocks/>
            </p:cNvSpPr>
            <p:nvPr/>
          </p:nvSpPr>
          <p:spPr bwMode="auto">
            <a:xfrm>
              <a:off x="8880475" y="1116013"/>
              <a:ext cx="109537" cy="1588"/>
            </a:xfrm>
            <a:custGeom>
              <a:avLst/>
              <a:gdLst>
                <a:gd name="T0" fmla="*/ 0 w 83"/>
                <a:gd name="T1" fmla="*/ 2 h 2"/>
                <a:gd name="T2" fmla="*/ 47 w 83"/>
                <a:gd name="T3" fmla="*/ 2 h 2"/>
                <a:gd name="T4" fmla="*/ 83 w 83"/>
                <a:gd name="T5" fmla="*/ 0 h 2"/>
              </a:gdLst>
              <a:ahLst/>
              <a:cxnLst>
                <a:cxn ang="0">
                  <a:pos x="T0" y="T1"/>
                </a:cxn>
                <a:cxn ang="0">
                  <a:pos x="T2" y="T3"/>
                </a:cxn>
                <a:cxn ang="0">
                  <a:pos x="T4" y="T5"/>
                </a:cxn>
              </a:cxnLst>
              <a:rect l="0" t="0" r="r" b="b"/>
              <a:pathLst>
                <a:path w="83" h="2">
                  <a:moveTo>
                    <a:pt x="0" y="2"/>
                  </a:moveTo>
                  <a:lnTo>
                    <a:pt x="47" y="2"/>
                  </a:lnTo>
                  <a:lnTo>
                    <a:pt x="83" y="0"/>
                  </a:lnTo>
                </a:path>
              </a:pathLst>
            </a:custGeom>
            <a:noFill/>
            <a:ln w="33338">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56" name="Line 156"/>
            <p:cNvSpPr>
              <a:spLocks noChangeShapeType="1"/>
            </p:cNvSpPr>
            <p:nvPr/>
          </p:nvSpPr>
          <p:spPr bwMode="auto">
            <a:xfrm>
              <a:off x="9048750" y="1116013"/>
              <a:ext cx="61912" cy="0"/>
            </a:xfrm>
            <a:prstGeom prst="line">
              <a:avLst/>
            </a:prstGeom>
            <a:noFill/>
            <a:ln w="33338">
              <a:solidFill>
                <a:srgbClr val="0000FF"/>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57" name="Line 157"/>
            <p:cNvSpPr>
              <a:spLocks noChangeShapeType="1"/>
            </p:cNvSpPr>
            <p:nvPr/>
          </p:nvSpPr>
          <p:spPr bwMode="auto">
            <a:xfrm>
              <a:off x="9158288" y="1116013"/>
              <a:ext cx="39687" cy="0"/>
            </a:xfrm>
            <a:prstGeom prst="line">
              <a:avLst/>
            </a:prstGeom>
            <a:noFill/>
            <a:ln w="33338">
              <a:solidFill>
                <a:srgbClr val="0000FF"/>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58" name="Freeform 158"/>
            <p:cNvSpPr>
              <a:spLocks/>
            </p:cNvSpPr>
            <p:nvPr/>
          </p:nvSpPr>
          <p:spPr bwMode="auto">
            <a:xfrm>
              <a:off x="2819400" y="1116013"/>
              <a:ext cx="6338887" cy="4727575"/>
            </a:xfrm>
            <a:custGeom>
              <a:avLst/>
              <a:gdLst>
                <a:gd name="T0" fmla="*/ 100 w 7987"/>
                <a:gd name="T1" fmla="*/ 5378 h 5958"/>
                <a:gd name="T2" fmla="*/ 253 w 7987"/>
                <a:gd name="T3" fmla="*/ 4611 h 5958"/>
                <a:gd name="T4" fmla="*/ 404 w 7987"/>
                <a:gd name="T5" fmla="*/ 3953 h 5958"/>
                <a:gd name="T6" fmla="*/ 555 w 7987"/>
                <a:gd name="T7" fmla="*/ 3389 h 5958"/>
                <a:gd name="T8" fmla="*/ 707 w 7987"/>
                <a:gd name="T9" fmla="*/ 2905 h 5958"/>
                <a:gd name="T10" fmla="*/ 858 w 7987"/>
                <a:gd name="T11" fmla="*/ 2491 h 5958"/>
                <a:gd name="T12" fmla="*/ 1011 w 7987"/>
                <a:gd name="T13" fmla="*/ 2135 h 5958"/>
                <a:gd name="T14" fmla="*/ 1162 w 7987"/>
                <a:gd name="T15" fmla="*/ 1831 h 5958"/>
                <a:gd name="T16" fmla="*/ 1314 w 7987"/>
                <a:gd name="T17" fmla="*/ 1570 h 5958"/>
                <a:gd name="T18" fmla="*/ 1465 w 7987"/>
                <a:gd name="T19" fmla="*/ 1345 h 5958"/>
                <a:gd name="T20" fmla="*/ 1616 w 7987"/>
                <a:gd name="T21" fmla="*/ 1154 h 5958"/>
                <a:gd name="T22" fmla="*/ 1769 w 7987"/>
                <a:gd name="T23" fmla="*/ 989 h 5958"/>
                <a:gd name="T24" fmla="*/ 1921 w 7987"/>
                <a:gd name="T25" fmla="*/ 848 h 5958"/>
                <a:gd name="T26" fmla="*/ 2072 w 7987"/>
                <a:gd name="T27" fmla="*/ 727 h 5958"/>
                <a:gd name="T28" fmla="*/ 2223 w 7987"/>
                <a:gd name="T29" fmla="*/ 622 h 5958"/>
                <a:gd name="T30" fmla="*/ 2375 w 7987"/>
                <a:gd name="T31" fmla="*/ 534 h 5958"/>
                <a:gd name="T32" fmla="*/ 2528 w 7987"/>
                <a:gd name="T33" fmla="*/ 457 h 5958"/>
                <a:gd name="T34" fmla="*/ 2679 w 7987"/>
                <a:gd name="T35" fmla="*/ 393 h 5958"/>
                <a:gd name="T36" fmla="*/ 2830 w 7987"/>
                <a:gd name="T37" fmla="*/ 336 h 5958"/>
                <a:gd name="T38" fmla="*/ 2982 w 7987"/>
                <a:gd name="T39" fmla="*/ 288 h 5958"/>
                <a:gd name="T40" fmla="*/ 3133 w 7987"/>
                <a:gd name="T41" fmla="*/ 246 h 5958"/>
                <a:gd name="T42" fmla="*/ 3286 w 7987"/>
                <a:gd name="T43" fmla="*/ 211 h 5958"/>
                <a:gd name="T44" fmla="*/ 3437 w 7987"/>
                <a:gd name="T45" fmla="*/ 181 h 5958"/>
                <a:gd name="T46" fmla="*/ 3589 w 7987"/>
                <a:gd name="T47" fmla="*/ 155 h 5958"/>
                <a:gd name="T48" fmla="*/ 3740 w 7987"/>
                <a:gd name="T49" fmla="*/ 133 h 5958"/>
                <a:gd name="T50" fmla="*/ 3891 w 7987"/>
                <a:gd name="T51" fmla="*/ 113 h 5958"/>
                <a:gd name="T52" fmla="*/ 4044 w 7987"/>
                <a:gd name="T53" fmla="*/ 97 h 5958"/>
                <a:gd name="T54" fmla="*/ 4196 w 7987"/>
                <a:gd name="T55" fmla="*/ 83 h 5958"/>
                <a:gd name="T56" fmla="*/ 4347 w 7987"/>
                <a:gd name="T57" fmla="*/ 72 h 5958"/>
                <a:gd name="T58" fmla="*/ 4498 w 7987"/>
                <a:gd name="T59" fmla="*/ 62 h 5958"/>
                <a:gd name="T60" fmla="*/ 4649 w 7987"/>
                <a:gd name="T61" fmla="*/ 52 h 5958"/>
                <a:gd name="T62" fmla="*/ 4802 w 7987"/>
                <a:gd name="T63" fmla="*/ 45 h 5958"/>
                <a:gd name="T64" fmla="*/ 4954 w 7987"/>
                <a:gd name="T65" fmla="*/ 38 h 5958"/>
                <a:gd name="T66" fmla="*/ 5105 w 7987"/>
                <a:gd name="T67" fmla="*/ 32 h 5958"/>
                <a:gd name="T68" fmla="*/ 5256 w 7987"/>
                <a:gd name="T69" fmla="*/ 28 h 5958"/>
                <a:gd name="T70" fmla="*/ 5408 w 7987"/>
                <a:gd name="T71" fmla="*/ 23 h 5958"/>
                <a:gd name="T72" fmla="*/ 5561 w 7987"/>
                <a:gd name="T73" fmla="*/ 20 h 5958"/>
                <a:gd name="T74" fmla="*/ 5712 w 7987"/>
                <a:gd name="T75" fmla="*/ 17 h 5958"/>
                <a:gd name="T76" fmla="*/ 5863 w 7987"/>
                <a:gd name="T77" fmla="*/ 15 h 5958"/>
                <a:gd name="T78" fmla="*/ 6015 w 7987"/>
                <a:gd name="T79" fmla="*/ 12 h 5958"/>
                <a:gd name="T80" fmla="*/ 6166 w 7987"/>
                <a:gd name="T81" fmla="*/ 10 h 5958"/>
                <a:gd name="T82" fmla="*/ 6319 w 7987"/>
                <a:gd name="T83" fmla="*/ 8 h 5958"/>
                <a:gd name="T84" fmla="*/ 6470 w 7987"/>
                <a:gd name="T85" fmla="*/ 7 h 5958"/>
                <a:gd name="T86" fmla="*/ 6622 w 7987"/>
                <a:gd name="T87" fmla="*/ 7 h 5958"/>
                <a:gd name="T88" fmla="*/ 6773 w 7987"/>
                <a:gd name="T89" fmla="*/ 5 h 5958"/>
                <a:gd name="T90" fmla="*/ 6924 w 7987"/>
                <a:gd name="T91" fmla="*/ 3 h 5958"/>
                <a:gd name="T92" fmla="*/ 7077 w 7987"/>
                <a:gd name="T93" fmla="*/ 3 h 5958"/>
                <a:gd name="T94" fmla="*/ 7229 w 7987"/>
                <a:gd name="T95" fmla="*/ 3 h 5958"/>
                <a:gd name="T96" fmla="*/ 7380 w 7987"/>
                <a:gd name="T97" fmla="*/ 2 h 5958"/>
                <a:gd name="T98" fmla="*/ 7531 w 7987"/>
                <a:gd name="T99" fmla="*/ 2 h 5958"/>
                <a:gd name="T100" fmla="*/ 7683 w 7987"/>
                <a:gd name="T101" fmla="*/ 2 h 5958"/>
                <a:gd name="T102" fmla="*/ 7836 w 7987"/>
                <a:gd name="T103" fmla="*/ 2 h 5958"/>
                <a:gd name="T104" fmla="*/ 7987 w 7987"/>
                <a:gd name="T105" fmla="*/ 0 h 5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87" h="5958">
                  <a:moveTo>
                    <a:pt x="0" y="5958"/>
                  </a:moveTo>
                  <a:lnTo>
                    <a:pt x="50" y="5660"/>
                  </a:lnTo>
                  <a:lnTo>
                    <a:pt x="100" y="5378"/>
                  </a:lnTo>
                  <a:lnTo>
                    <a:pt x="151" y="5108"/>
                  </a:lnTo>
                  <a:lnTo>
                    <a:pt x="201" y="4852"/>
                  </a:lnTo>
                  <a:lnTo>
                    <a:pt x="253" y="4611"/>
                  </a:lnTo>
                  <a:lnTo>
                    <a:pt x="303" y="4380"/>
                  </a:lnTo>
                  <a:lnTo>
                    <a:pt x="353" y="4160"/>
                  </a:lnTo>
                  <a:lnTo>
                    <a:pt x="404" y="3953"/>
                  </a:lnTo>
                  <a:lnTo>
                    <a:pt x="454" y="3755"/>
                  </a:lnTo>
                  <a:lnTo>
                    <a:pt x="506" y="3567"/>
                  </a:lnTo>
                  <a:lnTo>
                    <a:pt x="555" y="3389"/>
                  </a:lnTo>
                  <a:lnTo>
                    <a:pt x="605" y="3219"/>
                  </a:lnTo>
                  <a:lnTo>
                    <a:pt x="657" y="3058"/>
                  </a:lnTo>
                  <a:lnTo>
                    <a:pt x="707" y="2905"/>
                  </a:lnTo>
                  <a:lnTo>
                    <a:pt x="758" y="2760"/>
                  </a:lnTo>
                  <a:lnTo>
                    <a:pt x="808" y="2622"/>
                  </a:lnTo>
                  <a:lnTo>
                    <a:pt x="858" y="2491"/>
                  </a:lnTo>
                  <a:lnTo>
                    <a:pt x="910" y="2366"/>
                  </a:lnTo>
                  <a:lnTo>
                    <a:pt x="960" y="2248"/>
                  </a:lnTo>
                  <a:lnTo>
                    <a:pt x="1011" y="2135"/>
                  </a:lnTo>
                  <a:lnTo>
                    <a:pt x="1061" y="2029"/>
                  </a:lnTo>
                  <a:lnTo>
                    <a:pt x="1111" y="1927"/>
                  </a:lnTo>
                  <a:lnTo>
                    <a:pt x="1162" y="1831"/>
                  </a:lnTo>
                  <a:lnTo>
                    <a:pt x="1212" y="1739"/>
                  </a:lnTo>
                  <a:lnTo>
                    <a:pt x="1264" y="1651"/>
                  </a:lnTo>
                  <a:lnTo>
                    <a:pt x="1314" y="1570"/>
                  </a:lnTo>
                  <a:lnTo>
                    <a:pt x="1364" y="1492"/>
                  </a:lnTo>
                  <a:lnTo>
                    <a:pt x="1415" y="1417"/>
                  </a:lnTo>
                  <a:lnTo>
                    <a:pt x="1465" y="1345"/>
                  </a:lnTo>
                  <a:lnTo>
                    <a:pt x="1517" y="1279"/>
                  </a:lnTo>
                  <a:lnTo>
                    <a:pt x="1567" y="1214"/>
                  </a:lnTo>
                  <a:lnTo>
                    <a:pt x="1616" y="1154"/>
                  </a:lnTo>
                  <a:lnTo>
                    <a:pt x="1668" y="1096"/>
                  </a:lnTo>
                  <a:lnTo>
                    <a:pt x="1718" y="1041"/>
                  </a:lnTo>
                  <a:lnTo>
                    <a:pt x="1769" y="989"/>
                  </a:lnTo>
                  <a:lnTo>
                    <a:pt x="1819" y="940"/>
                  </a:lnTo>
                  <a:lnTo>
                    <a:pt x="1869" y="893"/>
                  </a:lnTo>
                  <a:lnTo>
                    <a:pt x="1921" y="848"/>
                  </a:lnTo>
                  <a:lnTo>
                    <a:pt x="1971" y="805"/>
                  </a:lnTo>
                  <a:lnTo>
                    <a:pt x="2022" y="765"/>
                  </a:lnTo>
                  <a:lnTo>
                    <a:pt x="2072" y="727"/>
                  </a:lnTo>
                  <a:lnTo>
                    <a:pt x="2122" y="690"/>
                  </a:lnTo>
                  <a:lnTo>
                    <a:pt x="2173" y="655"/>
                  </a:lnTo>
                  <a:lnTo>
                    <a:pt x="2223" y="622"/>
                  </a:lnTo>
                  <a:lnTo>
                    <a:pt x="2275" y="592"/>
                  </a:lnTo>
                  <a:lnTo>
                    <a:pt x="2325" y="562"/>
                  </a:lnTo>
                  <a:lnTo>
                    <a:pt x="2375" y="534"/>
                  </a:lnTo>
                  <a:lnTo>
                    <a:pt x="2426" y="507"/>
                  </a:lnTo>
                  <a:lnTo>
                    <a:pt x="2476" y="482"/>
                  </a:lnTo>
                  <a:lnTo>
                    <a:pt x="2528" y="457"/>
                  </a:lnTo>
                  <a:lnTo>
                    <a:pt x="2578" y="434"/>
                  </a:lnTo>
                  <a:lnTo>
                    <a:pt x="2627" y="412"/>
                  </a:lnTo>
                  <a:lnTo>
                    <a:pt x="2679" y="393"/>
                  </a:lnTo>
                  <a:lnTo>
                    <a:pt x="2729" y="373"/>
                  </a:lnTo>
                  <a:lnTo>
                    <a:pt x="2780" y="354"/>
                  </a:lnTo>
                  <a:lnTo>
                    <a:pt x="2830" y="336"/>
                  </a:lnTo>
                  <a:lnTo>
                    <a:pt x="2880" y="319"/>
                  </a:lnTo>
                  <a:lnTo>
                    <a:pt x="2932" y="303"/>
                  </a:lnTo>
                  <a:lnTo>
                    <a:pt x="2982" y="288"/>
                  </a:lnTo>
                  <a:lnTo>
                    <a:pt x="3033" y="273"/>
                  </a:lnTo>
                  <a:lnTo>
                    <a:pt x="3083" y="259"/>
                  </a:lnTo>
                  <a:lnTo>
                    <a:pt x="3133" y="246"/>
                  </a:lnTo>
                  <a:lnTo>
                    <a:pt x="3184" y="235"/>
                  </a:lnTo>
                  <a:lnTo>
                    <a:pt x="3234" y="223"/>
                  </a:lnTo>
                  <a:lnTo>
                    <a:pt x="3286" y="211"/>
                  </a:lnTo>
                  <a:lnTo>
                    <a:pt x="3336" y="201"/>
                  </a:lnTo>
                  <a:lnTo>
                    <a:pt x="3386" y="191"/>
                  </a:lnTo>
                  <a:lnTo>
                    <a:pt x="3437" y="181"/>
                  </a:lnTo>
                  <a:lnTo>
                    <a:pt x="3487" y="171"/>
                  </a:lnTo>
                  <a:lnTo>
                    <a:pt x="3539" y="163"/>
                  </a:lnTo>
                  <a:lnTo>
                    <a:pt x="3589" y="155"/>
                  </a:lnTo>
                  <a:lnTo>
                    <a:pt x="3638" y="148"/>
                  </a:lnTo>
                  <a:lnTo>
                    <a:pt x="3690" y="140"/>
                  </a:lnTo>
                  <a:lnTo>
                    <a:pt x="3740" y="133"/>
                  </a:lnTo>
                  <a:lnTo>
                    <a:pt x="3791" y="126"/>
                  </a:lnTo>
                  <a:lnTo>
                    <a:pt x="3841" y="120"/>
                  </a:lnTo>
                  <a:lnTo>
                    <a:pt x="3891" y="113"/>
                  </a:lnTo>
                  <a:lnTo>
                    <a:pt x="3943" y="108"/>
                  </a:lnTo>
                  <a:lnTo>
                    <a:pt x="3993" y="103"/>
                  </a:lnTo>
                  <a:lnTo>
                    <a:pt x="4044" y="97"/>
                  </a:lnTo>
                  <a:lnTo>
                    <a:pt x="4094" y="93"/>
                  </a:lnTo>
                  <a:lnTo>
                    <a:pt x="4144" y="88"/>
                  </a:lnTo>
                  <a:lnTo>
                    <a:pt x="4196" y="83"/>
                  </a:lnTo>
                  <a:lnTo>
                    <a:pt x="4245" y="80"/>
                  </a:lnTo>
                  <a:lnTo>
                    <a:pt x="4297" y="75"/>
                  </a:lnTo>
                  <a:lnTo>
                    <a:pt x="4347" y="72"/>
                  </a:lnTo>
                  <a:lnTo>
                    <a:pt x="4397" y="68"/>
                  </a:lnTo>
                  <a:lnTo>
                    <a:pt x="4448" y="65"/>
                  </a:lnTo>
                  <a:lnTo>
                    <a:pt x="4498" y="62"/>
                  </a:lnTo>
                  <a:lnTo>
                    <a:pt x="4550" y="58"/>
                  </a:lnTo>
                  <a:lnTo>
                    <a:pt x="4600" y="55"/>
                  </a:lnTo>
                  <a:lnTo>
                    <a:pt x="4649" y="52"/>
                  </a:lnTo>
                  <a:lnTo>
                    <a:pt x="4701" y="50"/>
                  </a:lnTo>
                  <a:lnTo>
                    <a:pt x="4751" y="47"/>
                  </a:lnTo>
                  <a:lnTo>
                    <a:pt x="4802" y="45"/>
                  </a:lnTo>
                  <a:lnTo>
                    <a:pt x="4852" y="42"/>
                  </a:lnTo>
                  <a:lnTo>
                    <a:pt x="4902" y="40"/>
                  </a:lnTo>
                  <a:lnTo>
                    <a:pt x="4954" y="38"/>
                  </a:lnTo>
                  <a:lnTo>
                    <a:pt x="5004" y="37"/>
                  </a:lnTo>
                  <a:lnTo>
                    <a:pt x="5055" y="35"/>
                  </a:lnTo>
                  <a:lnTo>
                    <a:pt x="5105" y="32"/>
                  </a:lnTo>
                  <a:lnTo>
                    <a:pt x="5155" y="30"/>
                  </a:lnTo>
                  <a:lnTo>
                    <a:pt x="5207" y="28"/>
                  </a:lnTo>
                  <a:lnTo>
                    <a:pt x="5256" y="28"/>
                  </a:lnTo>
                  <a:lnTo>
                    <a:pt x="5308" y="27"/>
                  </a:lnTo>
                  <a:lnTo>
                    <a:pt x="5358" y="25"/>
                  </a:lnTo>
                  <a:lnTo>
                    <a:pt x="5408" y="23"/>
                  </a:lnTo>
                  <a:lnTo>
                    <a:pt x="5459" y="22"/>
                  </a:lnTo>
                  <a:lnTo>
                    <a:pt x="5509" y="22"/>
                  </a:lnTo>
                  <a:lnTo>
                    <a:pt x="5561" y="20"/>
                  </a:lnTo>
                  <a:lnTo>
                    <a:pt x="5611" y="18"/>
                  </a:lnTo>
                  <a:lnTo>
                    <a:pt x="5661" y="18"/>
                  </a:lnTo>
                  <a:lnTo>
                    <a:pt x="5712" y="17"/>
                  </a:lnTo>
                  <a:lnTo>
                    <a:pt x="5762" y="17"/>
                  </a:lnTo>
                  <a:lnTo>
                    <a:pt x="5813" y="15"/>
                  </a:lnTo>
                  <a:lnTo>
                    <a:pt x="5863" y="15"/>
                  </a:lnTo>
                  <a:lnTo>
                    <a:pt x="5913" y="13"/>
                  </a:lnTo>
                  <a:lnTo>
                    <a:pt x="5965" y="13"/>
                  </a:lnTo>
                  <a:lnTo>
                    <a:pt x="6015" y="12"/>
                  </a:lnTo>
                  <a:lnTo>
                    <a:pt x="6066" y="12"/>
                  </a:lnTo>
                  <a:lnTo>
                    <a:pt x="6116" y="12"/>
                  </a:lnTo>
                  <a:lnTo>
                    <a:pt x="6166" y="10"/>
                  </a:lnTo>
                  <a:lnTo>
                    <a:pt x="6218" y="10"/>
                  </a:lnTo>
                  <a:lnTo>
                    <a:pt x="6267" y="8"/>
                  </a:lnTo>
                  <a:lnTo>
                    <a:pt x="6319" y="8"/>
                  </a:lnTo>
                  <a:lnTo>
                    <a:pt x="6369" y="8"/>
                  </a:lnTo>
                  <a:lnTo>
                    <a:pt x="6419" y="8"/>
                  </a:lnTo>
                  <a:lnTo>
                    <a:pt x="6470" y="7"/>
                  </a:lnTo>
                  <a:lnTo>
                    <a:pt x="6520" y="7"/>
                  </a:lnTo>
                  <a:lnTo>
                    <a:pt x="6572" y="7"/>
                  </a:lnTo>
                  <a:lnTo>
                    <a:pt x="6622" y="7"/>
                  </a:lnTo>
                  <a:lnTo>
                    <a:pt x="6672" y="5"/>
                  </a:lnTo>
                  <a:lnTo>
                    <a:pt x="6723" y="5"/>
                  </a:lnTo>
                  <a:lnTo>
                    <a:pt x="6773" y="5"/>
                  </a:lnTo>
                  <a:lnTo>
                    <a:pt x="6825" y="5"/>
                  </a:lnTo>
                  <a:lnTo>
                    <a:pt x="6874" y="5"/>
                  </a:lnTo>
                  <a:lnTo>
                    <a:pt x="6924" y="3"/>
                  </a:lnTo>
                  <a:lnTo>
                    <a:pt x="6976" y="3"/>
                  </a:lnTo>
                  <a:lnTo>
                    <a:pt x="7026" y="3"/>
                  </a:lnTo>
                  <a:lnTo>
                    <a:pt x="7077" y="3"/>
                  </a:lnTo>
                  <a:lnTo>
                    <a:pt x="7127" y="3"/>
                  </a:lnTo>
                  <a:lnTo>
                    <a:pt x="7177" y="3"/>
                  </a:lnTo>
                  <a:lnTo>
                    <a:pt x="7229" y="3"/>
                  </a:lnTo>
                  <a:lnTo>
                    <a:pt x="7278" y="3"/>
                  </a:lnTo>
                  <a:lnTo>
                    <a:pt x="7330" y="2"/>
                  </a:lnTo>
                  <a:lnTo>
                    <a:pt x="7380" y="2"/>
                  </a:lnTo>
                  <a:lnTo>
                    <a:pt x="7430" y="2"/>
                  </a:lnTo>
                  <a:lnTo>
                    <a:pt x="7481" y="2"/>
                  </a:lnTo>
                  <a:lnTo>
                    <a:pt x="7531" y="2"/>
                  </a:lnTo>
                  <a:lnTo>
                    <a:pt x="7583" y="2"/>
                  </a:lnTo>
                  <a:lnTo>
                    <a:pt x="7633" y="2"/>
                  </a:lnTo>
                  <a:lnTo>
                    <a:pt x="7683" y="2"/>
                  </a:lnTo>
                  <a:lnTo>
                    <a:pt x="7734" y="2"/>
                  </a:lnTo>
                  <a:lnTo>
                    <a:pt x="7784" y="2"/>
                  </a:lnTo>
                  <a:lnTo>
                    <a:pt x="7836" y="2"/>
                  </a:lnTo>
                  <a:lnTo>
                    <a:pt x="7885" y="2"/>
                  </a:lnTo>
                  <a:lnTo>
                    <a:pt x="7935" y="0"/>
                  </a:lnTo>
                  <a:lnTo>
                    <a:pt x="7987" y="0"/>
                  </a:lnTo>
                </a:path>
              </a:pathLst>
            </a:custGeom>
            <a:noFill/>
            <a:ln w="3333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59" name="Freeform 159"/>
            <p:cNvSpPr>
              <a:spLocks/>
            </p:cNvSpPr>
            <p:nvPr/>
          </p:nvSpPr>
          <p:spPr bwMode="auto">
            <a:xfrm>
              <a:off x="9158288" y="1116013"/>
              <a:ext cx="80962" cy="0"/>
            </a:xfrm>
            <a:custGeom>
              <a:avLst/>
              <a:gdLst>
                <a:gd name="T0" fmla="*/ 0 w 101"/>
                <a:gd name="T1" fmla="*/ 50 w 101"/>
                <a:gd name="T2" fmla="*/ 101 w 101"/>
              </a:gdLst>
              <a:ahLst/>
              <a:cxnLst>
                <a:cxn ang="0">
                  <a:pos x="T0" y="0"/>
                </a:cxn>
                <a:cxn ang="0">
                  <a:pos x="T1" y="0"/>
                </a:cxn>
                <a:cxn ang="0">
                  <a:pos x="T2" y="0"/>
                </a:cxn>
              </a:cxnLst>
              <a:rect l="0" t="0" r="r" b="b"/>
              <a:pathLst>
                <a:path w="101">
                  <a:moveTo>
                    <a:pt x="0" y="0"/>
                  </a:moveTo>
                  <a:lnTo>
                    <a:pt x="50" y="0"/>
                  </a:lnTo>
                  <a:lnTo>
                    <a:pt x="101" y="0"/>
                  </a:lnTo>
                </a:path>
              </a:pathLst>
            </a:custGeom>
            <a:noFill/>
            <a:ln w="333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61" name="Freeform 161"/>
            <p:cNvSpPr>
              <a:spLocks/>
            </p:cNvSpPr>
            <p:nvPr/>
          </p:nvSpPr>
          <p:spPr bwMode="auto">
            <a:xfrm>
              <a:off x="9158288" y="1116013"/>
              <a:ext cx="80962" cy="0"/>
            </a:xfrm>
            <a:custGeom>
              <a:avLst/>
              <a:gdLst>
                <a:gd name="T0" fmla="*/ 0 w 101"/>
                <a:gd name="T1" fmla="*/ 50 w 101"/>
                <a:gd name="T2" fmla="*/ 101 w 101"/>
              </a:gdLst>
              <a:ahLst/>
              <a:cxnLst>
                <a:cxn ang="0">
                  <a:pos x="T0" y="0"/>
                </a:cxn>
                <a:cxn ang="0">
                  <a:pos x="T1" y="0"/>
                </a:cxn>
                <a:cxn ang="0">
                  <a:pos x="T2" y="0"/>
                </a:cxn>
              </a:cxnLst>
              <a:rect l="0" t="0" r="r" b="b"/>
              <a:pathLst>
                <a:path w="101">
                  <a:moveTo>
                    <a:pt x="0" y="0"/>
                  </a:moveTo>
                  <a:lnTo>
                    <a:pt x="50" y="0"/>
                  </a:lnTo>
                  <a:lnTo>
                    <a:pt x="101" y="0"/>
                  </a:lnTo>
                </a:path>
              </a:pathLst>
            </a:custGeom>
            <a:noFill/>
            <a:ln w="33338">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63" name="Freeform 163"/>
            <p:cNvSpPr>
              <a:spLocks/>
            </p:cNvSpPr>
            <p:nvPr/>
          </p:nvSpPr>
          <p:spPr bwMode="auto">
            <a:xfrm>
              <a:off x="9158288" y="5843588"/>
              <a:ext cx="80962" cy="0"/>
            </a:xfrm>
            <a:custGeom>
              <a:avLst/>
              <a:gdLst>
                <a:gd name="T0" fmla="*/ 0 w 101"/>
                <a:gd name="T1" fmla="*/ 50 w 101"/>
                <a:gd name="T2" fmla="*/ 101 w 101"/>
              </a:gdLst>
              <a:ahLst/>
              <a:cxnLst>
                <a:cxn ang="0">
                  <a:pos x="T0" y="0"/>
                </a:cxn>
                <a:cxn ang="0">
                  <a:pos x="T1" y="0"/>
                </a:cxn>
                <a:cxn ang="0">
                  <a:pos x="T2" y="0"/>
                </a:cxn>
              </a:cxnLst>
              <a:rect l="0" t="0" r="r" b="b"/>
              <a:pathLst>
                <a:path w="101">
                  <a:moveTo>
                    <a:pt x="0" y="0"/>
                  </a:moveTo>
                  <a:lnTo>
                    <a:pt x="50" y="0"/>
                  </a:lnTo>
                  <a:lnTo>
                    <a:pt x="101" y="0"/>
                  </a:lnTo>
                </a:path>
              </a:pathLst>
            </a:custGeom>
            <a:noFill/>
            <a:ln w="33338">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65" name="Line 165"/>
            <p:cNvSpPr>
              <a:spLocks noChangeShapeType="1"/>
            </p:cNvSpPr>
            <p:nvPr/>
          </p:nvSpPr>
          <p:spPr bwMode="auto">
            <a:xfrm>
              <a:off x="4040188" y="3709988"/>
              <a:ext cx="47625" cy="0"/>
            </a:xfrm>
            <a:prstGeom prst="line">
              <a:avLst/>
            </a:prstGeom>
            <a:noFill/>
            <a:ln w="33338">
              <a:solidFill>
                <a:srgbClr val="FF0000"/>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66" name="Freeform 166"/>
            <p:cNvSpPr>
              <a:spLocks/>
            </p:cNvSpPr>
            <p:nvPr/>
          </p:nvSpPr>
          <p:spPr bwMode="auto">
            <a:xfrm>
              <a:off x="4146550" y="3709988"/>
              <a:ext cx="109537" cy="0"/>
            </a:xfrm>
            <a:custGeom>
              <a:avLst/>
              <a:gdLst>
                <a:gd name="T0" fmla="*/ 0 w 83"/>
                <a:gd name="T1" fmla="*/ 47 w 83"/>
                <a:gd name="T2" fmla="*/ 83 w 83"/>
              </a:gdLst>
              <a:ahLst/>
              <a:cxnLst>
                <a:cxn ang="0">
                  <a:pos x="T0" y="0"/>
                </a:cxn>
                <a:cxn ang="0">
                  <a:pos x="T1" y="0"/>
                </a:cxn>
                <a:cxn ang="0">
                  <a:pos x="T2" y="0"/>
                </a:cxn>
              </a:cxnLst>
              <a:rect l="0" t="0" r="r" b="b"/>
              <a:pathLst>
                <a:path w="83">
                  <a:moveTo>
                    <a:pt x="0" y="0"/>
                  </a:moveTo>
                  <a:lnTo>
                    <a:pt x="47" y="0"/>
                  </a:lnTo>
                  <a:lnTo>
                    <a:pt x="8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67" name="Freeform 167"/>
            <p:cNvSpPr>
              <a:spLocks/>
            </p:cNvSpPr>
            <p:nvPr/>
          </p:nvSpPr>
          <p:spPr bwMode="auto">
            <a:xfrm>
              <a:off x="4314825" y="3709988"/>
              <a:ext cx="109537" cy="0"/>
            </a:xfrm>
            <a:custGeom>
              <a:avLst/>
              <a:gdLst>
                <a:gd name="T0" fmla="*/ 0 w 83"/>
                <a:gd name="T1" fmla="*/ 47 w 83"/>
                <a:gd name="T2" fmla="*/ 83 w 83"/>
              </a:gdLst>
              <a:ahLst/>
              <a:cxnLst>
                <a:cxn ang="0">
                  <a:pos x="T0" y="0"/>
                </a:cxn>
                <a:cxn ang="0">
                  <a:pos x="T1" y="0"/>
                </a:cxn>
                <a:cxn ang="0">
                  <a:pos x="T2" y="0"/>
                </a:cxn>
              </a:cxnLst>
              <a:rect l="0" t="0" r="r" b="b"/>
              <a:pathLst>
                <a:path w="83">
                  <a:moveTo>
                    <a:pt x="0" y="0"/>
                  </a:moveTo>
                  <a:lnTo>
                    <a:pt x="47" y="0"/>
                  </a:lnTo>
                  <a:lnTo>
                    <a:pt x="83" y="0"/>
                  </a:lnTo>
                </a:path>
              </a:pathLst>
            </a:custGeom>
            <a:noFill/>
            <a:ln w="33338">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68" name="Line 168"/>
            <p:cNvSpPr>
              <a:spLocks noChangeShapeType="1"/>
            </p:cNvSpPr>
            <p:nvPr/>
          </p:nvSpPr>
          <p:spPr bwMode="auto">
            <a:xfrm>
              <a:off x="4481513" y="3709988"/>
              <a:ext cx="61912" cy="0"/>
            </a:xfrm>
            <a:prstGeom prst="line">
              <a:avLst/>
            </a:prstGeom>
            <a:noFill/>
            <a:ln w="33338">
              <a:solidFill>
                <a:srgbClr val="FF0000"/>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69" name="Oval 169"/>
            <p:cNvSpPr>
              <a:spLocks noChangeArrowheads="1"/>
            </p:cNvSpPr>
            <p:nvPr/>
          </p:nvSpPr>
          <p:spPr bwMode="auto">
            <a:xfrm>
              <a:off x="4206875" y="3619500"/>
              <a:ext cx="184150" cy="182563"/>
            </a:xfrm>
            <a:prstGeom prst="ellipse">
              <a:avLst/>
            </a:pr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71" name="Line 171"/>
            <p:cNvSpPr>
              <a:spLocks noChangeShapeType="1"/>
            </p:cNvSpPr>
            <p:nvPr/>
          </p:nvSpPr>
          <p:spPr bwMode="auto">
            <a:xfrm>
              <a:off x="4040188" y="4054475"/>
              <a:ext cx="515937" cy="0"/>
            </a:xfrm>
            <a:prstGeom prst="line">
              <a:avLst/>
            </a:prstGeom>
            <a:noFill/>
            <a:ln w="33338">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74" name="Rectangle 174"/>
            <p:cNvSpPr>
              <a:spLocks noChangeArrowheads="1"/>
            </p:cNvSpPr>
            <p:nvPr/>
          </p:nvSpPr>
          <p:spPr bwMode="auto">
            <a:xfrm>
              <a:off x="3835401" y="3495675"/>
              <a:ext cx="5688012" cy="1117600"/>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75" name="Line 175"/>
            <p:cNvSpPr>
              <a:spLocks noChangeShapeType="1"/>
            </p:cNvSpPr>
            <p:nvPr/>
          </p:nvSpPr>
          <p:spPr bwMode="auto">
            <a:xfrm>
              <a:off x="2819400" y="3479800"/>
              <a:ext cx="6419850" cy="0"/>
            </a:xfrm>
            <a:prstGeom prst="line">
              <a:avLst/>
            </a:prstGeom>
            <a:noFill/>
            <a:ln w="333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77" name="Line 177"/>
            <p:cNvSpPr>
              <a:spLocks noChangeShapeType="1"/>
            </p:cNvSpPr>
            <p:nvPr/>
          </p:nvSpPr>
          <p:spPr bwMode="auto">
            <a:xfrm flipV="1">
              <a:off x="4424363" y="1114425"/>
              <a:ext cx="0" cy="4729163"/>
            </a:xfrm>
            <a:prstGeom prst="line">
              <a:avLst/>
            </a:prstGeom>
            <a:noFill/>
            <a:ln w="1270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79" name="Line 179"/>
            <p:cNvSpPr>
              <a:spLocks noChangeShapeType="1"/>
            </p:cNvSpPr>
            <p:nvPr/>
          </p:nvSpPr>
          <p:spPr bwMode="auto">
            <a:xfrm flipV="1">
              <a:off x="3621088" y="1114425"/>
              <a:ext cx="0" cy="4729163"/>
            </a:xfrm>
            <a:prstGeom prst="line">
              <a:avLst/>
            </a:prstGeom>
            <a:noFill/>
            <a:ln w="1270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81" name="Line 181"/>
            <p:cNvSpPr>
              <a:spLocks noChangeShapeType="1"/>
            </p:cNvSpPr>
            <p:nvPr/>
          </p:nvSpPr>
          <p:spPr bwMode="auto">
            <a:xfrm flipV="1">
              <a:off x="6029325" y="1114425"/>
              <a:ext cx="0" cy="4729163"/>
            </a:xfrm>
            <a:prstGeom prst="line">
              <a:avLst/>
            </a:prstGeom>
            <a:noFill/>
            <a:ln w="1270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82" name="Line 182"/>
            <p:cNvSpPr>
              <a:spLocks noChangeShapeType="1"/>
            </p:cNvSpPr>
            <p:nvPr/>
          </p:nvSpPr>
          <p:spPr bwMode="auto">
            <a:xfrm flipV="1">
              <a:off x="9239250" y="1114425"/>
              <a:ext cx="0" cy="4729163"/>
            </a:xfrm>
            <a:prstGeom prst="line">
              <a:avLst/>
            </a:prstGeom>
            <a:noFill/>
            <a:ln w="158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83" name="Rectangle 183"/>
            <p:cNvSpPr>
              <a:spLocks noChangeArrowheads="1"/>
            </p:cNvSpPr>
            <p:nvPr/>
          </p:nvSpPr>
          <p:spPr bwMode="auto">
            <a:xfrm>
              <a:off x="2813050" y="782638"/>
              <a:ext cx="1205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cs typeface="Arial" panose="020B0604020202020204" pitchFamily="34" charset="0"/>
                </a:rPr>
                <a:t>N=10 p=0.5</a:t>
              </a:r>
              <a:endParaRPr kumimoji="0" lang="en-US" altLang="en-US" b="0" i="0" u="none" strike="noStrike" cap="none" normalizeH="0" baseline="0" dirty="0">
                <a:ln>
                  <a:noFill/>
                </a:ln>
                <a:solidFill>
                  <a:schemeClr val="tx1"/>
                </a:solidFill>
                <a:effectLst/>
                <a:cs typeface="Arial" panose="020B0604020202020204" pitchFamily="34" charset="0"/>
              </a:endParaRPr>
            </a:p>
          </p:txBody>
        </p:sp>
        <p:sp>
          <p:nvSpPr>
            <p:cNvPr id="170" name="Rectangle 170"/>
            <p:cNvSpPr>
              <a:spLocks noChangeArrowheads="1"/>
            </p:cNvSpPr>
            <p:nvPr/>
          </p:nvSpPr>
          <p:spPr bwMode="auto">
            <a:xfrm>
              <a:off x="4714876" y="3900488"/>
              <a:ext cx="2393925"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FF"/>
                  </a:solidFill>
                  <a:effectLst/>
                  <a:cs typeface="Arial" panose="020B0604020202020204" pitchFamily="34" charset="0"/>
                </a:rPr>
                <a:t>Inbreeding coefficient F</a:t>
              </a:r>
            </a:p>
          </p:txBody>
        </p:sp>
        <p:sp>
          <p:nvSpPr>
            <p:cNvPr id="164" name="Rectangle 164"/>
            <p:cNvSpPr>
              <a:spLocks noChangeArrowheads="1"/>
            </p:cNvSpPr>
            <p:nvPr/>
          </p:nvSpPr>
          <p:spPr bwMode="auto">
            <a:xfrm>
              <a:off x="4714876" y="3557588"/>
              <a:ext cx="4488408"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cs typeface="Arial" panose="020B0604020202020204" pitchFamily="34" charset="0"/>
                </a:rPr>
                <a:t>Probability of random population being fixed</a:t>
              </a:r>
            </a:p>
          </p:txBody>
        </p:sp>
      </p:grpSp>
      <p:sp>
        <p:nvSpPr>
          <p:cNvPr id="186" name="TextBox 185"/>
          <p:cNvSpPr txBox="1"/>
          <p:nvPr/>
        </p:nvSpPr>
        <p:spPr>
          <a:xfrm>
            <a:off x="72000" y="36000"/>
            <a:ext cx="11982653"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solidFill>
                  <a:srgbClr val="0033CC"/>
                </a:solidFill>
                <a:latin typeface="Arial" panose="020B0604020202020204" pitchFamily="34" charset="0"/>
                <a:cs typeface="Arial" panose="020B0604020202020204" pitchFamily="34" charset="0"/>
              </a:rPr>
              <a:t>N=10; </a:t>
            </a:r>
            <a:r>
              <a:rPr lang="en-GB" sz="2400" dirty="0">
                <a:latin typeface="Arial" panose="020B0604020202020204" pitchFamily="34" charset="0"/>
                <a:cs typeface="Arial" panose="020B0604020202020204" pitchFamily="34" charset="0"/>
              </a:rPr>
              <a:t>p</a:t>
            </a:r>
            <a:r>
              <a:rPr lang="en-GB" sz="2400" baseline="-25000" dirty="0">
                <a:latin typeface="Arial" panose="020B0604020202020204" pitchFamily="34" charset="0"/>
                <a:cs typeface="Arial" panose="020B0604020202020204" pitchFamily="34" charset="0"/>
              </a:rPr>
              <a:t>0</a:t>
            </a:r>
            <a:r>
              <a:rPr lang="en-GB" sz="2400" dirty="0">
                <a:latin typeface="Arial" panose="020B0604020202020204" pitchFamily="34" charset="0"/>
                <a:cs typeface="Arial" panose="020B0604020202020204" pitchFamily="34" charset="0"/>
              </a:rPr>
              <a:t>(A1)=0.5. Longer perspective (t=160 generations of Drift).</a:t>
            </a:r>
          </a:p>
        </p:txBody>
      </p:sp>
      <p:sp>
        <p:nvSpPr>
          <p:cNvPr id="180" name="Line 181"/>
          <p:cNvSpPr>
            <a:spLocks noChangeShapeType="1"/>
          </p:cNvSpPr>
          <p:nvPr/>
        </p:nvSpPr>
        <p:spPr bwMode="auto">
          <a:xfrm flipV="1">
            <a:off x="4925072" y="1124104"/>
            <a:ext cx="0" cy="4729163"/>
          </a:xfrm>
          <a:prstGeom prst="line">
            <a:avLst/>
          </a:prstGeom>
          <a:noFill/>
          <a:ln w="1270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85" name="Rectangle 2252"/>
          <p:cNvSpPr>
            <a:spLocks noChangeArrowheads="1"/>
          </p:cNvSpPr>
          <p:nvPr/>
        </p:nvSpPr>
        <p:spPr bwMode="auto">
          <a:xfrm rot="16200000">
            <a:off x="5980775" y="3148484"/>
            <a:ext cx="33044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cs typeface="Arial" panose="020B0604020202020204" pitchFamily="34" charset="0"/>
              </a:rPr>
              <a:t>Prob. </a:t>
            </a:r>
            <a:r>
              <a:rPr lang="en-US" altLang="en-US" dirty="0">
                <a:solidFill>
                  <a:srgbClr val="FF0000"/>
                </a:solidFill>
                <a:cs typeface="Arial" panose="020B0604020202020204" pitchFamily="34" charset="0"/>
              </a:rPr>
              <a:t>of fix.</a:t>
            </a:r>
            <a:r>
              <a:rPr lang="en-US" altLang="en-US" dirty="0">
                <a:solidFill>
                  <a:srgbClr val="000000"/>
                </a:solidFill>
                <a:cs typeface="Arial" panose="020B0604020202020204" pitchFamily="34" charset="0"/>
              </a:rPr>
              <a:t> / </a:t>
            </a:r>
            <a:r>
              <a:rPr lang="en-US" altLang="en-US" dirty="0">
                <a:solidFill>
                  <a:srgbClr val="0033CC"/>
                </a:solidFill>
                <a:cs typeface="Arial" panose="020B0604020202020204" pitchFamily="34" charset="0"/>
              </a:rPr>
              <a:t>Inbreeding </a:t>
            </a:r>
            <a:r>
              <a:rPr lang="en-US" altLang="en-US" dirty="0" err="1">
                <a:solidFill>
                  <a:srgbClr val="0033CC"/>
                </a:solidFill>
                <a:cs typeface="Arial" panose="020B0604020202020204" pitchFamily="34" charset="0"/>
              </a:rPr>
              <a:t>Coeff</a:t>
            </a:r>
            <a:r>
              <a:rPr lang="en-US" altLang="en-US" dirty="0">
                <a:solidFill>
                  <a:srgbClr val="0033CC"/>
                </a:solidFill>
                <a:cs typeface="Arial" panose="020B0604020202020204" pitchFamily="34" charset="0"/>
              </a:rPr>
              <a:t>. </a:t>
            </a:r>
            <a:endParaRPr kumimoji="0" lang="en-US" altLang="en-US" b="0" i="0" u="none" strike="noStrike" cap="none" normalizeH="0" baseline="0" dirty="0">
              <a:ln>
                <a:noFill/>
              </a:ln>
              <a:solidFill>
                <a:srgbClr val="0033CC"/>
              </a:solidFill>
              <a:effectLst/>
              <a:cs typeface="Arial" panose="020B0604020202020204" pitchFamily="34" charset="0"/>
            </a:endParaRPr>
          </a:p>
        </p:txBody>
      </p:sp>
      <p:sp>
        <p:nvSpPr>
          <p:cNvPr id="178" name="Textfeld 5">
            <a:extLst>
              <a:ext uri="{FF2B5EF4-FFF2-40B4-BE49-F238E27FC236}">
                <a16:creationId xmlns:a16="http://schemas.microsoft.com/office/drawing/2014/main" id="{B9426C84-790C-489B-98A8-A9A69BC092BF}"/>
              </a:ext>
            </a:extLst>
          </p:cNvPr>
          <p:cNvSpPr txBox="1"/>
          <p:nvPr/>
        </p:nvSpPr>
        <p:spPr>
          <a:xfrm>
            <a:off x="12122" y="6371332"/>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7</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4362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9" name="Object 188"/>
          <p:cNvGraphicFramePr>
            <a:graphicFrameLocks noChangeAspect="1"/>
          </p:cNvGraphicFramePr>
          <p:nvPr>
            <p:extLst>
              <p:ext uri="{D42A27DB-BD31-4B8C-83A1-F6EECF244321}">
                <p14:modId xmlns:p14="http://schemas.microsoft.com/office/powerpoint/2010/main" val="4248231171"/>
              </p:ext>
            </p:extLst>
          </p:nvPr>
        </p:nvGraphicFramePr>
        <p:xfrm>
          <a:off x="168275" y="523875"/>
          <a:ext cx="8963025" cy="4751388"/>
        </p:xfrm>
        <a:graphic>
          <a:graphicData uri="http://schemas.openxmlformats.org/presentationml/2006/ole">
            <mc:AlternateContent xmlns:mc="http://schemas.openxmlformats.org/markup-compatibility/2006">
              <mc:Choice xmlns:v="urn:schemas-microsoft-com:vml" Requires="v">
                <p:oleObj spid="_x0000_s6397" name="Document" r:id="rId3" imgW="5960676" imgH="3160590" progId="Word.Document.12">
                  <p:link updateAutomatic="1"/>
                </p:oleObj>
              </mc:Choice>
              <mc:Fallback>
                <p:oleObj name="Document" r:id="rId3" imgW="5960676" imgH="3160590" progId="Word.Document.12">
                  <p:link updateAutomatic="1"/>
                  <p:pic>
                    <p:nvPicPr>
                      <p:cNvPr id="189" name="Object 188"/>
                      <p:cNvPicPr/>
                      <p:nvPr/>
                    </p:nvPicPr>
                    <p:blipFill>
                      <a:blip r:embed="rId4"/>
                      <a:stretch>
                        <a:fillRect/>
                      </a:stretch>
                    </p:blipFill>
                    <p:spPr>
                      <a:xfrm>
                        <a:off x="168275" y="523875"/>
                        <a:ext cx="8963025" cy="4751388"/>
                      </a:xfrm>
                      <a:prstGeom prst="rect">
                        <a:avLst/>
                      </a:prstGeom>
                      <a:solidFill>
                        <a:schemeClr val="bg1"/>
                      </a:solidFill>
                    </p:spPr>
                  </p:pic>
                </p:oleObj>
              </mc:Fallback>
            </mc:AlternateContent>
          </a:graphicData>
        </a:graphic>
      </p:graphicFrame>
      <p:sp>
        <p:nvSpPr>
          <p:cNvPr id="2" name="Rectangle 1"/>
          <p:cNvSpPr/>
          <p:nvPr/>
        </p:nvSpPr>
        <p:spPr>
          <a:xfrm>
            <a:off x="72000" y="513433"/>
            <a:ext cx="9125788" cy="4273918"/>
          </a:xfrm>
          <a:prstGeom prst="rect">
            <a:avLst/>
          </a:prstGeom>
          <a:no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TextBox 185"/>
          <p:cNvSpPr txBox="1"/>
          <p:nvPr/>
        </p:nvSpPr>
        <p:spPr>
          <a:xfrm>
            <a:off x="72000" y="0"/>
            <a:ext cx="1200487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 longer perspective, across 160 generations of Drift, still N=10 and p</a:t>
            </a:r>
            <a:r>
              <a:rPr lang="en-GB" sz="2400" baseline="-25000" dirty="0">
                <a:latin typeface="Arial" panose="020B0604020202020204" pitchFamily="34" charset="0"/>
                <a:cs typeface="Arial" panose="020B0604020202020204" pitchFamily="34" charset="0"/>
              </a:rPr>
              <a:t>0</a:t>
            </a:r>
            <a:r>
              <a:rPr lang="en-GB" sz="2400" dirty="0">
                <a:latin typeface="Arial" panose="020B0604020202020204" pitchFamily="34" charset="0"/>
                <a:cs typeface="Arial" panose="020B0604020202020204" pitchFamily="34" charset="0"/>
              </a:rPr>
              <a:t>=0.5 (p at t=0).</a:t>
            </a:r>
          </a:p>
        </p:txBody>
      </p:sp>
      <p:sp>
        <p:nvSpPr>
          <p:cNvPr id="187" name="TextBox 186"/>
          <p:cNvSpPr txBox="1"/>
          <p:nvPr/>
        </p:nvSpPr>
        <p:spPr>
          <a:xfrm>
            <a:off x="9321800" y="817033"/>
            <a:ext cx="2755076" cy="397031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a:latin typeface="Arial" panose="020B0604020202020204" pitchFamily="34" charset="0"/>
                <a:cs typeface="Arial" panose="020B0604020202020204" pitchFamily="34" charset="0"/>
              </a:rPr>
              <a:t>The distribution, here based on 3200 simulated small populations, be-comes soon shaped like letter U.</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see most of the populations assembled near to the allele </a:t>
            </a:r>
            <a:r>
              <a:rPr lang="en-US" dirty="0" err="1">
                <a:latin typeface="Arial" panose="020B0604020202020204" pitchFamily="34" charset="0"/>
                <a:cs typeface="Arial" panose="020B0604020202020204" pitchFamily="34" charset="0"/>
              </a:rPr>
              <a:t>fre-quencies</a:t>
            </a:r>
            <a:r>
              <a:rPr lang="en-US" dirty="0">
                <a:latin typeface="Arial" panose="020B0604020202020204" pitchFamily="34" charset="0"/>
                <a:cs typeface="Arial" panose="020B0604020202020204" pitchFamily="34" charset="0"/>
              </a:rPr>
              <a:t> 0 or 1. The longer Drift runs, the less frequent are populations with intermediate allele frequencies. </a:t>
            </a:r>
            <a:endParaRPr lang="en-US" dirty="0"/>
          </a:p>
        </p:txBody>
      </p:sp>
      <p:sp>
        <p:nvSpPr>
          <p:cNvPr id="190" name="TextBox 189"/>
          <p:cNvSpPr txBox="1"/>
          <p:nvPr/>
        </p:nvSpPr>
        <p:spPr>
          <a:xfrm>
            <a:off x="148167" y="4965415"/>
            <a:ext cx="11959166" cy="175432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Interestingly, populations with </a:t>
            </a:r>
            <a:r>
              <a:rPr lang="en-GB" dirty="0">
                <a:solidFill>
                  <a:srgbClr val="0000FF"/>
                </a:solidFill>
                <a:latin typeface="Arial" panose="020B0604020202020204" pitchFamily="34" charset="0"/>
                <a:cs typeface="Arial" panose="020B0604020202020204" pitchFamily="34" charset="0"/>
              </a:rPr>
              <a:t>intermediate allele frequencies </a:t>
            </a:r>
            <a:r>
              <a:rPr lang="en-GB" dirty="0">
                <a:latin typeface="Arial" panose="020B0604020202020204" pitchFamily="34" charset="0"/>
                <a:cs typeface="Arial" panose="020B0604020202020204" pitchFamily="34" charset="0"/>
              </a:rPr>
              <a:t>as </a:t>
            </a:r>
            <a:r>
              <a:rPr lang="en-GB" dirty="0">
                <a:solidFill>
                  <a:srgbClr val="0000FF"/>
                </a:solidFill>
                <a:latin typeface="Arial" panose="020B0604020202020204" pitchFamily="34" charset="0"/>
                <a:cs typeface="Arial" panose="020B0604020202020204" pitchFamily="34" charset="0"/>
              </a:rPr>
              <a:t>0.1 ≤ p(A1) ≤ 0.9 </a:t>
            </a:r>
            <a:r>
              <a:rPr lang="en-GB" dirty="0">
                <a:latin typeface="Arial" panose="020B0604020202020204" pitchFamily="34" charset="0"/>
                <a:cs typeface="Arial" panose="020B0604020202020204" pitchFamily="34" charset="0"/>
              </a:rPr>
              <a:t>are quite evenly distributed across these 8 classes on our scale. In generation </a:t>
            </a:r>
            <a:r>
              <a:rPr lang="en-GB" dirty="0">
                <a:solidFill>
                  <a:srgbClr val="FF0000"/>
                </a:solidFill>
                <a:latin typeface="Arial" panose="020B0604020202020204" pitchFamily="34" charset="0"/>
                <a:cs typeface="Arial" panose="020B0604020202020204" pitchFamily="34" charset="0"/>
              </a:rPr>
              <a:t>20</a:t>
            </a:r>
            <a:r>
              <a:rPr lang="en-GB" dirty="0">
                <a:latin typeface="Arial" panose="020B0604020202020204" pitchFamily="34" charset="0"/>
                <a:cs typeface="Arial" panose="020B0604020202020204" pitchFamily="34" charset="0"/>
              </a:rPr>
              <a:t>, we have from 149 to 191 populations per intermediate frequency class, i.e. about 5% of the small populations per class. In generation 40, it is about 2% per class, in generation 80, it is 0.25% per class (from 6 to 12 small populations). The picture is: Since Drift is unavoidable in nature and in breeding, probably intermediate allele frequencies are rather rarely realized and cases with minority alleles and even fixation of either allele are not unusual. Mutation and Selection will not change much of this general picture.</a:t>
            </a:r>
          </a:p>
        </p:txBody>
      </p:sp>
      <p:sp>
        <p:nvSpPr>
          <p:cNvPr id="7" name="Textfeld 5">
            <a:extLst>
              <a:ext uri="{FF2B5EF4-FFF2-40B4-BE49-F238E27FC236}">
                <a16:creationId xmlns:a16="http://schemas.microsoft.com/office/drawing/2014/main" id="{0922D793-6C76-4FB4-9EA9-DBC2F8A92742}"/>
              </a:ext>
            </a:extLst>
          </p:cNvPr>
          <p:cNvSpPr txBox="1"/>
          <p:nvPr/>
        </p:nvSpPr>
        <p:spPr>
          <a:xfrm>
            <a:off x="11235728" y="399758"/>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8</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017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pieren 34"/>
          <p:cNvGrpSpPr/>
          <p:nvPr/>
        </p:nvGrpSpPr>
        <p:grpSpPr>
          <a:xfrm>
            <a:off x="172599" y="777523"/>
            <a:ext cx="5949950" cy="5508625"/>
            <a:chOff x="172599" y="664979"/>
            <a:chExt cx="5949950" cy="5508625"/>
          </a:xfrm>
          <a:effectLst>
            <a:outerShdw blurRad="50800" dist="38100" dir="2700000" algn="tl" rotWithShape="0">
              <a:prstClr val="black">
                <a:alpha val="40000"/>
              </a:prstClr>
            </a:outerShdw>
          </a:effectLst>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599" y="664979"/>
              <a:ext cx="594995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uppieren 26"/>
            <p:cNvGrpSpPr/>
            <p:nvPr/>
          </p:nvGrpSpPr>
          <p:grpSpPr>
            <a:xfrm>
              <a:off x="1986392" y="1732644"/>
              <a:ext cx="2320832" cy="2551990"/>
              <a:chOff x="1958256" y="1212128"/>
              <a:chExt cx="2320832" cy="2551990"/>
            </a:xfrm>
          </p:grpSpPr>
          <p:sp>
            <p:nvSpPr>
              <p:cNvPr id="5" name="Parallelogramm 4"/>
              <p:cNvSpPr/>
              <p:nvPr/>
            </p:nvSpPr>
            <p:spPr>
              <a:xfrm rot="1562328">
                <a:off x="1958256" y="1212128"/>
                <a:ext cx="101582" cy="45719"/>
              </a:xfrm>
              <a:prstGeom prst="parallelogram">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uppieren 6"/>
              <p:cNvGrpSpPr/>
              <p:nvPr/>
            </p:nvGrpSpPr>
            <p:grpSpPr>
              <a:xfrm>
                <a:off x="2701239" y="1720784"/>
                <a:ext cx="1577849" cy="2043334"/>
                <a:chOff x="2701239" y="1720784"/>
                <a:chExt cx="1577849" cy="2043334"/>
              </a:xfrm>
            </p:grpSpPr>
            <p:sp>
              <p:nvSpPr>
                <p:cNvPr id="13" name="Parallelogramm 12"/>
                <p:cNvSpPr/>
                <p:nvPr/>
              </p:nvSpPr>
              <p:spPr>
                <a:xfrm rot="1562328">
                  <a:off x="2701239" y="3718399"/>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m 13"/>
                <p:cNvSpPr/>
                <p:nvPr/>
              </p:nvSpPr>
              <p:spPr>
                <a:xfrm rot="1562328">
                  <a:off x="2865142" y="3339795"/>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m 14"/>
                <p:cNvSpPr/>
                <p:nvPr/>
              </p:nvSpPr>
              <p:spPr>
                <a:xfrm rot="1562328">
                  <a:off x="3021376" y="3275577"/>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m 15"/>
                <p:cNvSpPr/>
                <p:nvPr/>
              </p:nvSpPr>
              <p:spPr>
                <a:xfrm rot="1562328">
                  <a:off x="3168024" y="3307206"/>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m 16"/>
                <p:cNvSpPr/>
                <p:nvPr/>
              </p:nvSpPr>
              <p:spPr>
                <a:xfrm rot="1562328">
                  <a:off x="3353013" y="3012950"/>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m 17"/>
                <p:cNvSpPr/>
                <p:nvPr/>
              </p:nvSpPr>
              <p:spPr>
                <a:xfrm rot="1562328">
                  <a:off x="3513082" y="2722526"/>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m 18"/>
                <p:cNvSpPr/>
                <p:nvPr/>
              </p:nvSpPr>
              <p:spPr>
                <a:xfrm rot="1562328">
                  <a:off x="3669316" y="2179062"/>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m 19"/>
                <p:cNvSpPr/>
                <p:nvPr/>
              </p:nvSpPr>
              <p:spPr>
                <a:xfrm rot="1562328">
                  <a:off x="3835135" y="1880970"/>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m 21"/>
                <p:cNvSpPr/>
                <p:nvPr/>
              </p:nvSpPr>
              <p:spPr>
                <a:xfrm rot="1562328">
                  <a:off x="3987535" y="1792792"/>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m 22"/>
                <p:cNvSpPr/>
                <p:nvPr/>
              </p:nvSpPr>
              <p:spPr>
                <a:xfrm rot="1562328">
                  <a:off x="4177506" y="1720784"/>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6" name="Textfeld 4"/>
          <p:cNvSpPr txBox="1">
            <a:spLocks noChangeArrowheads="1"/>
          </p:cNvSpPr>
          <p:nvPr/>
        </p:nvSpPr>
        <p:spPr bwMode="auto">
          <a:xfrm>
            <a:off x="72000" y="18522"/>
            <a:ext cx="12015225" cy="461665"/>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de-DE" sz="2400" dirty="0">
                <a:latin typeface="Arial" panose="020B0604020202020204" pitchFamily="34" charset="0"/>
                <a:cs typeface="Arial" panose="020B0604020202020204" pitchFamily="34" charset="0"/>
              </a:rPr>
              <a:t>Same; just with results from a lab experiment (with </a:t>
            </a:r>
            <a:r>
              <a:rPr lang="en-GB" altLang="de-DE" sz="2400" i="1" dirty="0">
                <a:latin typeface="Arial" panose="020B0604020202020204" pitchFamily="34" charset="0"/>
                <a:cs typeface="Arial" panose="020B0604020202020204" pitchFamily="34" charset="0"/>
              </a:rPr>
              <a:t>Drosophila</a:t>
            </a:r>
            <a:r>
              <a:rPr lang="en-GB" altLang="de-DE" sz="2400" dirty="0">
                <a:latin typeface="Arial" panose="020B0604020202020204" pitchFamily="34" charset="0"/>
                <a:cs typeface="Arial" panose="020B0604020202020204" pitchFamily="34" charset="0"/>
              </a:rPr>
              <a:t> flies).</a:t>
            </a:r>
            <a:endParaRPr lang="en-GB" altLang="de-DE" sz="2600" dirty="0"/>
          </a:p>
        </p:txBody>
      </p:sp>
      <p:sp>
        <p:nvSpPr>
          <p:cNvPr id="29" name="Textfeld 28"/>
          <p:cNvSpPr txBox="1"/>
          <p:nvPr/>
        </p:nvSpPr>
        <p:spPr>
          <a:xfrm>
            <a:off x="4200762" y="715799"/>
            <a:ext cx="1331050"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de-DE" dirty="0">
                <a:latin typeface="Arial" panose="020B0604020202020204" pitchFamily="34" charset="0"/>
                <a:cs typeface="Arial" panose="020B0604020202020204" pitchFamily="34" charset="0"/>
              </a:rPr>
              <a:t>Allele </a:t>
            </a:r>
            <a:r>
              <a:rPr lang="de-DE" dirty="0" err="1">
                <a:latin typeface="Arial" panose="020B0604020202020204" pitchFamily="34" charset="0"/>
                <a:cs typeface="Arial" panose="020B0604020202020204" pitchFamily="34" charset="0"/>
              </a:rPr>
              <a:t>fixed</a:t>
            </a:r>
            <a:r>
              <a:rPr lang="de-DE" dirty="0">
                <a:latin typeface="Arial" panose="020B0604020202020204" pitchFamily="34" charset="0"/>
                <a:cs typeface="Arial" panose="020B0604020202020204" pitchFamily="34" charset="0"/>
              </a:rPr>
              <a:t> (p=1)</a:t>
            </a:r>
          </a:p>
        </p:txBody>
      </p:sp>
      <p:sp>
        <p:nvSpPr>
          <p:cNvPr id="30" name="Textfeld 29"/>
          <p:cNvSpPr txBox="1"/>
          <p:nvPr/>
        </p:nvSpPr>
        <p:spPr>
          <a:xfrm>
            <a:off x="2981054" y="1512824"/>
            <a:ext cx="1331050" cy="646331"/>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square" rtlCol="0">
            <a:spAutoFit/>
          </a:bodyPr>
          <a:lstStyle/>
          <a:p>
            <a:pPr algn="ctr"/>
            <a:r>
              <a:rPr lang="de-DE" dirty="0">
                <a:latin typeface="Arial" panose="020B0604020202020204" pitchFamily="34" charset="0"/>
                <a:cs typeface="Arial" panose="020B0604020202020204" pitchFamily="34" charset="0"/>
              </a:rPr>
              <a:t>Allele lost (p=0)</a:t>
            </a:r>
          </a:p>
        </p:txBody>
      </p:sp>
      <p:sp>
        <p:nvSpPr>
          <p:cNvPr id="31" name="Textfeld 30"/>
          <p:cNvSpPr txBox="1"/>
          <p:nvPr/>
        </p:nvSpPr>
        <p:spPr>
          <a:xfrm rot="1080000">
            <a:off x="1689090" y="5266162"/>
            <a:ext cx="1331050" cy="369332"/>
          </a:xfrm>
          <a:prstGeom prst="rect">
            <a:avLst/>
          </a:prstGeom>
          <a:solidFill>
            <a:schemeClr val="bg1"/>
          </a:solidFill>
          <a:ln>
            <a:noFill/>
          </a:ln>
          <a:effectLst/>
        </p:spPr>
        <p:txBody>
          <a:bodyPr wrap="square" rtlCol="0">
            <a:spAutoFit/>
          </a:bodyPr>
          <a:lstStyle/>
          <a:p>
            <a:pPr algn="ctr"/>
            <a:r>
              <a:rPr lang="de-DE" dirty="0">
                <a:latin typeface="Arial" panose="020B0604020202020204" pitchFamily="34" charset="0"/>
                <a:cs typeface="Arial" panose="020B0604020202020204" pitchFamily="34" charset="0"/>
              </a:rPr>
              <a:t>Generation</a:t>
            </a:r>
          </a:p>
        </p:txBody>
      </p:sp>
      <p:sp>
        <p:nvSpPr>
          <p:cNvPr id="32" name="Textfeld 31"/>
          <p:cNvSpPr txBox="1"/>
          <p:nvPr/>
        </p:nvSpPr>
        <p:spPr>
          <a:xfrm rot="-2520000">
            <a:off x="4393179" y="5031524"/>
            <a:ext cx="2056240" cy="646331"/>
          </a:xfrm>
          <a:prstGeom prst="rect">
            <a:avLst/>
          </a:prstGeom>
          <a:solidFill>
            <a:schemeClr val="bg1"/>
          </a:solidFill>
          <a:ln>
            <a:noFill/>
          </a:ln>
          <a:effectLst/>
        </p:spPr>
        <p:txBody>
          <a:bodyPr wrap="square" rtlCol="0">
            <a:spAutoFit/>
          </a:bodyPr>
          <a:lstStyle/>
          <a:p>
            <a:pPr algn="ctr"/>
            <a:r>
              <a:rPr lang="de-DE" dirty="0" err="1">
                <a:latin typeface="Arial" panose="020B0604020202020204" pitchFamily="34" charset="0"/>
                <a:cs typeface="Arial" panose="020B0604020202020204" pitchFamily="34" charset="0"/>
              </a:rPr>
              <a:t>Number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bw</a:t>
            </a:r>
            <a:r>
              <a:rPr lang="de-DE" baseline="30000" dirty="0">
                <a:latin typeface="Arial" panose="020B0604020202020204" pitchFamily="34" charset="0"/>
                <a:cs typeface="Arial" panose="020B0604020202020204" pitchFamily="34" charset="0"/>
              </a:rPr>
              <a:t>75</a:t>
            </a:r>
            <a:br>
              <a:rPr lang="de-DE" baseline="30000"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alleles</a:t>
            </a:r>
          </a:p>
        </p:txBody>
      </p:sp>
      <p:sp>
        <p:nvSpPr>
          <p:cNvPr id="33" name="Textfeld 32"/>
          <p:cNvSpPr txBox="1"/>
          <p:nvPr/>
        </p:nvSpPr>
        <p:spPr>
          <a:xfrm>
            <a:off x="172599" y="5950306"/>
            <a:ext cx="3519973"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de-DE" dirty="0">
                <a:latin typeface="Arial" panose="020B0604020202020204" pitchFamily="34" charset="0"/>
                <a:cs typeface="Arial" panose="020B0604020202020204" pitchFamily="34" charset="0"/>
              </a:rPr>
              <a:t>EVOLUTION 3e, Figure 10.7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2013 </a:t>
            </a:r>
            <a:r>
              <a:rPr lang="de-DE" dirty="0" err="1">
                <a:latin typeface="Arial" panose="020B0604020202020204" pitchFamily="34" charset="0"/>
                <a:cs typeface="Arial" panose="020B0604020202020204" pitchFamily="34" charset="0"/>
              </a:rPr>
              <a:t>Sinauer</a:t>
            </a:r>
            <a:r>
              <a:rPr lang="de-DE" dirty="0">
                <a:latin typeface="Arial" panose="020B0604020202020204" pitchFamily="34" charset="0"/>
                <a:cs typeface="Arial" panose="020B0604020202020204" pitchFamily="34" charset="0"/>
              </a:rPr>
              <a:t> Associates </a:t>
            </a:r>
          </a:p>
        </p:txBody>
      </p:sp>
      <p:sp>
        <p:nvSpPr>
          <p:cNvPr id="34" name="Textfeld 33"/>
          <p:cNvSpPr txBox="1"/>
          <p:nvPr/>
        </p:nvSpPr>
        <p:spPr>
          <a:xfrm rot="16200000">
            <a:off x="-1282705" y="3046847"/>
            <a:ext cx="4188824" cy="369332"/>
          </a:xfrm>
          <a:prstGeom prst="rect">
            <a:avLst/>
          </a:prstGeom>
          <a:solidFill>
            <a:schemeClr val="bg1"/>
          </a:solidFill>
          <a:ln>
            <a:noFill/>
          </a:ln>
          <a:effectLst/>
        </p:spPr>
        <p:txBody>
          <a:bodyPr wrap="square" rtlCol="0">
            <a:spAutoFit/>
          </a:bodyPr>
          <a:lstStyle/>
          <a:p>
            <a:pPr algn="ctr"/>
            <a:r>
              <a:rPr lang="de-DE" dirty="0" err="1">
                <a:latin typeface="Arial" panose="020B0604020202020204" pitchFamily="34" charset="0"/>
                <a:cs typeface="Arial" panose="020B0604020202020204" pitchFamily="34" charset="0"/>
              </a:rPr>
              <a:t>Nulmber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populations</a:t>
            </a:r>
            <a:r>
              <a:rPr lang="de-DE" dirty="0">
                <a:latin typeface="Arial" panose="020B0604020202020204" pitchFamily="34" charset="0"/>
                <a:cs typeface="Arial" panose="020B0604020202020204" pitchFamily="34" charset="0"/>
              </a:rPr>
              <a:t> (out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N=107)</a:t>
            </a:r>
          </a:p>
        </p:txBody>
      </p:sp>
      <p:sp>
        <p:nvSpPr>
          <p:cNvPr id="24" name="Text Box 6"/>
          <p:cNvSpPr txBox="1">
            <a:spLocks noChangeArrowheads="1"/>
          </p:cNvSpPr>
          <p:nvPr/>
        </p:nvSpPr>
        <p:spPr bwMode="auto">
          <a:xfrm>
            <a:off x="6249020" y="777523"/>
            <a:ext cx="5838205" cy="5770811"/>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de-DE" dirty="0"/>
              <a:t>Random Genetic Drift in 107 independent, small populations of </a:t>
            </a:r>
            <a:r>
              <a:rPr lang="en-GB" altLang="de-DE" i="1" dirty="0"/>
              <a:t>Drosophila melanogaster</a:t>
            </a:r>
            <a:r>
              <a:rPr lang="en-GB" altLang="de-DE" dirty="0"/>
              <a:t>. Each of the 107 populations consisted of N=16 „bw</a:t>
            </a:r>
            <a:r>
              <a:rPr lang="en-GB" altLang="de-DE" baseline="30000" dirty="0"/>
              <a:t>75</a:t>
            </a:r>
            <a:r>
              <a:rPr lang="en-GB" altLang="de-DE" dirty="0"/>
              <a:t>“/“</a:t>
            </a:r>
            <a:r>
              <a:rPr lang="en-GB" altLang="de-DE" dirty="0" err="1"/>
              <a:t>bw</a:t>
            </a:r>
            <a:r>
              <a:rPr lang="en-GB" altLang="de-DE" dirty="0"/>
              <a:t>“ heterozygous individuals. From eight males and eight females, you get an endless large number of offspring individuals – from which again (randomly) eight males plus eight females were taken per population to be parents of the next generation of this population etc.. </a:t>
            </a:r>
          </a:p>
          <a:p>
            <a:pPr eaLnBrk="1" hangingPunct="1">
              <a:spcBef>
                <a:spcPct val="50000"/>
              </a:spcBef>
            </a:pPr>
            <a:r>
              <a:rPr lang="en-GB" altLang="de-DE" dirty="0"/>
              <a:t>After five generations of Random Drift, the first of the 107 populations became fixed for the one or other allele (see </a:t>
            </a:r>
            <a:r>
              <a:rPr lang="en-GB" altLang="de-DE" dirty="0">
                <a:solidFill>
                  <a:srgbClr val="FF0000"/>
                </a:solidFill>
                <a:effectLst>
                  <a:outerShdw blurRad="38100" dist="38100" dir="2700000" algn="tl">
                    <a:srgbClr val="000000">
                      <a:alpha val="43137"/>
                    </a:srgbClr>
                  </a:outerShdw>
                </a:effectLst>
              </a:rPr>
              <a:t>arrow</a:t>
            </a:r>
            <a:r>
              <a:rPr lang="en-GB" altLang="de-DE" dirty="0"/>
              <a:t>). Red caps show the columns which number the populations that </a:t>
            </a:r>
            <a:r>
              <a:rPr lang="en-GB" altLang="de-DE" u="sng" dirty="0"/>
              <a:t>lost</a:t>
            </a:r>
            <a:r>
              <a:rPr lang="en-GB" altLang="de-DE" dirty="0"/>
              <a:t> the bw</a:t>
            </a:r>
            <a:r>
              <a:rPr lang="en-GB" altLang="de-DE" baseline="30000" dirty="0"/>
              <a:t>75</a:t>
            </a:r>
            <a:r>
              <a:rPr lang="en-GB" altLang="de-DE" dirty="0"/>
              <a:t> allele. The number of not-yet-fixed populations decreases with generation number. Ultimately, there is a fairly even distribution for allele number among the (few) not-yet-fixed </a:t>
            </a:r>
            <a:r>
              <a:rPr lang="en-GB" altLang="de-DE" dirty="0" err="1"/>
              <a:t>popula-tions</a:t>
            </a:r>
            <a:r>
              <a:rPr lang="en-GB" altLang="de-DE" dirty="0"/>
              <a:t>. </a:t>
            </a:r>
          </a:p>
          <a:p>
            <a:pPr eaLnBrk="1" hangingPunct="1">
              <a:spcBef>
                <a:spcPct val="50000"/>
              </a:spcBef>
            </a:pPr>
            <a:endParaRPr lang="en-GB" altLang="de-DE" dirty="0"/>
          </a:p>
          <a:p>
            <a:pPr eaLnBrk="1" hangingPunct="1">
              <a:spcBef>
                <a:spcPct val="50000"/>
              </a:spcBef>
            </a:pPr>
            <a:r>
              <a:rPr lang="en-GB" altLang="de-DE" dirty="0"/>
              <a:t>After </a:t>
            </a:r>
            <a:r>
              <a:rPr lang="en-GB" altLang="de-DE" dirty="0" err="1"/>
              <a:t>Hartl</a:t>
            </a:r>
            <a:r>
              <a:rPr lang="en-GB" altLang="de-DE" dirty="0"/>
              <a:t> and Clark, 1997 </a:t>
            </a:r>
            <a:br>
              <a:rPr lang="en-GB" altLang="de-DE" dirty="0"/>
            </a:br>
            <a:r>
              <a:rPr lang="en-GB" altLang="de-DE" dirty="0"/>
              <a:t>based on: </a:t>
            </a:r>
            <a:r>
              <a:rPr lang="en-GB" dirty="0"/>
              <a:t>Buri, 1956. Evolution 10: 367–402 </a:t>
            </a:r>
            <a:endParaRPr lang="en-GB" altLang="de-DE" dirty="0"/>
          </a:p>
        </p:txBody>
      </p:sp>
      <p:sp>
        <p:nvSpPr>
          <p:cNvPr id="28" name="Parallelogramm 12"/>
          <p:cNvSpPr/>
          <p:nvPr/>
        </p:nvSpPr>
        <p:spPr>
          <a:xfrm rot="1562328">
            <a:off x="2534642" y="4529263"/>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m 12"/>
          <p:cNvSpPr/>
          <p:nvPr/>
        </p:nvSpPr>
        <p:spPr>
          <a:xfrm rot="1562328">
            <a:off x="2394941" y="4495393"/>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m 12"/>
          <p:cNvSpPr/>
          <p:nvPr/>
        </p:nvSpPr>
        <p:spPr>
          <a:xfrm rot="1562328">
            <a:off x="2221376" y="4664729"/>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m 12"/>
          <p:cNvSpPr/>
          <p:nvPr/>
        </p:nvSpPr>
        <p:spPr>
          <a:xfrm rot="1562328">
            <a:off x="2056274" y="4829827"/>
            <a:ext cx="101582" cy="45719"/>
          </a:xfrm>
          <a:prstGeom prst="parallelogra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Triangle 38"/>
          <p:cNvSpPr/>
          <p:nvPr/>
        </p:nvSpPr>
        <p:spPr>
          <a:xfrm>
            <a:off x="2405" y="6637867"/>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ight Arrow 2"/>
          <p:cNvSpPr/>
          <p:nvPr/>
        </p:nvSpPr>
        <p:spPr>
          <a:xfrm rot="19395182">
            <a:off x="1401292" y="5115841"/>
            <a:ext cx="759677" cy="1873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F"/>
              </a:solidFill>
            </a:endParaRPr>
          </a:p>
        </p:txBody>
      </p:sp>
      <p:sp>
        <p:nvSpPr>
          <p:cNvPr id="40" name="Textfeld 5">
            <a:extLst>
              <a:ext uri="{FF2B5EF4-FFF2-40B4-BE49-F238E27FC236}">
                <a16:creationId xmlns:a16="http://schemas.microsoft.com/office/drawing/2014/main" id="{813EA7A6-B0AC-43F1-A545-4DB579D5CD9D}"/>
              </a:ext>
            </a:extLst>
          </p:cNvPr>
          <p:cNvSpPr txBox="1"/>
          <p:nvPr/>
        </p:nvSpPr>
        <p:spPr>
          <a:xfrm>
            <a:off x="11255602" y="6330255"/>
            <a:ext cx="93639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9</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188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5062</Words>
  <Application>Microsoft Office PowerPoint</Application>
  <PresentationFormat>Widescreen</PresentationFormat>
  <Paragraphs>427</Paragraphs>
  <Slides>30</Slides>
  <Notes>0</Notes>
  <HiddenSlides>0</HiddenSlides>
  <MMClips>1</MMClips>
  <ScaleCrop>false</ScaleCrop>
  <HeadingPairs>
    <vt:vector size="8" baseType="variant">
      <vt:variant>
        <vt:lpstr>Fonts Used</vt:lpstr>
      </vt:variant>
      <vt:variant>
        <vt:i4>6</vt:i4>
      </vt:variant>
      <vt:variant>
        <vt:lpstr>Theme</vt:lpstr>
      </vt:variant>
      <vt:variant>
        <vt:i4>1</vt:i4>
      </vt:variant>
      <vt:variant>
        <vt:lpstr>Links</vt:lpstr>
      </vt:variant>
      <vt:variant>
        <vt:i4>4</vt:i4>
      </vt:variant>
      <vt:variant>
        <vt:lpstr>Slide Titles</vt:lpstr>
      </vt:variant>
      <vt:variant>
        <vt:i4>30</vt:i4>
      </vt:variant>
    </vt:vector>
  </HeadingPairs>
  <TitlesOfParts>
    <vt:vector size="41" baseType="lpstr">
      <vt:lpstr>Arial</vt:lpstr>
      <vt:lpstr>Calibri</vt:lpstr>
      <vt:lpstr>Calibri Light</vt:lpstr>
      <vt:lpstr>Cambria Math</vt:lpstr>
      <vt:lpstr>Times New Roman</vt:lpstr>
      <vt:lpstr>Wingdings</vt:lpstr>
      <vt:lpstr>Office Theme</vt:lpstr>
      <vt:lpstr>file:///C:\Göttingen\W.Link\Daten%20(D)\pdf-Dateien\Für%20Lehre\ab%20Februar%202022\Tabelle%20über%20U-förmige%20Verteilung%20wegen%20Drift%20quer.docx</vt:lpstr>
      <vt:lpstr>file:///C:\Göttingen\W.Link\Daten%20(D)\pdf-Dateien\Für%20Lehre\ab%20Februar%202022\PopGen%20Teile%20erstmal%20fertig\wegen%20Half-Sib%20im%20Vergleich%20zu%202N=8_1.docx</vt:lpstr>
      <vt:lpstr>file:///C:\Göttingen\W.Link\Daten%20(D)\pdf-Dateien\Für%20Lehre\ab%20Februar%202022\PopGen%20Teile%20erstmal%20fertig\wegen%20Half-Sib%20im%20Vergleich%20zu%202N=8_2.docx</vt:lpstr>
      <vt:lpstr>file:///C:\Göttingen\W.Link\Daten%20(D)\pdf-Dateien\Für%20Lehre\ab%20Februar%202022\Wegen%20Heterozygotie%20und%20Allelverlust%20durch%20Drift.docx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QQQ</dc:creator>
  <cp:lastModifiedBy>Wolfgang</cp:lastModifiedBy>
  <cp:revision>708</cp:revision>
  <dcterms:created xsi:type="dcterms:W3CDTF">2022-04-20T10:54:57Z</dcterms:created>
  <dcterms:modified xsi:type="dcterms:W3CDTF">2026-06-29T09:30:59Z</dcterms:modified>
</cp:coreProperties>
</file>